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3" r:id="rId2"/>
    <p:sldId id="264" r:id="rId3"/>
    <p:sldId id="265" r:id="rId4"/>
    <p:sldId id="257" r:id="rId5"/>
    <p:sldId id="258" r:id="rId6"/>
    <p:sldId id="259" r:id="rId7"/>
    <p:sldId id="260" r:id="rId8"/>
    <p:sldId id="261" r:id="rId9"/>
    <p:sldId id="267" r:id="rId10"/>
    <p:sldId id="268" r:id="rId11"/>
    <p:sldId id="269" r:id="rId12"/>
    <p:sldId id="266"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59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853800-6879-42BC-905C-A3B329B68BCF}" type="datetimeFigureOut">
              <a:rPr lang="cs-CZ" smtClean="0"/>
              <a:t>17.1.2014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F2567F-23EB-4CBE-91F9-4B5598C0BB3A}" type="slidenum">
              <a:rPr lang="cs-CZ" smtClean="0"/>
              <a:t>‹#›</a:t>
            </a:fld>
            <a:endParaRPr lang="cs-CZ"/>
          </a:p>
        </p:txBody>
      </p:sp>
    </p:spTree>
    <p:extLst>
      <p:ext uri="{BB962C8B-B14F-4D97-AF65-F5344CB8AC3E}">
        <p14:creationId xmlns:p14="http://schemas.microsoft.com/office/powerpoint/2010/main" val="2976013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17.1.2014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17.1.2014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17.1.2014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095380415"/>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err="1" smtClean="0">
                          <a:solidFill>
                            <a:srgbClr val="2C3036"/>
                          </a:solidFill>
                          <a:latin typeface="Calibri" pitchFamily="34" charset="0"/>
                          <a:ea typeface="+mn-ea"/>
                          <a:cs typeface="+mn-cs"/>
                        </a:rPr>
                        <a:t>Ing.Mirjam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VY_32_INOVACE_10C_14_Teplota_a_její_měření</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Mechanika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17.07.2013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444267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jednotlivých druhů teplot a je připraven pro hodiny fyziky ve 3. </a:t>
            </a:r>
            <a:r>
              <a:rPr lang="cs-CZ" sz="2000" dirty="0">
                <a:latin typeface="Calibri" pitchFamily="34" charset="0"/>
              </a:rPr>
              <a:t>ročníku šestiletého gymnázia a pro 2</a:t>
            </a:r>
            <a:r>
              <a:rPr lang="cs-CZ" sz="2000" dirty="0" smtClean="0">
                <a:latin typeface="Calibri" pitchFamily="34" charset="0"/>
              </a:rPr>
              <a:t>. ročník </a:t>
            </a:r>
            <a:r>
              <a:rPr lang="cs-CZ" sz="2000" dirty="0">
                <a:latin typeface="Calibri" pitchFamily="34" charset="0"/>
              </a:rPr>
              <a:t>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řešení převodů, kde je využita výše vysvětlená látka. Učitel řešení slovně popisuje a vysvětluje. Studenti si příklady zapisují do sešitu.</a:t>
            </a:r>
          </a:p>
          <a:p>
            <a:pPr marL="0" indent="0" algn="just">
              <a:buNone/>
            </a:pPr>
            <a:r>
              <a:rPr lang="cs-CZ" sz="2000" dirty="0" smtClean="0">
                <a:latin typeface="Calibri" pitchFamily="34" charset="0"/>
              </a:rPr>
              <a:t>V poslední části prezentace jsou uvedeny neřešené příklady. Studenti navrhují jejich řešení. Jeden ze studentů nebo učitel řešení zapisuje do promítaného zadání pomocí světelného pera na interaktivní tabuli, nástrojem „pero“ (nástroj programu PowerPoint) nebo fixem na tabuli.</a:t>
            </a:r>
          </a:p>
          <a:p>
            <a:pPr marL="0" indent="0" algn="just">
              <a:buNone/>
            </a:pPr>
            <a:r>
              <a:rPr lang="cs-CZ" sz="200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21517932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Teplota a její měření</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1725375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Termodynamická</a:t>
            </a:r>
            <a:r>
              <a:rPr lang="en-US" dirty="0" smtClean="0"/>
              <a:t> </a:t>
            </a:r>
            <a:r>
              <a:rPr lang="en-US" dirty="0" err="1" smtClean="0"/>
              <a:t>teplota</a:t>
            </a:r>
            <a:r>
              <a:rPr lang="cs-CZ" dirty="0" smtClean="0"/>
              <a:t> - T</a:t>
            </a:r>
            <a:r>
              <a:rPr lang="cs-CZ" dirty="0" smtClean="0">
                <a:effectLst/>
              </a:rPr>
              <a:t>[K]</a:t>
            </a:r>
            <a:r>
              <a:rPr lang="en-US" dirty="0" smtClean="0"/>
              <a:t> </a:t>
            </a:r>
            <a:endParaRPr lang="en-US" dirty="0"/>
          </a:p>
        </p:txBody>
      </p:sp>
      <p:sp>
        <p:nvSpPr>
          <p:cNvPr id="3" name="Content Placeholder 2"/>
          <p:cNvSpPr>
            <a:spLocks noGrp="1"/>
          </p:cNvSpPr>
          <p:nvPr>
            <p:ph idx="1"/>
          </p:nvPr>
        </p:nvSpPr>
        <p:spPr>
          <a:xfrm>
            <a:off x="457200" y="1600200"/>
            <a:ext cx="7571184" cy="4873752"/>
          </a:xfrm>
        </p:spPr>
        <p:txBody>
          <a:bodyPr>
            <a:normAutofit fontScale="92500"/>
          </a:bodyPr>
          <a:lstStyle/>
          <a:p>
            <a:r>
              <a:rPr lang="cs-CZ" dirty="0" smtClean="0"/>
              <a:t>Stavová veličina</a:t>
            </a:r>
            <a:r>
              <a:rPr lang="en-US" dirty="0" smtClean="0"/>
              <a:t>.</a:t>
            </a:r>
            <a:endParaRPr lang="en-US" dirty="0"/>
          </a:p>
          <a:p>
            <a:r>
              <a:rPr lang="cs-CZ" dirty="0" smtClean="0"/>
              <a:t>Rovnovážný stav vody a ledu za normálního tlaku</a:t>
            </a:r>
          </a:p>
          <a:p>
            <a:r>
              <a:rPr lang="cs-CZ" dirty="0" smtClean="0"/>
              <a:t>Rovnovážný stav vody a syté páry za normálního tlaku</a:t>
            </a:r>
            <a:endParaRPr lang="en-US" dirty="0" smtClean="0"/>
          </a:p>
          <a:p>
            <a:r>
              <a:rPr lang="cs-CZ" dirty="0" smtClean="0"/>
              <a:t>Teploměr, teplotní stupnice, teplotní stupeň</a:t>
            </a:r>
            <a:r>
              <a:rPr lang="en-US" dirty="0" smtClean="0"/>
              <a:t> </a:t>
            </a:r>
          </a:p>
          <a:p>
            <a:r>
              <a:rPr lang="cs-CZ" dirty="0" smtClean="0"/>
              <a:t>Druhy teplotních stupnic a jednotlivé převody</a:t>
            </a:r>
          </a:p>
          <a:p>
            <a:r>
              <a:rPr lang="cs-CZ" dirty="0" smtClean="0"/>
              <a:t>Trojný bod vody</a:t>
            </a:r>
            <a:endParaRPr lang="en-US" dirty="0" smtClean="0"/>
          </a:p>
          <a:p>
            <a:endParaRPr lang="en-US" dirty="0"/>
          </a:p>
          <a:p>
            <a:endParaRPr lang="en-US" dirty="0"/>
          </a:p>
        </p:txBody>
      </p:sp>
    </p:spTree>
    <p:extLst>
      <p:ext uri="{BB962C8B-B14F-4D97-AF65-F5344CB8AC3E}">
        <p14:creationId xmlns:p14="http://schemas.microsoft.com/office/powerpoint/2010/main" val="2493750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Převody teplot</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normAutofit/>
              </a:bodyPr>
              <a:lstStyle/>
              <a:p>
                <a:r>
                  <a:rPr lang="cs-CZ" dirty="0" smtClean="0"/>
                  <a:t>Kelvin → °C</a:t>
                </a:r>
              </a:p>
              <a:p>
                <a:pPr marL="457200" lvl="1" indent="0">
                  <a:buNone/>
                </a:pPr>
                <a14:m>
                  <m:oMathPara xmlns:m="http://schemas.openxmlformats.org/officeDocument/2006/math">
                    <m:oMathParaPr>
                      <m:jc m:val="centerGroup"/>
                    </m:oMathParaPr>
                    <m:oMath xmlns:m="http://schemas.openxmlformats.org/officeDocument/2006/math">
                      <m:r>
                        <a:rPr lang="cs-CZ" b="0" i="1" smtClean="0">
                          <a:latin typeface="Cambria Math"/>
                        </a:rPr>
                        <m:t>𝑡</m:t>
                      </m:r>
                      <m:r>
                        <a:rPr lang="cs-CZ" b="0" i="1" smtClean="0">
                          <a:latin typeface="Cambria Math"/>
                        </a:rPr>
                        <m:t>=(</m:t>
                      </m:r>
                      <m:d>
                        <m:dPr>
                          <m:begChr m:val="{"/>
                          <m:endChr m:val="}"/>
                          <m:ctrlPr>
                            <a:rPr lang="cs-CZ" b="0" i="1" smtClean="0">
                              <a:latin typeface="Cambria Math"/>
                            </a:rPr>
                          </m:ctrlPr>
                        </m:dPr>
                        <m:e>
                          <m:r>
                            <m:rPr>
                              <m:sty m:val="p"/>
                            </m:rPr>
                            <a:rPr lang="cs-CZ" b="0" i="0" smtClean="0">
                              <a:latin typeface="Cambria Math"/>
                            </a:rPr>
                            <m:t>T</m:t>
                          </m:r>
                        </m:e>
                      </m:d>
                      <m:r>
                        <a:rPr lang="cs-CZ" b="0" i="0" smtClean="0">
                          <a:latin typeface="Cambria Math"/>
                        </a:rPr>
                        <m:t>−273,15)</m:t>
                      </m:r>
                    </m:oMath>
                  </m:oMathPara>
                </a14:m>
                <a:endParaRPr lang="cs-CZ" dirty="0" smtClean="0"/>
              </a:p>
              <a:p>
                <a:r>
                  <a:rPr lang="cs-CZ" dirty="0"/>
                  <a:t>°C → Kelvin</a:t>
                </a:r>
              </a:p>
              <a:p>
                <a:pPr marL="457200" lvl="1" indent="0">
                  <a:buNone/>
                </a:pPr>
                <a14:m>
                  <m:oMathPara xmlns:m="http://schemas.openxmlformats.org/officeDocument/2006/math">
                    <m:oMathParaPr>
                      <m:jc m:val="centerGroup"/>
                    </m:oMathParaPr>
                    <m:oMath xmlns:m="http://schemas.openxmlformats.org/officeDocument/2006/math">
                      <m:r>
                        <a:rPr lang="cs-CZ" b="0" i="1" smtClean="0">
                          <a:latin typeface="Cambria Math"/>
                        </a:rPr>
                        <m:t>𝑇</m:t>
                      </m:r>
                      <m:r>
                        <a:rPr lang="cs-CZ" b="0" i="1" smtClean="0">
                          <a:latin typeface="Cambria Math"/>
                        </a:rPr>
                        <m:t>=(</m:t>
                      </m:r>
                      <m:d>
                        <m:dPr>
                          <m:begChr m:val="{"/>
                          <m:endChr m:val="}"/>
                          <m:ctrlPr>
                            <a:rPr lang="cs-CZ" b="0" i="1" smtClean="0">
                              <a:latin typeface="Cambria Math"/>
                            </a:rPr>
                          </m:ctrlPr>
                        </m:dPr>
                        <m:e>
                          <m:r>
                            <m:rPr>
                              <m:sty m:val="p"/>
                            </m:rPr>
                            <a:rPr lang="cs-CZ" b="0" i="0" smtClean="0">
                              <a:latin typeface="Cambria Math"/>
                            </a:rPr>
                            <m:t>t</m:t>
                          </m:r>
                        </m:e>
                      </m:d>
                      <m:r>
                        <a:rPr lang="cs-CZ" b="0" i="0" smtClean="0">
                          <a:latin typeface="Cambria Math"/>
                        </a:rPr>
                        <m:t>+273,15</m:t>
                      </m:r>
                      <m:r>
                        <a:rPr lang="cs-CZ" b="0" i="1" smtClean="0">
                          <a:latin typeface="Cambria Math"/>
                        </a:rPr>
                        <m:t>)</m:t>
                      </m:r>
                    </m:oMath>
                  </m:oMathPara>
                </a14:m>
                <a:endParaRPr lang="cs-CZ" i="1" dirty="0" smtClean="0">
                  <a:latin typeface="Cambria Math"/>
                </a:endParaRPr>
              </a:p>
              <a:p>
                <a:endParaRPr lang="cs-CZ" b="1" dirty="0" smtClean="0">
                  <a:latin typeface="Cambria Math"/>
                </a:endParaRPr>
              </a:p>
              <a:p>
                <a:pPr marL="0" indent="0" algn="ctr">
                  <a:buNone/>
                </a:pPr>
                <a:r>
                  <a:rPr lang="cs-CZ" b="1" dirty="0" smtClean="0">
                    <a:latin typeface="Cambria Math"/>
                  </a:rPr>
                  <a:t>ΔT = </a:t>
                </a:r>
                <a:r>
                  <a:rPr lang="el-GR" b="1" dirty="0" smtClean="0">
                    <a:latin typeface="Cambria Math"/>
                  </a:rPr>
                  <a:t>Δ</a:t>
                </a:r>
                <a:r>
                  <a:rPr lang="cs-CZ" b="1" dirty="0" smtClean="0">
                    <a:latin typeface="Cambria Math"/>
                  </a:rPr>
                  <a:t>t</a:t>
                </a:r>
              </a:p>
              <a:p>
                <a:endParaRPr lang="cs-CZ" sz="2800" dirty="0">
                  <a:latin typeface="Cambria Math"/>
                </a:endParaRPr>
              </a:p>
              <a:p>
                <a:pPr marL="457200" lvl="1" indent="0">
                  <a:buNone/>
                </a:pPr>
                <a:endParaRPr lang="cs-CZ" i="1" dirty="0">
                  <a:latin typeface="Cambria Math"/>
                </a:endParaRPr>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cs-CZ">
                    <a:noFill/>
                  </a:rPr>
                  <a:t> </a:t>
                </a:r>
              </a:p>
            </p:txBody>
          </p:sp>
        </mc:Fallback>
      </mc:AlternateContent>
    </p:spTree>
    <p:extLst>
      <p:ext uri="{BB962C8B-B14F-4D97-AF65-F5344CB8AC3E}">
        <p14:creationId xmlns:p14="http://schemas.microsoft.com/office/powerpoint/2010/main" val="1506952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Převody teplot</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r>
                  <a:rPr lang="cs-CZ" dirty="0" smtClean="0"/>
                  <a:t>Kelvin → °F</a:t>
                </a:r>
              </a:p>
              <a:p>
                <a:pPr marL="457200" lvl="1" indent="0">
                  <a:buNone/>
                </a:pPr>
                <a14:m>
                  <m:oMathPara xmlns:m="http://schemas.openxmlformats.org/officeDocument/2006/math">
                    <m:oMathParaPr>
                      <m:jc m:val="centerGroup"/>
                    </m:oMathParaPr>
                    <m:oMath xmlns:m="http://schemas.openxmlformats.org/officeDocument/2006/math">
                      <m:r>
                        <a:rPr lang="cs-CZ" b="0" i="1" smtClean="0">
                          <a:latin typeface="Cambria Math"/>
                        </a:rPr>
                        <m:t>𝐹</m:t>
                      </m:r>
                      <m:r>
                        <a:rPr lang="cs-CZ" b="0" i="1" smtClean="0">
                          <a:latin typeface="Cambria Math"/>
                        </a:rPr>
                        <m:t>= </m:t>
                      </m:r>
                      <m:f>
                        <m:fPr>
                          <m:ctrlPr>
                            <a:rPr lang="cs-CZ" b="0" i="1" smtClean="0">
                              <a:latin typeface="Cambria Math"/>
                            </a:rPr>
                          </m:ctrlPr>
                        </m:fPr>
                        <m:num>
                          <m:r>
                            <a:rPr lang="cs-CZ" b="0" i="1" smtClean="0">
                              <a:latin typeface="Cambria Math"/>
                            </a:rPr>
                            <m:t>9</m:t>
                          </m:r>
                          <m:r>
                            <a:rPr lang="cs-CZ" b="0" i="1" smtClean="0">
                              <a:latin typeface="Cambria Math"/>
                            </a:rPr>
                            <m:t>𝐾</m:t>
                          </m:r>
                        </m:num>
                        <m:den>
                          <m:r>
                            <a:rPr lang="cs-CZ" b="0" i="1" smtClean="0">
                              <a:latin typeface="Cambria Math"/>
                            </a:rPr>
                            <m:t>5</m:t>
                          </m:r>
                        </m:den>
                      </m:f>
                      <m:r>
                        <a:rPr lang="cs-CZ" b="0" i="1" smtClean="0">
                          <a:latin typeface="Cambria Math"/>
                        </a:rPr>
                        <m:t>−459,67</m:t>
                      </m:r>
                    </m:oMath>
                  </m:oMathPara>
                </a14:m>
                <a:endParaRPr lang="cs-CZ" b="0" i="1" dirty="0" smtClean="0">
                  <a:latin typeface="Cambria Math"/>
                </a:endParaRPr>
              </a:p>
              <a:p>
                <a:r>
                  <a:rPr lang="cs-CZ" dirty="0"/>
                  <a:t>°F → </a:t>
                </a:r>
                <a:r>
                  <a:rPr lang="cs-CZ" dirty="0" smtClean="0"/>
                  <a:t>Kelvin</a:t>
                </a:r>
              </a:p>
              <a:p>
                <a:pPr marL="0" indent="0">
                  <a:buNone/>
                </a:pPr>
                <a14:m>
                  <m:oMathPara xmlns:m="http://schemas.openxmlformats.org/officeDocument/2006/math">
                    <m:oMathParaPr>
                      <m:jc m:val="centerGroup"/>
                    </m:oMathParaPr>
                    <m:oMath xmlns:m="http://schemas.openxmlformats.org/officeDocument/2006/math">
                      <m:r>
                        <a:rPr lang="cs-CZ" sz="2800">
                          <a:latin typeface="Cambria Math"/>
                        </a:rPr>
                        <m:t>𝐾</m:t>
                      </m:r>
                      <m:r>
                        <a:rPr lang="cs-CZ" sz="2800">
                          <a:latin typeface="Cambria Math"/>
                        </a:rPr>
                        <m:t>= </m:t>
                      </m:r>
                      <m:f>
                        <m:fPr>
                          <m:ctrlPr>
                            <a:rPr lang="cs-CZ" sz="2800" i="1">
                              <a:latin typeface="Cambria Math"/>
                            </a:rPr>
                          </m:ctrlPr>
                        </m:fPr>
                        <m:num>
                          <m:r>
                            <a:rPr lang="cs-CZ" sz="2800">
                              <a:latin typeface="Cambria Math"/>
                            </a:rPr>
                            <m:t>5(</m:t>
                          </m:r>
                          <m:r>
                            <a:rPr lang="cs-CZ" sz="2800">
                              <a:latin typeface="Cambria Math"/>
                            </a:rPr>
                            <m:t>𝐹</m:t>
                          </m:r>
                          <m:r>
                            <a:rPr lang="cs-CZ" sz="2800">
                              <a:latin typeface="Cambria Math"/>
                            </a:rPr>
                            <m:t>+459,67)</m:t>
                          </m:r>
                        </m:num>
                        <m:den>
                          <m:r>
                            <a:rPr lang="cs-CZ" sz="2800">
                              <a:latin typeface="Cambria Math"/>
                            </a:rPr>
                            <m:t>9</m:t>
                          </m:r>
                        </m:den>
                      </m:f>
                    </m:oMath>
                  </m:oMathPara>
                </a14:m>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cs-CZ">
                    <a:noFill/>
                  </a:rPr>
                  <a:t> </a:t>
                </a:r>
              </a:p>
            </p:txBody>
          </p:sp>
        </mc:Fallback>
      </mc:AlternateContent>
    </p:spTree>
    <p:extLst>
      <p:ext uri="{BB962C8B-B14F-4D97-AF65-F5344CB8AC3E}">
        <p14:creationId xmlns:p14="http://schemas.microsoft.com/office/powerpoint/2010/main" val="1761001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Otázky</a:t>
            </a:r>
            <a:r>
              <a:rPr lang="en-US" dirty="0" smtClean="0"/>
              <a:t> </a:t>
            </a:r>
            <a:r>
              <a:rPr lang="en-US" dirty="0" err="1" smtClean="0"/>
              <a:t>na</a:t>
            </a:r>
            <a:r>
              <a:rPr lang="en-US" dirty="0" smtClean="0"/>
              <a:t> </a:t>
            </a:r>
            <a:r>
              <a:rPr lang="en-US" dirty="0" err="1" smtClean="0"/>
              <a:t>závěr</a:t>
            </a:r>
            <a:endParaRPr lang="en-US" dirty="0"/>
          </a:p>
        </p:txBody>
      </p:sp>
      <p:sp>
        <p:nvSpPr>
          <p:cNvPr id="3" name="Content Placeholder 2"/>
          <p:cNvSpPr>
            <a:spLocks noGrp="1"/>
          </p:cNvSpPr>
          <p:nvPr>
            <p:ph idx="1"/>
          </p:nvPr>
        </p:nvSpPr>
        <p:spPr/>
        <p:txBody>
          <a:bodyPr>
            <a:normAutofit/>
          </a:bodyPr>
          <a:lstStyle/>
          <a:p>
            <a:r>
              <a:rPr lang="cs-CZ" dirty="0" smtClean="0"/>
              <a:t>Převeďte:</a:t>
            </a:r>
          </a:p>
          <a:p>
            <a:pPr marL="914400" lvl="1" indent="-514350">
              <a:buFont typeface="+mj-lt"/>
              <a:buAutoNum type="arabicPeriod"/>
            </a:pPr>
            <a:r>
              <a:rPr lang="cs-CZ" dirty="0" smtClean="0"/>
              <a:t>150°C → K</a:t>
            </a:r>
          </a:p>
          <a:p>
            <a:pPr marL="914400" lvl="1" indent="-514350">
              <a:buFont typeface="+mj-lt"/>
              <a:buAutoNum type="arabicPeriod"/>
            </a:pPr>
            <a:r>
              <a:rPr lang="cs-CZ" dirty="0" smtClean="0"/>
              <a:t>-30°C → K</a:t>
            </a:r>
          </a:p>
          <a:p>
            <a:pPr marL="914400" lvl="1" indent="-514350">
              <a:buFont typeface="+mj-lt"/>
              <a:buAutoNum type="arabicPeriod"/>
            </a:pPr>
            <a:r>
              <a:rPr lang="cs-CZ" dirty="0" smtClean="0"/>
              <a:t>150K → °C</a:t>
            </a:r>
          </a:p>
          <a:p>
            <a:pPr marL="914400" lvl="1" indent="-514350">
              <a:buFont typeface="+mj-lt"/>
              <a:buAutoNum type="arabicPeriod"/>
            </a:pPr>
            <a:r>
              <a:rPr lang="cs-CZ" dirty="0" smtClean="0"/>
              <a:t>300K → °F</a:t>
            </a:r>
          </a:p>
          <a:p>
            <a:pPr marL="914400" lvl="1" indent="-514350">
              <a:buFont typeface="+mj-lt"/>
              <a:buAutoNum type="arabicPeriod"/>
            </a:pPr>
            <a:r>
              <a:rPr lang="cs-CZ" dirty="0" smtClean="0"/>
              <a:t>-300°C → K</a:t>
            </a: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998561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423,15K</a:t>
            </a:r>
          </a:p>
          <a:p>
            <a:pPr marL="514350" indent="-514350">
              <a:buFont typeface="+mj-lt"/>
              <a:buAutoNum type="arabicPeriod"/>
            </a:pPr>
            <a:r>
              <a:rPr lang="cs-CZ" dirty="0" smtClean="0"/>
              <a:t>243,15K</a:t>
            </a:r>
          </a:p>
          <a:p>
            <a:pPr marL="514350" indent="-514350">
              <a:buFont typeface="+mj-lt"/>
              <a:buAutoNum type="arabicPeriod"/>
            </a:pPr>
            <a:r>
              <a:rPr lang="cs-CZ" dirty="0" smtClean="0"/>
              <a:t>123,15°C</a:t>
            </a:r>
          </a:p>
          <a:p>
            <a:pPr marL="514350" indent="-514350">
              <a:buFont typeface="+mj-lt"/>
              <a:buAutoNum type="arabicPeriod"/>
            </a:pPr>
            <a:r>
              <a:rPr lang="cs-CZ" dirty="0" smtClean="0"/>
              <a:t>80,3°F</a:t>
            </a:r>
          </a:p>
          <a:p>
            <a:pPr marL="514350" indent="-514350">
              <a:buFont typeface="+mj-lt"/>
              <a:buAutoNum type="arabicPeriod"/>
            </a:pPr>
            <a:r>
              <a:rPr lang="cs-CZ" dirty="0" smtClean="0"/>
              <a:t>Neexistuje</a:t>
            </a:r>
            <a:endParaRPr lang="cs-CZ" dirty="0"/>
          </a:p>
        </p:txBody>
      </p:sp>
    </p:spTree>
    <p:extLst>
      <p:ext uri="{BB962C8B-B14F-4D97-AF65-F5344CB8AC3E}">
        <p14:creationId xmlns:p14="http://schemas.microsoft.com/office/powerpoint/2010/main" val="102666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420888"/>
            <a:ext cx="7812360"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3779912" y="1052736"/>
            <a:ext cx="1256626" cy="461665"/>
          </a:xfrm>
          <a:prstGeom prst="rect">
            <a:avLst/>
          </a:prstGeom>
          <a:noFill/>
        </p:spPr>
        <p:txBody>
          <a:bodyPr wrap="none" rtlCol="0">
            <a:spAutoFit/>
          </a:bodyPr>
          <a:lstStyle/>
          <a:p>
            <a:r>
              <a:rPr lang="cs-CZ" sz="2400" b="1" dirty="0" smtClean="0"/>
              <a:t>Křížovka</a:t>
            </a:r>
            <a:endParaRPr lang="cs-CZ" b="1" dirty="0"/>
          </a:p>
        </p:txBody>
      </p:sp>
    </p:spTree>
    <p:extLst>
      <p:ext uri="{BB962C8B-B14F-4D97-AF65-F5344CB8AC3E}">
        <p14:creationId xmlns:p14="http://schemas.microsoft.com/office/powerpoint/2010/main" val="1838453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s-CZ" dirty="0" smtClean="0"/>
              <a:t>Otázky</a:t>
            </a:r>
            <a:endParaRPr lang="cs-CZ" dirty="0"/>
          </a:p>
        </p:txBody>
      </p:sp>
      <p:sp>
        <p:nvSpPr>
          <p:cNvPr id="3" name="Content Placeholder 2"/>
          <p:cNvSpPr>
            <a:spLocks noGrp="1"/>
          </p:cNvSpPr>
          <p:nvPr>
            <p:ph idx="1"/>
          </p:nvPr>
        </p:nvSpPr>
        <p:spPr/>
        <p:txBody>
          <a:bodyPr>
            <a:normAutofit fontScale="70000" lnSpcReduction="20000"/>
          </a:bodyPr>
          <a:lstStyle/>
          <a:p>
            <a:pPr marL="514350" indent="-514350">
              <a:buFont typeface="+mj-lt"/>
              <a:buAutoNum type="arabicPeriod"/>
            </a:pPr>
            <a:r>
              <a:rPr lang="cs-CZ" dirty="0" smtClean="0"/>
              <a:t>Věda, která se zabývá měřením tepla a základem její úvahy je zákon zachování energie.</a:t>
            </a:r>
          </a:p>
          <a:p>
            <a:pPr marL="514350" indent="-514350">
              <a:buFont typeface="+mj-lt"/>
              <a:buAutoNum type="arabicPeriod"/>
            </a:pPr>
            <a:r>
              <a:rPr lang="cs-CZ" dirty="0" smtClean="0"/>
              <a:t>Základní jednotka energie.</a:t>
            </a:r>
          </a:p>
          <a:p>
            <a:pPr marL="514350" indent="-514350">
              <a:buFont typeface="+mj-lt"/>
              <a:buAutoNum type="arabicPeriod"/>
            </a:pPr>
            <a:r>
              <a:rPr lang="cs-CZ" dirty="0" smtClean="0"/>
              <a:t>Působení síly na těleso nebo silové pole tak, že dochází k deformaci nebo pousouvání tohoto tělese respektive ke změně rozpoložení potencionální energie v silovém poli.</a:t>
            </a:r>
          </a:p>
          <a:p>
            <a:pPr marL="514350" indent="-514350">
              <a:buFont typeface="+mj-lt"/>
              <a:buAutoNum type="arabicPeriod"/>
            </a:pPr>
            <a:r>
              <a:rPr lang="cs-CZ" dirty="0" smtClean="0"/>
              <a:t>Druh energie, kterou má každé těleso, které se nachází v potenciálovém poli určité síly.</a:t>
            </a:r>
          </a:p>
          <a:p>
            <a:pPr marL="514350" indent="-514350">
              <a:buFont typeface="+mj-lt"/>
              <a:buAutoNum type="arabicPeriod"/>
            </a:pPr>
            <a:r>
              <a:rPr lang="cs-CZ" dirty="0" smtClean="0"/>
              <a:t>Fyzikální veličina, která udává poměr mezi výkon a příkonem stroje při vykonávání práce.</a:t>
            </a:r>
          </a:p>
          <a:p>
            <a:pPr marL="514350" indent="-514350">
              <a:buFont typeface="+mj-lt"/>
              <a:buAutoNum type="arabicPeriod"/>
            </a:pPr>
            <a:r>
              <a:rPr lang="cs-CZ" dirty="0" smtClean="0"/>
              <a:t>Základní jednotka výkonu.</a:t>
            </a:r>
          </a:p>
          <a:p>
            <a:pPr marL="514350" indent="-514350">
              <a:buFont typeface="+mj-lt"/>
              <a:buAutoNum type="arabicPeriod"/>
            </a:pPr>
            <a:r>
              <a:rPr lang="cs-CZ" smtClean="0"/>
              <a:t>Jedno ze skupenstvi látek, ve kterém jsou částice relativně blízko sebe, ale nejsou vázány v pevných polohách a mohou se pohybovat v celém objemu.</a:t>
            </a:r>
            <a:endParaRPr lang="cs-CZ"/>
          </a:p>
        </p:txBody>
      </p:sp>
    </p:spTree>
    <p:extLst>
      <p:ext uri="{BB962C8B-B14F-4D97-AF65-F5344CB8AC3E}">
        <p14:creationId xmlns:p14="http://schemas.microsoft.com/office/powerpoint/2010/main" val="230729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276872"/>
            <a:ext cx="7956376" cy="21651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2483768" y="980728"/>
            <a:ext cx="4320480" cy="369332"/>
          </a:xfrm>
          <a:prstGeom prst="rect">
            <a:avLst/>
          </a:prstGeom>
          <a:noFill/>
        </p:spPr>
        <p:txBody>
          <a:bodyPr wrap="square" rtlCol="0">
            <a:spAutoFit/>
          </a:bodyPr>
          <a:lstStyle/>
          <a:p>
            <a:pPr algn="ctr"/>
            <a:r>
              <a:rPr lang="cs-CZ" dirty="0" smtClean="0"/>
              <a:t>Řešení</a:t>
            </a:r>
            <a:endParaRPr lang="cs-CZ" dirty="0"/>
          </a:p>
        </p:txBody>
      </p:sp>
    </p:spTree>
    <p:extLst>
      <p:ext uri="{BB962C8B-B14F-4D97-AF65-F5344CB8AC3E}">
        <p14:creationId xmlns:p14="http://schemas.microsoft.com/office/powerpoint/2010/main" val="1587295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a:t>Archiv autora</a:t>
            </a:r>
          </a:p>
          <a:p>
            <a:endParaRPr lang="cs-CZ" dirty="0"/>
          </a:p>
          <a:p>
            <a:endParaRPr lang="cs-CZ" dirty="0" smtClean="0"/>
          </a:p>
          <a:p>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419</Words>
  <Application>Microsoft Office PowerPoint</Application>
  <PresentationFormat>Předvádění na obrazovce (4:3)</PresentationFormat>
  <Paragraphs>67</Paragraphs>
  <Slides>12</Slides>
  <Notes>2</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sady Office</vt:lpstr>
      <vt:lpstr>Prezentace aplikace PowerPoint</vt:lpstr>
      <vt:lpstr>ANOTACE</vt:lpstr>
      <vt:lpstr>Teplota a její měření</vt:lpstr>
      <vt:lpstr>Termodynamická teplota - T[K] </vt:lpstr>
      <vt:lpstr>Převody teplot</vt:lpstr>
      <vt:lpstr>Převody teplot</vt:lpstr>
      <vt:lpstr>Otázky na závěr</vt:lpstr>
      <vt:lpstr>Odpovědi</vt:lpstr>
      <vt:lpstr>Prezentace aplikace PowerPoint</vt:lpstr>
      <vt:lpstr>Otázky</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Mirjam Civínová</dc:creator>
  <cp:lastModifiedBy>Mirjam Civínová</cp:lastModifiedBy>
  <cp:revision>8</cp:revision>
  <dcterms:created xsi:type="dcterms:W3CDTF">2013-12-17T13:10:34Z</dcterms:created>
  <dcterms:modified xsi:type="dcterms:W3CDTF">2014-01-17T07:52:21Z</dcterms:modified>
</cp:coreProperties>
</file>