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9" r:id="rId3"/>
    <p:sldId id="256" r:id="rId4"/>
    <p:sldId id="257" r:id="rId5"/>
    <p:sldId id="260" r:id="rId6"/>
    <p:sldId id="261" r:id="rId7"/>
    <p:sldId id="262" r:id="rId8"/>
    <p:sldId id="263" r:id="rId9"/>
    <p:sldId id="265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2076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FC178A-8CEB-4B1D-8470-2B6918474D96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A09B3A-1EFF-468F-904A-7A728144B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7714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B3F07E-17EB-452D-8672-E0F6A31DB18B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302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600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68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6532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364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76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32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709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85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031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009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796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9DC5D-6B72-4D98-BFE1-6B80C5D7486B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144B7-AE08-4E5F-92CD-E7962DE9F4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721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234781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Ing.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Mirjam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Civínová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VY_32_INOVACE_10C_15_Vnitřní_energie</a:t>
                      </a: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Mechanika a termika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17.07.2013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150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Tento materiál slouží k vysvětlení a procvičení vnitřní energie a je připraven pro hodiny fyziky ve </a:t>
            </a:r>
            <a:r>
              <a:rPr lang="cs-CZ" sz="2000" dirty="0">
                <a:latin typeface="Calibri" pitchFamily="34" charset="0"/>
              </a:rPr>
              <a:t>3</a:t>
            </a:r>
            <a:r>
              <a:rPr lang="cs-CZ" sz="2000" dirty="0" smtClean="0">
                <a:latin typeface="Calibri" pitchFamily="34" charset="0"/>
              </a:rPr>
              <a:t>. </a:t>
            </a:r>
            <a:r>
              <a:rPr lang="cs-CZ" sz="2000" dirty="0">
                <a:latin typeface="Calibri" pitchFamily="34" charset="0"/>
              </a:rPr>
              <a:t>ročníku šestiletého gymnázia a pro </a:t>
            </a:r>
            <a:r>
              <a:rPr lang="cs-CZ" sz="2000" dirty="0" smtClean="0">
                <a:latin typeface="Calibri" pitchFamily="34" charset="0"/>
              </a:rPr>
              <a:t> 2. ročník </a:t>
            </a:r>
            <a:r>
              <a:rPr lang="cs-CZ" sz="2000" dirty="0">
                <a:latin typeface="Calibri" pitchFamily="34" charset="0"/>
              </a:rPr>
              <a:t>čtyřletého gymnázia.</a:t>
            </a:r>
            <a:endParaRPr lang="cs-CZ" sz="2000" dirty="0" smtClean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První část této prezentace se věnuje teorii tohoto problému a je doplňována výkladem učitele. Studenti sledují výklad učitele a mohou mu klást dotazy.</a:t>
            </a:r>
          </a:p>
          <a:p>
            <a:pPr marL="0" indent="0" algn="just">
              <a:buNone/>
            </a:pPr>
            <a:r>
              <a:rPr lang="cs-CZ" sz="2000" dirty="0">
                <a:latin typeface="Calibri" pitchFamily="34" charset="0"/>
              </a:rPr>
              <a:t>D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</a:rPr>
              <a:t>alší část prezentace se věnuje řešení </a:t>
            </a:r>
            <a:r>
              <a:rPr lang="cs-CZ" sz="2000" dirty="0" err="1" smtClean="0">
                <a:solidFill>
                  <a:schemeClr val="tx1"/>
                </a:solidFill>
                <a:latin typeface="Calibri" pitchFamily="34" charset="0"/>
              </a:rPr>
              <a:t>osmisměrky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</a:rPr>
              <a:t>, kde je využita výše vysvětlená látka. Učitel řešení slovně popisuje a vysvětluje. Studenti si důležité údaje zapisují do sešitu. </a:t>
            </a:r>
            <a:r>
              <a:rPr lang="cs-CZ" sz="2000" dirty="0" smtClean="0">
                <a:latin typeface="Calibri" pitchFamily="34" charset="0"/>
              </a:rPr>
              <a:t>Jeden ze studentů nebo učitel řešení zapisuje do promítaného zadání pomocí světelného pera na interaktivní tabuli, nástrojem „pero“ (nástroj programu PowerPoint) nebo fixem na tabuli.</a:t>
            </a:r>
          </a:p>
          <a:p>
            <a:pPr marL="0" indent="0" algn="just">
              <a:buNone/>
            </a:pPr>
            <a:r>
              <a:rPr lang="cs-CZ" sz="2000">
                <a:latin typeface="Calibri" pitchFamily="34" charset="0"/>
              </a:rPr>
              <a:t>Materiál je určen pro interaktivní výuku.</a:t>
            </a:r>
            <a:endParaRPr 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99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Vnitřní energie, práce, teplo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8438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467600" cy="1143000"/>
          </a:xfrm>
        </p:spPr>
        <p:txBody>
          <a:bodyPr/>
          <a:lstStyle/>
          <a:p>
            <a:r>
              <a:rPr lang="cs-CZ" dirty="0" smtClean="0"/>
              <a:t>Vnitřní energie – U</a:t>
            </a:r>
            <a:r>
              <a:rPr lang="cs-CZ" dirty="0" smtClean="0">
                <a:effectLst/>
              </a:rPr>
              <a:t>[J]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Kinetická energie částic - </a:t>
            </a:r>
            <a:r>
              <a:rPr lang="cs-CZ" dirty="0" err="1" smtClean="0"/>
              <a:t>E</a:t>
            </a:r>
            <a:r>
              <a:rPr lang="cs-CZ" baseline="-25000" dirty="0" err="1" smtClean="0"/>
              <a:t>k</a:t>
            </a:r>
            <a:r>
              <a:rPr lang="cs-CZ" dirty="0" smtClean="0">
                <a:effectLst/>
              </a:rPr>
              <a:t>[J]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Potenciální energie částic - </a:t>
            </a:r>
            <a:r>
              <a:rPr lang="cs-CZ" dirty="0" err="1" smtClean="0"/>
              <a:t>E</a:t>
            </a:r>
            <a:r>
              <a:rPr lang="cs-CZ" baseline="-25000" dirty="0" err="1" smtClean="0"/>
              <a:t>p</a:t>
            </a:r>
            <a:r>
              <a:rPr lang="cs-CZ" dirty="0" smtClean="0">
                <a:effectLst/>
              </a:rPr>
              <a:t>[J]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 = </a:t>
            </a:r>
            <a:r>
              <a:rPr lang="cs-CZ" dirty="0" err="1" smtClean="0"/>
              <a:t>E</a:t>
            </a:r>
            <a:r>
              <a:rPr lang="cs-CZ" baseline="-25000" dirty="0" err="1" smtClean="0"/>
              <a:t>k</a:t>
            </a:r>
            <a:r>
              <a:rPr lang="cs-CZ" baseline="-25000" dirty="0" smtClean="0"/>
              <a:t> </a:t>
            </a:r>
            <a:r>
              <a:rPr lang="cs-CZ" dirty="0" smtClean="0"/>
              <a:t>+ </a:t>
            </a:r>
            <a:r>
              <a:rPr lang="cs-CZ" dirty="0" err="1" smtClean="0"/>
              <a:t>E</a:t>
            </a:r>
            <a:r>
              <a:rPr lang="cs-CZ" baseline="-25000" dirty="0" err="1" smtClean="0"/>
              <a:t>p</a:t>
            </a:r>
            <a:r>
              <a:rPr lang="cs-CZ" baseline="-25000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750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Změna vnitřní energie při konání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Změna vnitřní energie při stlačení plynu v tepelně izolované nádobě</a:t>
            </a:r>
          </a:p>
          <a:p>
            <a:endParaRPr lang="cs-CZ" dirty="0"/>
          </a:p>
        </p:txBody>
      </p:sp>
      <p:pic>
        <p:nvPicPr>
          <p:cNvPr id="1026" name="Picture 2" descr="C:\Users\ucitel\Desktop\IMG_84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84984"/>
            <a:ext cx="5793592" cy="2430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490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Změna vnitřní energie působením stálé třecí síly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Při dějích probíhajících v izolované soustavě těles zůstává součet kinetické, potenciální a vnitřní energie těles konstantní</a:t>
            </a:r>
          </a:p>
          <a:p>
            <a:endParaRPr lang="cs-CZ" dirty="0"/>
          </a:p>
        </p:txBody>
      </p:sp>
      <p:pic>
        <p:nvPicPr>
          <p:cNvPr id="2050" name="Picture 2" descr="C:\Users\ucitel\Desktop\IMG_84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8111124" cy="1534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948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Změna vnitřní energie při tepelné výměně - teplo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Tepelná výměna mezi kapalinou a tělesem</a:t>
            </a:r>
            <a:endParaRPr lang="cs-CZ" dirty="0"/>
          </a:p>
        </p:txBody>
      </p:sp>
      <p:pic>
        <p:nvPicPr>
          <p:cNvPr id="3074" name="Picture 2" descr="C:\Users\ucitel\Desktop\IMG_84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24944"/>
            <a:ext cx="4624318" cy="264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099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Tepelná výměna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Neuspořádaně se pohybující částice teplejšího tělesa, narážejí na částice dotýkajícího se studenějšího tělesa a předávají jim část své energie</a:t>
            </a:r>
          </a:p>
          <a:p>
            <a:r>
              <a:rPr lang="cs-CZ" dirty="0" smtClean="0"/>
              <a:t>Teplo </a:t>
            </a:r>
            <a:r>
              <a:rPr lang="cs-CZ" i="1" dirty="0" smtClean="0"/>
              <a:t>Q </a:t>
            </a:r>
            <a:r>
              <a:rPr lang="cs-CZ" dirty="0" smtClean="0"/>
              <a:t>je určeno energií, kterou při tepelné výměně odevzdá teplejší těleso studenějšímu. Jednotkou je Joule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131139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Tepelná energie – teplo Q[J]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683568" y="1484784"/>
                <a:ext cx="8229600" cy="4525963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𝑄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</a:rPr>
                      <m:t>∗</m:t>
                    </m:r>
                    <m:r>
                      <a:rPr lang="cs-CZ" b="0" i="1" smtClean="0">
                        <a:latin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</a:rPr>
                      <m:t>∗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/>
                      </a:rPr>
                      <m:t>Δ</m:t>
                    </m:r>
                    <m:r>
                      <a:rPr lang="cs-CZ" b="0" i="1" smtClean="0">
                        <a:latin typeface="Cambria Math"/>
                      </a:rPr>
                      <m:t>𝑇</m:t>
                    </m:r>
                  </m:oMath>
                </a14:m>
                <a:endParaRPr lang="cs-CZ" dirty="0" smtClean="0"/>
              </a:p>
              <a:p>
                <a:pPr lvl="1"/>
                <a:r>
                  <a:rPr lang="cs-CZ" dirty="0" smtClean="0"/>
                  <a:t>m	hmotnost[kg]</a:t>
                </a:r>
              </a:p>
              <a:p>
                <a:pPr lvl="1"/>
                <a:r>
                  <a:rPr lang="cs-CZ" dirty="0" smtClean="0"/>
                  <a:t>c 	měrná tepelná kapacita látky[J/</a:t>
                </a:r>
                <a:r>
                  <a:rPr lang="cs-CZ" dirty="0" err="1" smtClean="0"/>
                  <a:t>kgK</a:t>
                </a:r>
                <a:r>
                  <a:rPr lang="cs-CZ" dirty="0" smtClean="0"/>
                  <a:t>]</a:t>
                </a:r>
              </a:p>
              <a:p>
                <a:pPr lvl="1"/>
                <a:r>
                  <a:rPr lang="el-GR" dirty="0" smtClean="0"/>
                  <a:t>Δ</a:t>
                </a:r>
                <a:r>
                  <a:rPr lang="cs-CZ" dirty="0" smtClean="0"/>
                  <a:t>T 	rozdíl teplot[K]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3568" y="1484784"/>
                <a:ext cx="8229600" cy="4525963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92368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52736"/>
          </a:xfrm>
        </p:spPr>
        <p:txBody>
          <a:bodyPr>
            <a:normAutofit/>
          </a:bodyPr>
          <a:lstStyle/>
          <a:p>
            <a:r>
              <a:rPr lang="cs-CZ" dirty="0" err="1"/>
              <a:t>Osmisměrka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6289461" cy="5366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6300192" y="980728"/>
            <a:ext cx="2664296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700" b="1" cap="all" dirty="0" smtClean="0"/>
              <a:t>Atom  	      Pole	</a:t>
            </a:r>
          </a:p>
          <a:p>
            <a:pPr lvl="0"/>
            <a:r>
              <a:rPr lang="cs-CZ" sz="1700" b="1" cap="all" dirty="0" smtClean="0"/>
              <a:t>Čas  	      Pól	</a:t>
            </a:r>
          </a:p>
          <a:p>
            <a:pPr lvl="0"/>
            <a:r>
              <a:rPr lang="cs-CZ" sz="1700" b="1" cap="all" dirty="0" smtClean="0"/>
              <a:t>Děj  	      Posuny</a:t>
            </a:r>
          </a:p>
          <a:p>
            <a:pPr lvl="0"/>
            <a:r>
              <a:rPr lang="cs-CZ" sz="1700" b="1" cap="all" dirty="0" smtClean="0"/>
              <a:t>Difúze  	      Potenciál</a:t>
            </a:r>
          </a:p>
          <a:p>
            <a:pPr lvl="0"/>
            <a:r>
              <a:rPr lang="cs-CZ" sz="1700" b="1" cap="all" dirty="0" smtClean="0"/>
              <a:t>Energie 	      Práce</a:t>
            </a:r>
          </a:p>
          <a:p>
            <a:pPr lvl="0"/>
            <a:r>
              <a:rPr lang="cs-CZ" sz="1700" b="1" cap="all" dirty="0" smtClean="0"/>
              <a:t>Forma 	      Prvek</a:t>
            </a:r>
          </a:p>
          <a:p>
            <a:pPr lvl="0"/>
            <a:r>
              <a:rPr lang="cs-CZ" sz="1700" b="1" cap="all" dirty="0" smtClean="0"/>
              <a:t>Fyzika  	      Rotace</a:t>
            </a:r>
          </a:p>
          <a:p>
            <a:pPr lvl="0"/>
            <a:r>
              <a:rPr lang="cs-CZ" sz="1700" b="1" cap="all" dirty="0" smtClean="0"/>
              <a:t>Hmota 	      Síla </a:t>
            </a:r>
          </a:p>
          <a:p>
            <a:pPr lvl="0"/>
            <a:r>
              <a:rPr lang="cs-CZ" sz="1700" b="1" cap="all" dirty="0" smtClean="0"/>
              <a:t>Ion 	      Směr</a:t>
            </a:r>
          </a:p>
          <a:p>
            <a:pPr lvl="0"/>
            <a:r>
              <a:rPr lang="cs-CZ" sz="1700" b="1" cap="all" dirty="0" smtClean="0"/>
              <a:t>Kinetika 	      Směs</a:t>
            </a:r>
          </a:p>
          <a:p>
            <a:pPr lvl="0"/>
            <a:r>
              <a:rPr lang="cs-CZ" sz="1700" b="1" cap="all" dirty="0" smtClean="0"/>
              <a:t>Kmity  	      Srážky</a:t>
            </a:r>
          </a:p>
          <a:p>
            <a:pPr lvl="0"/>
            <a:r>
              <a:rPr lang="cs-CZ" sz="1700" b="1" cap="all" dirty="0" smtClean="0"/>
              <a:t>Látka  	      Stav</a:t>
            </a:r>
          </a:p>
          <a:p>
            <a:pPr lvl="0"/>
            <a:r>
              <a:rPr lang="cs-CZ" sz="1700" b="1" cap="all" dirty="0" smtClean="0"/>
              <a:t>Lux 	      Struktury</a:t>
            </a:r>
          </a:p>
          <a:p>
            <a:pPr lvl="0"/>
            <a:r>
              <a:rPr lang="cs-CZ" sz="1700" b="1" cap="all" dirty="0" smtClean="0"/>
              <a:t>Metr  	      Tekutina</a:t>
            </a:r>
          </a:p>
          <a:p>
            <a:pPr lvl="0"/>
            <a:r>
              <a:rPr lang="cs-CZ" sz="1700" b="1" cap="all" dirty="0" smtClean="0"/>
              <a:t>Model 	      Teorie</a:t>
            </a:r>
          </a:p>
          <a:p>
            <a:pPr lvl="0"/>
            <a:r>
              <a:rPr lang="cs-CZ" sz="1700" b="1" cap="all" dirty="0" smtClean="0"/>
              <a:t>Mol	      Teplo</a:t>
            </a:r>
          </a:p>
          <a:p>
            <a:pPr lvl="0"/>
            <a:r>
              <a:rPr lang="cs-CZ" sz="1700" b="1" cap="all" dirty="0" smtClean="0"/>
              <a:t>Molekuly      Tlak</a:t>
            </a:r>
          </a:p>
          <a:p>
            <a:pPr lvl="0"/>
            <a:r>
              <a:rPr lang="cs-CZ" sz="1700" b="1" cap="all" dirty="0" smtClean="0"/>
              <a:t>Ohm  	      Tvar</a:t>
            </a:r>
          </a:p>
          <a:p>
            <a:pPr lvl="0"/>
            <a:r>
              <a:rPr lang="cs-CZ" sz="1700" b="1" cap="all" dirty="0" smtClean="0"/>
              <a:t>Plyn 	      Voda</a:t>
            </a:r>
          </a:p>
          <a:p>
            <a:pPr lvl="0"/>
            <a:r>
              <a:rPr lang="cs-CZ" sz="1700" b="1" cap="all" dirty="0" smtClean="0"/>
              <a:t>Pohyb 	      Vznik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976788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70184"/>
            <a:ext cx="5400600" cy="4789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4985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Archiv autora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84614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302</Words>
  <Application>Microsoft Office PowerPoint</Application>
  <PresentationFormat>Předvádění na obrazovce (4:3)</PresentationFormat>
  <Paragraphs>66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Vnitřní energie, práce, teplo</vt:lpstr>
      <vt:lpstr>Vnitřní energie – U[J]</vt:lpstr>
      <vt:lpstr>Změna vnitřní energie při konání práce</vt:lpstr>
      <vt:lpstr>Změna vnitřní energie působením stálé třecí síly</vt:lpstr>
      <vt:lpstr>Změna vnitřní energie při tepelné výměně - teplo</vt:lpstr>
      <vt:lpstr>Tepelná výměna</vt:lpstr>
      <vt:lpstr>Tepelná energie – teplo Q[J]</vt:lpstr>
      <vt:lpstr>Osmisměrka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Mirjam Civínová</dc:creator>
  <cp:lastModifiedBy>Mirjam Civínová</cp:lastModifiedBy>
  <cp:revision>14</cp:revision>
  <dcterms:created xsi:type="dcterms:W3CDTF">2013-11-02T09:43:00Z</dcterms:created>
  <dcterms:modified xsi:type="dcterms:W3CDTF">2014-01-15T09:07:46Z</dcterms:modified>
</cp:coreProperties>
</file>