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61" r:id="rId3"/>
    <p:sldId id="256" r:id="rId4"/>
    <p:sldId id="258" r:id="rId5"/>
    <p:sldId id="259" r:id="rId6"/>
    <p:sldId id="262" r:id="rId7"/>
    <p:sldId id="263" r:id="rId8"/>
    <p:sldId id="264" r:id="rId9"/>
    <p:sldId id="266" r:id="rId10"/>
    <p:sldId id="267" r:id="rId11"/>
    <p:sldId id="268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1" d="100"/>
          <a:sy n="81" d="100"/>
        </p:scale>
        <p:origin x="-834" y="-3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200" d="100"/>
        <a:sy n="200" d="100"/>
      </p:scale>
      <p:origin x="0" y="1092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C5D0DC-990D-4A00-8673-261A1A6702ED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1A498F-D4BE-4E7F-A183-497BD4BAC6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2486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93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834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9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96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799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47907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40974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895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304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59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0073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A3ECB5-A9FD-4D8C-AAE9-23E9622DFD94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5E6FD4-E6DA-4E4F-A398-9232AEA704A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187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9673244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Ing.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Mirjam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Civínová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VY_32_INOVACE_10C_16_Kalorimetrická_rovnice</a:t>
                      </a: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Mechanika a termika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18.07.2013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576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Tento materiál slouží k vysvětlení a procvičení principu kalorimetrické rovnice a je připraven pro hodiny fyziky ve 3. </a:t>
            </a:r>
            <a:r>
              <a:rPr lang="cs-CZ" sz="2000" dirty="0">
                <a:latin typeface="Calibri" pitchFamily="34" charset="0"/>
              </a:rPr>
              <a:t>ročníku šestiletého gymnázia a pro </a:t>
            </a:r>
            <a:r>
              <a:rPr lang="cs-CZ" sz="2000" dirty="0" smtClean="0">
                <a:latin typeface="Calibri" pitchFamily="34" charset="0"/>
              </a:rPr>
              <a:t>2. ročník </a:t>
            </a:r>
            <a:r>
              <a:rPr lang="cs-CZ" sz="2000" dirty="0">
                <a:latin typeface="Calibri" pitchFamily="34" charset="0"/>
              </a:rPr>
              <a:t>čtyřletého gymnázia.</a:t>
            </a:r>
            <a:endParaRPr lang="cs-CZ" sz="2000" dirty="0" smtClean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itchFamily="34" charset="0"/>
              </a:rPr>
              <a:t>První část této prezentace se věnuje teorii tohoto problému a je doplňována výkladem učitele. Studenti sledují výklad učitele a mohou mu klást dotazy.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D</a:t>
            </a:r>
            <a:r>
              <a:rPr lang="cs-CZ" sz="2000" dirty="0" smtClean="0">
                <a:solidFill>
                  <a:schemeClr val="tx1"/>
                </a:solidFill>
                <a:latin typeface="Calibri" pitchFamily="34" charset="0"/>
              </a:rPr>
              <a:t>alší část prezentace se věnuje řešení příkladu, kde je využita výše vysvětlená látka. Učitel řešení slovně popisuje a vysvětluje. Studenti příklad zapisují do sešitu. </a:t>
            </a:r>
            <a:r>
              <a:rPr lang="cs-CZ" sz="2000" dirty="0" smtClean="0">
                <a:latin typeface="Calibri" pitchFamily="34" charset="0"/>
              </a:rPr>
              <a:t>Studenti také navrhují jeho řešení. Jeden ze studentů nebo učitel řešení rýsuje do promítaného zadání pomocí světelného pera na interaktivní tabuli, nástrojem „pero“ (nástroj programu PowerPoint) nebo fixem na tabuli.</a:t>
            </a:r>
          </a:p>
          <a:p>
            <a:pPr marL="0" indent="0" algn="just">
              <a:buNone/>
            </a:pPr>
            <a:r>
              <a:rPr lang="cs-CZ" sz="2000" dirty="0">
                <a:latin typeface="Calibri" pitchFamily="34" charset="0"/>
              </a:rPr>
              <a:t>Materiál je určen pro interaktivní výuku.</a:t>
            </a:r>
            <a:endParaRPr lang="cs-CZ" sz="20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9078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Kalorimetrická rovnice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424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Kalorimetr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cs-CZ" dirty="0" smtClean="0"/>
                  <a:t>Tepelná kapacita kalorimetru C</a:t>
                </a:r>
              </a:p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𝐶</m:t>
                    </m:r>
                    <m:r>
                      <a:rPr lang="cs-CZ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𝑄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b="0" i="1" smtClean="0">
                            <a:latin typeface="Cambria Math"/>
                          </a:rPr>
                          <m:t>Δ</m:t>
                        </m:r>
                        <m:r>
                          <a:rPr lang="cs-CZ" b="0" i="1" smtClean="0">
                            <a:latin typeface="Cambria Math"/>
                          </a:rPr>
                          <m:t>𝑇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[J/K]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http://upload.wikimedia.org/wikipedia/commons/9/97/Kalorimetr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204864"/>
            <a:ext cx="430530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483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Zákon zachování tepelné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Teplo přijaté soustavou </a:t>
            </a:r>
            <a:r>
              <a:rPr lang="cs-CZ" dirty="0" err="1" smtClean="0"/>
              <a:t>Q</a:t>
            </a:r>
            <a:r>
              <a:rPr lang="cs-CZ" baseline="-25000" dirty="0" err="1" smtClean="0"/>
              <a:t>p</a:t>
            </a:r>
            <a:r>
              <a:rPr lang="cs-CZ" dirty="0" smtClean="0"/>
              <a:t>[J]</a:t>
            </a:r>
          </a:p>
          <a:p>
            <a:r>
              <a:rPr lang="cs-CZ" dirty="0" smtClean="0"/>
              <a:t>Teplo odevzdané soustavou </a:t>
            </a:r>
            <a:r>
              <a:rPr lang="cs-CZ" dirty="0" err="1" smtClean="0"/>
              <a:t>Q</a:t>
            </a:r>
            <a:r>
              <a:rPr lang="cs-CZ" baseline="-25000" dirty="0" err="1" smtClean="0"/>
              <a:t>o</a:t>
            </a:r>
            <a:r>
              <a:rPr lang="cs-CZ" dirty="0" smtClean="0"/>
              <a:t>[J]</a:t>
            </a:r>
          </a:p>
          <a:p>
            <a:pPr marL="0" indent="0" algn="ctr">
              <a:buNone/>
            </a:pPr>
            <a:r>
              <a:rPr lang="cs-CZ" b="1" dirty="0" err="1" smtClean="0"/>
              <a:t>Q</a:t>
            </a:r>
            <a:r>
              <a:rPr lang="cs-CZ" b="1" baseline="-25000" dirty="0" err="1" smtClean="0"/>
              <a:t>p</a:t>
            </a:r>
            <a:r>
              <a:rPr lang="cs-CZ" b="1" dirty="0" smtClean="0"/>
              <a:t>  = </a:t>
            </a:r>
            <a:r>
              <a:rPr lang="cs-CZ" b="1" dirty="0" err="1" smtClean="0"/>
              <a:t>Q</a:t>
            </a:r>
            <a:r>
              <a:rPr lang="cs-CZ" b="1" baseline="-25000" dirty="0" err="1" smtClean="0"/>
              <a:t>o</a:t>
            </a:r>
            <a:endParaRPr lang="cs-CZ" b="1" baseline="-25000" dirty="0"/>
          </a:p>
        </p:txBody>
      </p:sp>
    </p:spTree>
    <p:extLst>
      <p:ext uri="{BB962C8B-B14F-4D97-AF65-F5344CB8AC3E}">
        <p14:creationId xmlns:p14="http://schemas.microsoft.com/office/powerpoint/2010/main" val="32588377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Vytvoření rovnovážného stavu v tepelně izolované soustavě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sSub>
                      <m:sSubPr>
                        <m:ctrlPr>
                          <a:rPr lang="cs-CZ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𝑡</m:t>
                            </m:r>
                          </m:e>
                          <m:sub>
                            <m:r>
                              <a:rPr lang="cs-CZ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</m:d>
                    <m:r>
                      <a:rPr lang="cs-CZ" b="0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𝑐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𝑚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(</m:t>
                    </m:r>
                    <m:r>
                      <a:rPr lang="cs-CZ" b="0" i="1" smtClean="0">
                        <a:latin typeface="Cambria Math"/>
                      </a:rPr>
                      <m:t>𝑡</m:t>
                    </m:r>
                    <m:r>
                      <a:rPr lang="cs-CZ" b="0" i="1" smtClean="0">
                        <a:latin typeface="Cambria Math"/>
                      </a:rPr>
                      <m:t>−</m:t>
                    </m:r>
                    <m:sSub>
                      <m:sSubPr>
                        <m:ctrlPr>
                          <a:rPr lang="cs-CZ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 smtClean="0">
                            <a:latin typeface="Cambria Math"/>
                          </a:rPr>
                          <m:t>𝑡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ucitel\Desktop\IMG_84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980" y="2780928"/>
            <a:ext cx="4428607" cy="333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9761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 kalorimetru o tepelné kapacitě 0,1kJ/K je voda o hmotnosti 500g a teplotě 20°C. Do kalorimetru vložíme mosazné těleso jehož měrná tepelná kapacita je 390 J/K*kg teplotě 100°C. Výsledná teplota soustavy je 30°C. Určete hmotnost mosazi.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99911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 = 0,802 kg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37334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387424"/>
            <a:ext cx="8229600" cy="1143000"/>
          </a:xfrm>
        </p:spPr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445" y="548680"/>
            <a:ext cx="7453465" cy="56886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387955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Volně otočné kolo s drážkou sloužící jako pomoc při zvedání nadměrně těžkých předmětů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 smtClean="0"/>
              <a:t>Látka potřebná pro pohon motoru</a:t>
            </a:r>
            <a:endParaRPr lang="cs-CZ" sz="1400" dirty="0"/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Jednotka energetické hodnoty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Částice složena z atomů nebo iontů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Synonymum slova záření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Vědní obor zajímající se o přírodními jevy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Pro jakou veličinu je kg základní jednotkou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 smtClean="0"/>
              <a:t>Objevitel gravitačního </a:t>
            </a:r>
            <a:r>
              <a:rPr lang="cs-CZ" sz="1400" dirty="0"/>
              <a:t>zákona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Objekt vytvářející okolo sebe magnetické pole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Působením síly na těleso vykonáváme děj nazývaný. . 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Věda zabývající se jevy za hranicí atmosféry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Matematický úkon využíván při řešení fyzikálních výpočtů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Prázdný prostor v němž je tlak mnohem nižší než na vzduchu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Přeměna pevné látky na látku kapalnou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Vědní obor na rozhraní fyziky a astronomie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Pomocí čeho vyřešíme skoro každý fyzikální příklad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 smtClean="0"/>
              <a:t>Fyzikální </a:t>
            </a:r>
            <a:r>
              <a:rPr lang="cs-CZ" sz="1400" dirty="0"/>
              <a:t>vlastnost vyjadřující odolnost vůči vnějším silám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Jeden z nejvýznamnějších vědců všech dob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Proces rozptylování se částic v prostoru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Hladký povrch odrážející světlo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1400" dirty="0"/>
              <a:t>Veličina, která má velikost i směr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149114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8578" y="-292596"/>
            <a:ext cx="8229600" cy="1143000"/>
          </a:xfrm>
        </p:spPr>
        <p:txBody>
          <a:bodyPr/>
          <a:lstStyle/>
          <a:p>
            <a:r>
              <a:rPr lang="cs-CZ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090" y="735546"/>
            <a:ext cx="7292430" cy="5620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478502" y="620688"/>
            <a:ext cx="309522" cy="229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503378" y="594751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5220072" y="626741"/>
            <a:ext cx="309522" cy="229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724128" y="626741"/>
            <a:ext cx="154761" cy="229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12160" y="633782"/>
            <a:ext cx="154761" cy="229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16216" y="633782"/>
            <a:ext cx="154761" cy="2297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241562" y="601673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L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657492" y="61946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</a:t>
            </a:r>
            <a:endParaRPr lang="cs-CZ" sz="1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42908" y="601673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449580" y="587710"/>
            <a:ext cx="2880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O</a:t>
            </a:r>
          </a:p>
        </p:txBody>
      </p:sp>
    </p:spTree>
    <p:extLst>
      <p:ext uri="{BB962C8B-B14F-4D97-AF65-F5344CB8AC3E}">
        <p14:creationId xmlns:p14="http://schemas.microsoft.com/office/powerpoint/2010/main" val="21074496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Archiv autora</a:t>
            </a:r>
            <a:endParaRPr lang="cs-CZ" dirty="0"/>
          </a:p>
          <a:p>
            <a:r>
              <a:rPr lang="cs-CZ" dirty="0" smtClean="0"/>
              <a:t>Galerie klipartů MS Office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846143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300</Words>
  <Application>Microsoft Office PowerPoint</Application>
  <PresentationFormat>Předvádění na obrazovce (4:3)</PresentationFormat>
  <Paragraphs>66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Kalorimetrická rovnice</vt:lpstr>
      <vt:lpstr>Kalorimetr</vt:lpstr>
      <vt:lpstr>Zákon zachování tepelné energie</vt:lpstr>
      <vt:lpstr>Vytvoření rovnovážného stavu v tepelně izolované soustavě</vt:lpstr>
      <vt:lpstr>Příklad</vt:lpstr>
      <vt:lpstr>Výsledek</vt:lpstr>
      <vt:lpstr>Křížovka</vt:lpstr>
      <vt:lpstr>Otázky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Kalorimetrická rovnice</dc:title>
  <dc:creator>Mirjam Civínová</dc:creator>
  <cp:lastModifiedBy>Mirjam Civínová</cp:lastModifiedBy>
  <cp:revision>15</cp:revision>
  <dcterms:created xsi:type="dcterms:W3CDTF">2013-10-30T10:46:01Z</dcterms:created>
  <dcterms:modified xsi:type="dcterms:W3CDTF">2014-01-17T07:53:22Z</dcterms:modified>
</cp:coreProperties>
</file>