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72" r:id="rId2"/>
    <p:sldId id="273" r:id="rId3"/>
    <p:sldId id="256" r:id="rId4"/>
    <p:sldId id="263" r:id="rId5"/>
    <p:sldId id="264" r:id="rId6"/>
    <p:sldId id="265" r:id="rId7"/>
    <p:sldId id="266" r:id="rId8"/>
    <p:sldId id="270" r:id="rId9"/>
    <p:sldId id="269" r:id="rId10"/>
    <p:sldId id="27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86" autoAdjust="0"/>
    <p:restoredTop sz="94676" autoAdjust="0"/>
  </p:normalViewPr>
  <p:slideViewPr>
    <p:cSldViewPr>
      <p:cViewPr>
        <p:scale>
          <a:sx n="81" d="100"/>
          <a:sy n="81" d="100"/>
        </p:scale>
        <p:origin x="-816" y="-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60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DD0649-5003-4C9D-8729-041F4C64DCFF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72D345-70E2-4CAC-B10E-9F16749825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3683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906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4219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F2749-E0DB-4A0C-8C87-85563DC1BB43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73C1B-31AD-46CA-9174-0D53B8B39F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5270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F2749-E0DB-4A0C-8C87-85563DC1BB43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73C1B-31AD-46CA-9174-0D53B8B39F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4767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F2749-E0DB-4A0C-8C87-85563DC1BB43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73C1B-31AD-46CA-9174-0D53B8B39F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1646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F2749-E0DB-4A0C-8C87-85563DC1BB43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73C1B-31AD-46CA-9174-0D53B8B39F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867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F2749-E0DB-4A0C-8C87-85563DC1BB43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73C1B-31AD-46CA-9174-0D53B8B39F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4603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F2749-E0DB-4A0C-8C87-85563DC1BB43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73C1B-31AD-46CA-9174-0D53B8B39F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8869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F2749-E0DB-4A0C-8C87-85563DC1BB43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73C1B-31AD-46CA-9174-0D53B8B39F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1045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F2749-E0DB-4A0C-8C87-85563DC1BB43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73C1B-31AD-46CA-9174-0D53B8B39F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1920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F2749-E0DB-4A0C-8C87-85563DC1BB43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73C1B-31AD-46CA-9174-0D53B8B39F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7357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F2749-E0DB-4A0C-8C87-85563DC1BB43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73C1B-31AD-46CA-9174-0D53B8B39F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7157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F2749-E0DB-4A0C-8C87-85563DC1BB43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73C1B-31AD-46CA-9174-0D53B8B39F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3053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3F2749-E0DB-4A0C-8C87-85563DC1BB43}" type="datetimeFigureOut">
              <a:rPr lang="cs-CZ" smtClean="0"/>
              <a:t>17.1.2014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73C1B-31AD-46CA-9174-0D53B8B39FF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1949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6566811"/>
              </p:ext>
            </p:extLst>
          </p:nvPr>
        </p:nvGraphicFramePr>
        <p:xfrm>
          <a:off x="614836" y="2816085"/>
          <a:ext cx="8136904" cy="2967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Ing.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Mirjam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Civínová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VY_32_INOVACE_10C_19_Teplota_plynu_z_hlediska_molekulove_fyziky</a:t>
                      </a: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Mechanika a termika</a:t>
                      </a: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19.07.2013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518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000" dirty="0" smtClean="0">
                <a:latin typeface="Calibri" pitchFamily="34" charset="0"/>
              </a:rPr>
              <a:t>Tento materiál slouží k vysvětlení a procvičení </a:t>
            </a:r>
            <a:r>
              <a:rPr lang="cs-CZ" sz="2000" dirty="0">
                <a:latin typeface="Calibri" pitchFamily="34" charset="0"/>
              </a:rPr>
              <a:t>t</a:t>
            </a:r>
            <a:r>
              <a:rPr lang="cs-CZ" sz="2000" dirty="0" smtClean="0">
                <a:latin typeface="Calibri" pitchFamily="34" charset="0"/>
              </a:rPr>
              <a:t>eploty plynu z hlediska molekulové fyziky a je připraven pro hodiny fyziky ve 3. </a:t>
            </a:r>
            <a:r>
              <a:rPr lang="cs-CZ" sz="2000" dirty="0">
                <a:latin typeface="Calibri" pitchFamily="34" charset="0"/>
              </a:rPr>
              <a:t>ročníku šestiletého gymnázia a pro 2</a:t>
            </a:r>
            <a:r>
              <a:rPr lang="cs-CZ" sz="2000" dirty="0" smtClean="0">
                <a:latin typeface="Calibri" pitchFamily="34" charset="0"/>
              </a:rPr>
              <a:t>. ročník </a:t>
            </a:r>
            <a:r>
              <a:rPr lang="cs-CZ" sz="2000" dirty="0">
                <a:latin typeface="Calibri" pitchFamily="34" charset="0"/>
              </a:rPr>
              <a:t>čtyřletého gymnázia.</a:t>
            </a:r>
            <a:endParaRPr lang="cs-CZ" sz="2000" dirty="0" smtClean="0">
              <a:latin typeface="Calibri" pitchFamily="34" charset="0"/>
            </a:endParaRPr>
          </a:p>
          <a:p>
            <a:pPr marL="0" indent="0" algn="just">
              <a:buNone/>
            </a:pPr>
            <a:r>
              <a:rPr lang="cs-CZ" sz="2000" dirty="0" smtClean="0">
                <a:latin typeface="Calibri" pitchFamily="34" charset="0"/>
              </a:rPr>
              <a:t>První část této prezentace se věnuje teorii tohoto problému a je doplňována výkladem učitele.  Studenti sledují výklad učitele a mohou mu klást dotazy.</a:t>
            </a:r>
          </a:p>
          <a:p>
            <a:pPr marL="0" indent="0" algn="just">
              <a:buNone/>
            </a:pPr>
            <a:r>
              <a:rPr lang="cs-CZ" sz="2000" dirty="0">
                <a:latin typeface="Calibri" pitchFamily="34" charset="0"/>
              </a:rPr>
              <a:t>D</a:t>
            </a:r>
            <a:r>
              <a:rPr lang="cs-CZ" sz="2000" dirty="0" smtClean="0">
                <a:solidFill>
                  <a:schemeClr val="tx1"/>
                </a:solidFill>
                <a:latin typeface="Calibri" pitchFamily="34" charset="0"/>
              </a:rPr>
              <a:t>alší část prezentace se věnuje řešení tajenky, kde je využita výše vysvětlená látka. Učitel řešení slovně popisuje a vysvětluje. </a:t>
            </a:r>
            <a:r>
              <a:rPr lang="cs-CZ" sz="2000" dirty="0" smtClean="0">
                <a:latin typeface="Calibri" pitchFamily="34" charset="0"/>
              </a:rPr>
              <a:t>Studenti také navrhují řešení. Jeden ze studentů nebo učitel řešení zapisuje do promítaného zadání pomocí světelného pera na interaktivní tabuli, nástrojem „pero“ (nástroj programu PowerPoint) nebo fixem na tabuli.</a:t>
            </a:r>
          </a:p>
          <a:p>
            <a:pPr marL="0" indent="0" algn="just">
              <a:buNone/>
            </a:pPr>
            <a:r>
              <a:rPr lang="cs-CZ" sz="2000">
                <a:latin typeface="Calibri" pitchFamily="34" charset="0"/>
              </a:rPr>
              <a:t>Materiál je určen pro interaktivní výuku.</a:t>
            </a:r>
            <a:endParaRPr lang="cs-CZ" sz="20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63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Teplota plynu z hlediska molekulové fyziky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1233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Teplota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S rostoucí </a:t>
            </a:r>
            <a:r>
              <a:rPr lang="cs-CZ" sz="2400" b="1" dirty="0" smtClean="0"/>
              <a:t>teplotou</a:t>
            </a:r>
            <a:r>
              <a:rPr lang="cs-CZ" sz="2400" b="1" dirty="0"/>
              <a:t> </a:t>
            </a:r>
            <a:r>
              <a:rPr lang="cs-CZ" sz="2400" b="1" dirty="0" smtClean="0"/>
              <a:t>T </a:t>
            </a:r>
            <a:r>
              <a:rPr lang="cs-CZ" sz="2400" dirty="0" smtClean="0"/>
              <a:t>se zvyšuje velikost </a:t>
            </a:r>
            <a:r>
              <a:rPr lang="cs-CZ" sz="2400" b="1" dirty="0" smtClean="0"/>
              <a:t>rychlosti</a:t>
            </a:r>
            <a:r>
              <a:rPr lang="cs-CZ" sz="2400" dirty="0"/>
              <a:t> molekul, zvyšuje se tedy </a:t>
            </a:r>
            <a:r>
              <a:rPr lang="cs-CZ" sz="2400" dirty="0" smtClean="0"/>
              <a:t>i </a:t>
            </a:r>
            <a:r>
              <a:rPr lang="cs-CZ" sz="2400" b="1" dirty="0" smtClean="0"/>
              <a:t>střední kvadratická rychlost</a:t>
            </a:r>
            <a:r>
              <a:rPr lang="cs-CZ" sz="2400" dirty="0"/>
              <a:t> a tedy </a:t>
            </a:r>
            <a:r>
              <a:rPr lang="cs-CZ" sz="2400" dirty="0" smtClean="0"/>
              <a:t>i </a:t>
            </a:r>
            <a:r>
              <a:rPr lang="cs-CZ" sz="2400" b="1" dirty="0" smtClean="0"/>
              <a:t>kinetická energie E</a:t>
            </a:r>
            <a:r>
              <a:rPr lang="cs-CZ" sz="2400" b="1" baseline="-25000" dirty="0" smtClean="0"/>
              <a:t>0</a:t>
            </a:r>
            <a:r>
              <a:rPr lang="cs-CZ" sz="2400" dirty="0" smtClean="0"/>
              <a:t> molekuly</a:t>
            </a:r>
            <a:r>
              <a:rPr lang="cs-CZ" sz="2400" dirty="0"/>
              <a:t> , kterou má molekula v důsledku svého </a:t>
            </a:r>
            <a:r>
              <a:rPr lang="cs-CZ" sz="2400" dirty="0" smtClean="0"/>
              <a:t>neuspořádaného pohybu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r>
              <a:rPr lang="cs-CZ" sz="3600" b="1" dirty="0" smtClean="0"/>
              <a:t>E</a:t>
            </a:r>
            <a:r>
              <a:rPr lang="cs-CZ" sz="3600" b="1" baseline="-25000" dirty="0" smtClean="0"/>
              <a:t>0  </a:t>
            </a:r>
            <a:r>
              <a:rPr lang="cs-CZ" sz="3600" b="1" dirty="0" smtClean="0"/>
              <a:t>=  1/2m</a:t>
            </a:r>
            <a:r>
              <a:rPr lang="cs-CZ" sz="3600" b="1" baseline="-25000" dirty="0" smtClean="0"/>
              <a:t>0</a:t>
            </a:r>
            <a:r>
              <a:rPr lang="cs-CZ" sz="3600" b="1" dirty="0" smtClean="0"/>
              <a:t>v</a:t>
            </a:r>
            <a:r>
              <a:rPr lang="cs-CZ" sz="3600" b="1" baseline="-25000" dirty="0" smtClean="0"/>
              <a:t>k</a:t>
            </a:r>
            <a:r>
              <a:rPr lang="cs-CZ" sz="3600" b="1" baseline="30000" dirty="0" smtClean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590038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Teplota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Závislost energie na teplotě: </a:t>
            </a:r>
          </a:p>
          <a:p>
            <a:pPr marL="0" indent="0" algn="ctr">
              <a:buNone/>
            </a:pPr>
            <a:r>
              <a:rPr lang="cs-CZ" sz="3600" b="1" dirty="0" smtClean="0"/>
              <a:t>E</a:t>
            </a:r>
            <a:r>
              <a:rPr lang="cs-CZ" sz="3600" b="1" baseline="-25000" dirty="0" smtClean="0"/>
              <a:t>0</a:t>
            </a:r>
            <a:r>
              <a:rPr lang="cs-CZ" sz="3600" b="1" dirty="0" smtClean="0"/>
              <a:t> = 3/2kT</a:t>
            </a:r>
          </a:p>
          <a:p>
            <a:pPr marL="0" indent="0">
              <a:buNone/>
            </a:pPr>
            <a:r>
              <a:rPr lang="cs-CZ" sz="2400" b="1" dirty="0" smtClean="0"/>
              <a:t>	k </a:t>
            </a:r>
            <a:r>
              <a:rPr lang="cs-CZ" sz="2400" dirty="0" smtClean="0"/>
              <a:t>… </a:t>
            </a:r>
            <a:r>
              <a:rPr lang="cs-CZ" sz="2400" dirty="0" err="1" smtClean="0"/>
              <a:t>Boltzmannova</a:t>
            </a:r>
            <a:r>
              <a:rPr lang="cs-CZ" sz="2400" dirty="0" smtClean="0"/>
              <a:t> konstanta = 1,38 . 10</a:t>
            </a:r>
            <a:r>
              <a:rPr lang="cs-CZ" sz="2400" baseline="30000" dirty="0" smtClean="0"/>
              <a:t>-23</a:t>
            </a:r>
            <a:r>
              <a:rPr lang="cs-CZ" sz="2400" dirty="0" smtClean="0"/>
              <a:t> J.K</a:t>
            </a:r>
            <a:r>
              <a:rPr lang="cs-CZ" sz="2400" baseline="30000" dirty="0" smtClean="0"/>
              <a:t>-1</a:t>
            </a:r>
          </a:p>
          <a:p>
            <a:pPr marL="0" indent="0">
              <a:buNone/>
            </a:pPr>
            <a:r>
              <a:rPr lang="cs-CZ" sz="2400" b="1" dirty="0" smtClean="0"/>
              <a:t>	m</a:t>
            </a:r>
            <a:r>
              <a:rPr lang="cs-CZ" sz="2400" b="1" baseline="-25000" dirty="0" smtClean="0"/>
              <a:t>0 </a:t>
            </a:r>
            <a:r>
              <a:rPr lang="cs-CZ" sz="2400" dirty="0" smtClean="0"/>
              <a:t>… hmotnost molekuly</a:t>
            </a:r>
          </a:p>
          <a:p>
            <a:pPr marL="0" indent="0">
              <a:buNone/>
            </a:pPr>
            <a:endParaRPr lang="cs-CZ" sz="2400" dirty="0" smtClean="0"/>
          </a:p>
          <a:p>
            <a:r>
              <a:rPr lang="cs-CZ" sz="2400" dirty="0"/>
              <a:t>závislost střední kvadratické rychlosti na teplotě </a:t>
            </a:r>
            <a:r>
              <a:rPr lang="cs-CZ" sz="2400" i="1" dirty="0"/>
              <a:t>T:</a:t>
            </a:r>
          </a:p>
          <a:p>
            <a:pPr marL="0" indent="0" algn="ctr">
              <a:buNone/>
            </a:pPr>
            <a:r>
              <a:rPr lang="cs-CZ" sz="3600" b="1" dirty="0" err="1" smtClean="0"/>
              <a:t>v</a:t>
            </a:r>
            <a:r>
              <a:rPr lang="cs-CZ" sz="3600" b="1" baseline="-25000" dirty="0" err="1" smtClean="0"/>
              <a:t>k</a:t>
            </a:r>
            <a:r>
              <a:rPr lang="cs-CZ" sz="3600" b="1" dirty="0" smtClean="0"/>
              <a:t> </a:t>
            </a:r>
            <a:r>
              <a:rPr lang="cs-CZ" sz="3600" b="1" dirty="0"/>
              <a:t>= (3kT / m</a:t>
            </a:r>
            <a:r>
              <a:rPr lang="cs-CZ" sz="3600" b="1" baseline="-25000" dirty="0"/>
              <a:t>0</a:t>
            </a:r>
            <a:r>
              <a:rPr lang="cs-CZ" sz="3600" b="1" dirty="0"/>
              <a:t>) </a:t>
            </a:r>
            <a:r>
              <a:rPr lang="cs-CZ" sz="3600" b="1" baseline="30000" dirty="0"/>
              <a:t>-</a:t>
            </a:r>
            <a:r>
              <a:rPr lang="cs-CZ" sz="3600" b="1" baseline="30000" dirty="0" smtClean="0"/>
              <a:t>1/2</a:t>
            </a:r>
            <a:endParaRPr lang="cs-CZ" sz="3600" b="1" baseline="30000" dirty="0"/>
          </a:p>
        </p:txBody>
      </p:sp>
    </p:spTree>
    <p:extLst>
      <p:ext uri="{BB962C8B-B14F-4D97-AF65-F5344CB8AC3E}">
        <p14:creationId xmlns:p14="http://schemas.microsoft.com/office/powerpoint/2010/main" val="139491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Teplota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 důsledku neuspořádaného posuvného pohybu molekul je střední kinetická energie přímo úměrná termodynamické teplotě plynu</a:t>
            </a:r>
            <a:br>
              <a:rPr lang="cs-CZ" sz="2400" dirty="0" smtClean="0"/>
            </a:br>
            <a:r>
              <a:rPr lang="cs-CZ" sz="2400" dirty="0" smtClean="0"/>
              <a:t>	</a:t>
            </a:r>
            <a:br>
              <a:rPr lang="cs-CZ" sz="2400" dirty="0" smtClean="0"/>
            </a:br>
            <a:r>
              <a:rPr lang="cs-CZ" sz="2400" dirty="0" smtClean="0"/>
              <a:t>	</a:t>
            </a:r>
            <a:r>
              <a:rPr lang="cs-CZ" b="1" dirty="0"/>
              <a:t>	</a:t>
            </a:r>
            <a:r>
              <a:rPr lang="cs-CZ" sz="3600" b="1" dirty="0" smtClean="0"/>
              <a:t>½ m</a:t>
            </a:r>
            <a:r>
              <a:rPr lang="cs-CZ" sz="3600" b="1" baseline="-25000" dirty="0" smtClean="0"/>
              <a:t>01</a:t>
            </a:r>
            <a:r>
              <a:rPr lang="cs-CZ" sz="3600" b="1" dirty="0" smtClean="0"/>
              <a:t>v</a:t>
            </a:r>
            <a:r>
              <a:rPr lang="cs-CZ" sz="3600" b="1" baseline="-25000" dirty="0" smtClean="0"/>
              <a:t>k1</a:t>
            </a:r>
            <a:r>
              <a:rPr lang="cs-CZ" sz="3600" b="1" baseline="30000" dirty="0" smtClean="0"/>
              <a:t>2</a:t>
            </a:r>
            <a:r>
              <a:rPr lang="cs-CZ" sz="3600" b="1" dirty="0" smtClean="0"/>
              <a:t> = ½ m</a:t>
            </a:r>
            <a:r>
              <a:rPr lang="cs-CZ" sz="3600" b="1" baseline="-25000" dirty="0" smtClean="0"/>
              <a:t>02</a:t>
            </a:r>
            <a:r>
              <a:rPr lang="cs-CZ" sz="3600" b="1" dirty="0" smtClean="0"/>
              <a:t>v</a:t>
            </a:r>
            <a:r>
              <a:rPr lang="cs-CZ" sz="3600" b="1" baseline="-25000" dirty="0" smtClean="0"/>
              <a:t>k2</a:t>
            </a:r>
            <a:r>
              <a:rPr lang="cs-CZ" sz="3600" b="1" baseline="30000" dirty="0" smtClean="0"/>
              <a:t>2</a:t>
            </a:r>
            <a:endParaRPr lang="cs-CZ" sz="3600" b="1" i="1" baseline="30000" dirty="0"/>
          </a:p>
          <a:p>
            <a:pPr marL="0" indent="0" algn="ctr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4863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Teplota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/>
              <a:t>Molekuly dvou </a:t>
            </a:r>
            <a:r>
              <a:rPr lang="cs-CZ" sz="2400" i="1" dirty="0"/>
              <a:t>ideálních</a:t>
            </a:r>
            <a:r>
              <a:rPr lang="cs-CZ" sz="2400" dirty="0"/>
              <a:t> plynů se </a:t>
            </a:r>
            <a:r>
              <a:rPr lang="cs-CZ" sz="2400" i="1" dirty="0"/>
              <a:t>stejnou</a:t>
            </a:r>
            <a:r>
              <a:rPr lang="cs-CZ" sz="2400" dirty="0"/>
              <a:t> teplotou mají </a:t>
            </a:r>
            <a:r>
              <a:rPr lang="cs-CZ" sz="2400" b="1" dirty="0"/>
              <a:t>stejnou</a:t>
            </a:r>
            <a:r>
              <a:rPr lang="cs-CZ" sz="2400" dirty="0"/>
              <a:t> </a:t>
            </a:r>
            <a:r>
              <a:rPr lang="cs-CZ" sz="2400" b="1" dirty="0"/>
              <a:t>střední kinetickou energii </a:t>
            </a:r>
            <a:r>
              <a:rPr lang="cs-CZ" sz="2400" dirty="0"/>
              <a:t>vyplývající z jejich </a:t>
            </a:r>
            <a:r>
              <a:rPr lang="cs-CZ" sz="2400" dirty="0" smtClean="0"/>
              <a:t>neuspořádaného </a:t>
            </a:r>
            <a:r>
              <a:rPr lang="cs-CZ" sz="2400" i="1" dirty="0" smtClean="0"/>
              <a:t>posuvného pohybu</a:t>
            </a:r>
            <a:r>
              <a:rPr lang="cs-CZ" sz="2400" dirty="0" smtClean="0"/>
              <a:t>. </a:t>
            </a:r>
            <a:r>
              <a:rPr lang="cs-CZ" sz="2400" b="1" dirty="0"/>
              <a:t>Střední kvadratické rychlosti</a:t>
            </a:r>
            <a:r>
              <a:rPr lang="cs-CZ" sz="2400" dirty="0"/>
              <a:t> molekul těchto dvou plynů jsou ale </a:t>
            </a:r>
            <a:r>
              <a:rPr lang="cs-CZ" sz="2400" b="1" dirty="0"/>
              <a:t>různé</a:t>
            </a:r>
            <a:r>
              <a:rPr lang="cs-CZ" sz="2400" dirty="0"/>
              <a:t> v důsledku </a:t>
            </a:r>
            <a:r>
              <a:rPr lang="cs-CZ" sz="2400" i="1" dirty="0"/>
              <a:t>rozdílných</a:t>
            </a:r>
            <a:r>
              <a:rPr lang="cs-CZ" sz="2400" dirty="0"/>
              <a:t> hmotností molekul obou plynů.</a:t>
            </a:r>
          </a:p>
        </p:txBody>
      </p:sp>
    </p:spTree>
    <p:extLst>
      <p:ext uri="{BB962C8B-B14F-4D97-AF65-F5344CB8AC3E}">
        <p14:creationId xmlns:p14="http://schemas.microsoft.com/office/powerpoint/2010/main" val="411735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23528" y="2852936"/>
            <a:ext cx="8424936" cy="3240360"/>
          </a:xfrm>
        </p:spPr>
        <p:txBody>
          <a:bodyPr>
            <a:normAutofit/>
          </a:bodyPr>
          <a:lstStyle/>
          <a:p>
            <a:pPr lvl="0" algn="l"/>
            <a:endParaRPr lang="cs-CZ" sz="18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78250" y="476672"/>
            <a:ext cx="8229600" cy="5361459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Křížovka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08" y="1124744"/>
            <a:ext cx="8873684" cy="4999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51182" y="4643844"/>
            <a:ext cx="443684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3)Jednotka práce</a:t>
            </a:r>
            <a:endParaRPr lang="cs-CZ" sz="1600" b="1" dirty="0"/>
          </a:p>
        </p:txBody>
      </p:sp>
    </p:spTree>
    <p:extLst>
      <p:ext uri="{BB962C8B-B14F-4D97-AF65-F5344CB8AC3E}">
        <p14:creationId xmlns:p14="http://schemas.microsoft.com/office/powerpoint/2010/main" val="1158066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14400" y="1052736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cs-CZ" smtClean="0"/>
              <a:t>Řešení</a:t>
            </a:r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65" y="1799151"/>
            <a:ext cx="8510270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3168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Archiv autora</a:t>
            </a:r>
            <a:endParaRPr lang="cs-CZ" dirty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8461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214</Words>
  <Application>Microsoft Office PowerPoint</Application>
  <PresentationFormat>Předvádění na obrazovce (4:3)</PresentationFormat>
  <Paragraphs>42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</vt:lpstr>
      <vt:lpstr>Teplota plynu z hlediska molekulové fyziky</vt:lpstr>
      <vt:lpstr>Teplota</vt:lpstr>
      <vt:lpstr>Teplota</vt:lpstr>
      <vt:lpstr>Teplota</vt:lpstr>
      <vt:lpstr>Teplota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Dinh Quoc An</dc:creator>
  <cp:lastModifiedBy>Mirjam Civínová</cp:lastModifiedBy>
  <cp:revision>24</cp:revision>
  <dcterms:created xsi:type="dcterms:W3CDTF">2013-04-03T05:07:50Z</dcterms:created>
  <dcterms:modified xsi:type="dcterms:W3CDTF">2014-01-17T07:54:59Z</dcterms:modified>
</cp:coreProperties>
</file>