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0" r:id="rId2"/>
    <p:sldId id="261" r:id="rId3"/>
    <p:sldId id="256" r:id="rId4"/>
    <p:sldId id="258" r:id="rId5"/>
    <p:sldId id="259" r:id="rId6"/>
    <p:sldId id="262" r:id="rId7"/>
    <p:sldId id="263" r:id="rId8"/>
    <p:sldId id="265" r:id="rId9"/>
    <p:sldId id="266" r:id="rId10"/>
    <p:sldId id="267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D9BDB3-6A4B-4742-BF9D-A4DE2142F6F7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98DB2A-FEE9-4633-952E-98FE4D92A23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1703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D2C3A-04C4-476B-9F4E-E94CBF9CF21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3C255-BE39-4112-93C0-6B1CC0DC7A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809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D2C3A-04C4-476B-9F4E-E94CBF9CF21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3C255-BE39-4112-93C0-6B1CC0DC7A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78082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D2C3A-04C4-476B-9F4E-E94CBF9CF21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3C255-BE39-4112-93C0-6B1CC0DC7A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3030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D2C3A-04C4-476B-9F4E-E94CBF9CF21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3C255-BE39-4112-93C0-6B1CC0DC7A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78481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D2C3A-04C4-476B-9F4E-E94CBF9CF21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3C255-BE39-4112-93C0-6B1CC0DC7A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3267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D2C3A-04C4-476B-9F4E-E94CBF9CF21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3C255-BE39-4112-93C0-6B1CC0DC7A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13763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D2C3A-04C4-476B-9F4E-E94CBF9CF21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3C255-BE39-4112-93C0-6B1CC0DC7A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07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D2C3A-04C4-476B-9F4E-E94CBF9CF21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3C255-BE39-4112-93C0-6B1CC0DC7A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1438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D2C3A-04C4-476B-9F4E-E94CBF9CF21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3C255-BE39-4112-93C0-6B1CC0DC7A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9772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D2C3A-04C4-476B-9F4E-E94CBF9CF21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3C255-BE39-4112-93C0-6B1CC0DC7A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818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3D2C3A-04C4-476B-9F4E-E94CBF9CF21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3C255-BE39-4112-93C0-6B1CC0DC7A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1290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3D2C3A-04C4-476B-9F4E-E94CBF9CF213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A3C255-BE39-4112-93C0-6B1CC0DC7A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9438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2541940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Ing.Mirjam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Civínová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VY_32_INOVACE_10C_20_Stavová_rovnice</a:t>
                      </a: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Mechanika a termika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21.07.2013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5627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Tento materiál slouží k vysvětlení a procvičení stavové rovnice a je připraven pro hodiny fyziky ve 3. </a:t>
            </a:r>
            <a:r>
              <a:rPr lang="cs-CZ" sz="2000" dirty="0">
                <a:latin typeface="Calibri" pitchFamily="34" charset="0"/>
              </a:rPr>
              <a:t>ročníku šestiletého gymnázia a pro </a:t>
            </a:r>
            <a:r>
              <a:rPr lang="cs-CZ" sz="2000" dirty="0" smtClean="0">
                <a:latin typeface="Calibri" pitchFamily="34" charset="0"/>
              </a:rPr>
              <a:t>2.ročník </a:t>
            </a:r>
            <a:r>
              <a:rPr lang="cs-CZ" sz="2000" dirty="0">
                <a:latin typeface="Calibri" pitchFamily="34" charset="0"/>
              </a:rPr>
              <a:t>čtyřletého gymnázia.</a:t>
            </a:r>
            <a:endParaRPr lang="cs-CZ" sz="2000" dirty="0" smtClean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První část této prezentace se věnuje teorii tohoto problému a je doplňována výkladem učitele. Studenti sledují výklad učitele a mohou mu klást dotazy.</a:t>
            </a:r>
          </a:p>
          <a:p>
            <a:pPr marL="0" indent="0" algn="just">
              <a:buNone/>
            </a:pPr>
            <a:r>
              <a:rPr lang="cs-CZ" sz="2000" dirty="0">
                <a:latin typeface="Calibri" pitchFamily="34" charset="0"/>
              </a:rPr>
              <a:t>D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alší část prezentace se věnuje řešení příkladu, kde je využita výše vysvětlená látka. Učitel řešení slovně popisuje a vysvětluje. Studenti příklad zapisují do sešitu. </a:t>
            </a:r>
            <a:r>
              <a:rPr lang="cs-CZ" sz="2000" dirty="0" smtClean="0">
                <a:latin typeface="Calibri" pitchFamily="34" charset="0"/>
              </a:rPr>
              <a:t>Studenti navrhují jeho řešení. Jeden ze studentů nebo učitel řešení zapisuje do promítaného zadání pomocí světelného pera na interaktivní tabuli, nástrojem „pero“ (nástroj programu PowerPoint) nebo fixem na tabuli.</a:t>
            </a:r>
          </a:p>
          <a:p>
            <a:pPr marL="0" indent="0" algn="just">
              <a:buNone/>
            </a:pPr>
            <a:r>
              <a:rPr lang="cs-CZ" sz="2000">
                <a:latin typeface="Calibri" pitchFamily="34" charset="0"/>
              </a:rPr>
              <a:t>Materiál je určen pro interaktivní výuku.</a:t>
            </a:r>
            <a:endParaRPr 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7406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Struktura a vlastnosti plynného skupenství látek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4885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Stavové veličiny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	termodynamická teplota[K]</a:t>
            </a:r>
          </a:p>
          <a:p>
            <a:r>
              <a:rPr lang="cs-CZ" dirty="0" smtClean="0"/>
              <a:t>p	tlak[Pa]</a:t>
            </a:r>
          </a:p>
          <a:p>
            <a:r>
              <a:rPr lang="cs-CZ" dirty="0" smtClean="0"/>
              <a:t>V	objem[m</a:t>
            </a:r>
            <a:r>
              <a:rPr lang="cs-CZ" baseline="30000" dirty="0" smtClean="0"/>
              <a:t>3</a:t>
            </a:r>
            <a:r>
              <a:rPr lang="cs-CZ" dirty="0" smtClean="0"/>
              <a:t>]</a:t>
            </a:r>
          </a:p>
          <a:p>
            <a:r>
              <a:rPr lang="cs-CZ" dirty="0" smtClean="0"/>
              <a:t>n	látkové množství[mol]</a:t>
            </a:r>
          </a:p>
          <a:p>
            <a:r>
              <a:rPr lang="cs-CZ" dirty="0" smtClean="0"/>
              <a:t>m	hmotnost plynu[kg]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0154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Stavové rovnice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10000"/>
              </a:bodyPr>
              <a:lstStyle/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</a:rPr>
                      <m:t>𝒑</m:t>
                    </m:r>
                    <m:r>
                      <a:rPr lang="cs-CZ" b="1" i="1" dirty="0" smtClean="0">
                        <a:latin typeface="Cambria Math"/>
                      </a:rPr>
                      <m:t>∗</m:t>
                    </m:r>
                    <m:r>
                      <a:rPr lang="cs-CZ" b="1" i="1" dirty="0" smtClean="0">
                        <a:latin typeface="Cambria Math"/>
                      </a:rPr>
                      <m:t>𝑽</m:t>
                    </m:r>
                    <m:r>
                      <a:rPr lang="cs-CZ" b="1" i="1" dirty="0" smtClean="0">
                        <a:latin typeface="Cambria Math"/>
                      </a:rPr>
                      <m:t> = </m:t>
                    </m:r>
                    <m:r>
                      <a:rPr lang="cs-CZ" b="1" i="1" dirty="0" smtClean="0">
                        <a:latin typeface="Cambria Math"/>
                      </a:rPr>
                      <m:t>𝑵</m:t>
                    </m:r>
                    <m:r>
                      <a:rPr lang="cs-CZ" b="1" i="1" dirty="0" smtClean="0">
                        <a:latin typeface="Cambria Math"/>
                      </a:rPr>
                      <m:t>∗</m:t>
                    </m:r>
                    <m:r>
                      <a:rPr lang="cs-CZ" b="1" i="1" dirty="0" smtClean="0">
                        <a:latin typeface="Cambria Math"/>
                      </a:rPr>
                      <m:t>𝒌</m:t>
                    </m:r>
                    <m:r>
                      <a:rPr lang="cs-CZ" b="1" i="1" dirty="0" smtClean="0">
                        <a:latin typeface="Cambria Math"/>
                      </a:rPr>
                      <m:t>∗</m:t>
                    </m:r>
                    <m:r>
                      <a:rPr lang="cs-CZ" b="1" i="1" dirty="0" smtClean="0">
                        <a:latin typeface="Cambria Math"/>
                      </a:rPr>
                      <m:t>𝑻</m:t>
                    </m:r>
                  </m:oMath>
                </a14:m>
                <a:endParaRPr lang="cs-CZ" b="1" dirty="0" smtClean="0"/>
              </a:p>
              <a:p>
                <a:pPr marL="914400" lvl="1" indent="-514350">
                  <a:buFont typeface="Arial" panose="020B0604020202020204" pitchFamily="34" charset="0"/>
                  <a:buChar char="•"/>
                </a:pPr>
                <a:r>
                  <a:rPr lang="cs-CZ" dirty="0" err="1" smtClean="0"/>
                  <a:t>Boltzmannova</a:t>
                </a:r>
                <a:r>
                  <a:rPr lang="cs-CZ" dirty="0" smtClean="0"/>
                  <a:t> konstanta k = 1,38 . 10</a:t>
                </a:r>
                <a:r>
                  <a:rPr lang="cs-CZ" baseline="30000" dirty="0" smtClean="0"/>
                  <a:t>-23</a:t>
                </a:r>
                <a:r>
                  <a:rPr lang="cs-CZ" dirty="0" smtClean="0"/>
                  <a:t> J/K</a:t>
                </a:r>
              </a:p>
              <a:p>
                <a:pPr marL="914400" lvl="1" indent="-514350">
                  <a:buFont typeface="Arial" panose="020B0604020202020204" pitchFamily="34" charset="0"/>
                  <a:buChar char="•"/>
                </a:pPr>
                <a:r>
                  <a:rPr lang="cs-CZ" dirty="0" smtClean="0"/>
                  <a:t>N je počet částic</a:t>
                </a:r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</a:rPr>
                      <m:t>𝒑</m:t>
                    </m:r>
                    <m:r>
                      <a:rPr lang="cs-CZ" b="1" i="1" dirty="0" smtClean="0">
                        <a:latin typeface="Cambria Math"/>
                      </a:rPr>
                      <m:t>∗</m:t>
                    </m:r>
                    <m:r>
                      <a:rPr lang="cs-CZ" b="1" i="1" dirty="0">
                        <a:latin typeface="Cambria Math"/>
                      </a:rPr>
                      <m:t>𝑽</m:t>
                    </m:r>
                    <m:r>
                      <a:rPr lang="cs-CZ" b="1" i="1" dirty="0">
                        <a:latin typeface="Cambria Math"/>
                      </a:rPr>
                      <m:t> = </m:t>
                    </m:r>
                    <m:r>
                      <a:rPr lang="cs-CZ" b="1" i="1" dirty="0">
                        <a:latin typeface="Cambria Math"/>
                      </a:rPr>
                      <m:t>𝒏</m:t>
                    </m:r>
                    <m:r>
                      <a:rPr lang="cs-CZ" b="1" i="1" dirty="0" smtClean="0">
                        <a:latin typeface="Cambria Math"/>
                      </a:rPr>
                      <m:t>∗</m:t>
                    </m:r>
                    <m:sSub>
                      <m:sSubPr>
                        <m:ctrlPr>
                          <a:rPr lang="cs-CZ" b="1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dirty="0" smtClean="0">
                            <a:latin typeface="Cambria Math"/>
                          </a:rPr>
                          <m:t>𝑹</m:t>
                        </m:r>
                      </m:e>
                      <m:sub>
                        <m:r>
                          <a:rPr lang="cs-CZ" b="1" i="1" dirty="0" smtClean="0">
                            <a:latin typeface="Cambria Math"/>
                          </a:rPr>
                          <m:t>𝒎</m:t>
                        </m:r>
                      </m:sub>
                    </m:sSub>
                    <m:r>
                      <a:rPr lang="cs-CZ" b="1" i="1" dirty="0" smtClean="0">
                        <a:latin typeface="Cambria Math"/>
                      </a:rPr>
                      <m:t>∗</m:t>
                    </m:r>
                    <m:r>
                      <a:rPr lang="cs-CZ" b="1" i="1" dirty="0">
                        <a:latin typeface="Cambria Math"/>
                      </a:rPr>
                      <m:t>𝑻</m:t>
                    </m:r>
                  </m:oMath>
                </a14:m>
                <a:endParaRPr lang="cs-CZ" b="1" dirty="0" smtClean="0"/>
              </a:p>
              <a:p>
                <a:pPr marL="914400" lvl="1" indent="-514350">
                  <a:buFont typeface="Arial" panose="020B0604020202020204" pitchFamily="34" charset="0"/>
                  <a:buChar char="•"/>
                </a:pPr>
                <a:r>
                  <a:rPr lang="cs-CZ" dirty="0" smtClean="0"/>
                  <a:t>molární plynová konstanta </a:t>
                </a:r>
                <a:r>
                  <a:rPr lang="cs-CZ" dirty="0" err="1" smtClean="0"/>
                  <a:t>R</a:t>
                </a:r>
                <a:r>
                  <a:rPr lang="cs-CZ" baseline="-25000" dirty="0" err="1" smtClean="0"/>
                  <a:t>m</a:t>
                </a:r>
                <a:r>
                  <a:rPr lang="cs-CZ" dirty="0" smtClean="0"/>
                  <a:t> = 8,31 J/K*mol</a:t>
                </a:r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r>
                      <a:rPr lang="cs-CZ" b="1" i="1" dirty="0" smtClean="0">
                        <a:latin typeface="Cambria Math"/>
                      </a:rPr>
                      <m:t>𝒑</m:t>
                    </m:r>
                    <m:r>
                      <a:rPr lang="cs-CZ" b="1" i="1" dirty="0" smtClean="0">
                        <a:latin typeface="Cambria Math"/>
                      </a:rPr>
                      <m:t>∗</m:t>
                    </m:r>
                    <m:r>
                      <a:rPr lang="cs-CZ" b="1" i="1" dirty="0" smtClean="0">
                        <a:latin typeface="Cambria Math"/>
                      </a:rPr>
                      <m:t>𝑽</m:t>
                    </m:r>
                    <m:r>
                      <a:rPr lang="cs-CZ" b="1" i="1" dirty="0" smtClean="0">
                        <a:latin typeface="Cambria Math"/>
                      </a:rPr>
                      <m:t> = </m:t>
                    </m:r>
                    <m:r>
                      <a:rPr lang="cs-CZ" b="1" i="1" dirty="0" smtClean="0">
                        <a:latin typeface="Cambria Math"/>
                      </a:rPr>
                      <m:t>𝒎</m:t>
                    </m:r>
                    <m:r>
                      <a:rPr lang="cs-CZ" b="1" i="1" dirty="0" smtClean="0">
                        <a:latin typeface="Cambria Math"/>
                      </a:rPr>
                      <m:t>∗</m:t>
                    </m:r>
                    <m:r>
                      <a:rPr lang="cs-CZ" b="1" i="1" dirty="0" err="1" smtClean="0">
                        <a:latin typeface="Cambria Math"/>
                      </a:rPr>
                      <m:t>𝑹</m:t>
                    </m:r>
                    <m:r>
                      <a:rPr lang="cs-CZ" b="1" i="1" baseline="-25000" dirty="0" err="1" smtClean="0">
                        <a:latin typeface="Cambria Math"/>
                      </a:rPr>
                      <m:t>𝒎</m:t>
                    </m:r>
                    <m:r>
                      <a:rPr lang="cs-CZ" b="1" i="1" dirty="0" smtClean="0">
                        <a:latin typeface="Cambria Math"/>
                      </a:rPr>
                      <m:t> ∗</m:t>
                    </m:r>
                    <m:f>
                      <m:fPr>
                        <m:ctrlPr>
                          <a:rPr lang="cs-CZ" b="1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dirty="0" smtClean="0">
                            <a:latin typeface="Cambria Math"/>
                          </a:rPr>
                          <m:t>𝑻</m:t>
                        </m:r>
                      </m:num>
                      <m:den>
                        <m:sSub>
                          <m:sSubPr>
                            <m:ctrlPr>
                              <a:rPr lang="cs-CZ" b="1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1" i="1" dirty="0" smtClean="0">
                                <a:latin typeface="Cambria Math"/>
                              </a:rPr>
                              <m:t>𝑴</m:t>
                            </m:r>
                          </m:e>
                          <m:sub>
                            <m:r>
                              <a:rPr lang="cs-CZ" b="1" i="1" dirty="0" smtClean="0">
                                <a:latin typeface="Cambria Math"/>
                              </a:rPr>
                              <m:t>𝒎</m:t>
                            </m:r>
                          </m:sub>
                        </m:sSub>
                      </m:den>
                    </m:f>
                  </m:oMath>
                </a14:m>
                <a:endParaRPr lang="cs-CZ" b="1" dirty="0" smtClean="0"/>
              </a:p>
              <a:p>
                <a:pPr marL="914400" lvl="1" indent="-514350">
                  <a:buFont typeface="Arial" panose="020B0604020202020204" pitchFamily="34" charset="0"/>
                  <a:buChar char="•"/>
                </a:pPr>
                <a:r>
                  <a:rPr lang="cs-CZ" dirty="0" smtClean="0"/>
                  <a:t>Mm je molární hmotnost[kg/mol]</a:t>
                </a:r>
                <a:endParaRPr lang="cs-CZ" b="0" dirty="0" smtClean="0"/>
              </a:p>
              <a:p>
                <a:pPr marL="514350" indent="-514350">
                  <a:buFont typeface="+mj-lt"/>
                  <a:buAutoNum type="arabicPeriod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1" i="1" smtClean="0">
                            <a:latin typeface="Cambria Math"/>
                          </a:rPr>
                          <m:t>𝒑𝑽</m:t>
                        </m:r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𝑻</m:t>
                        </m:r>
                      </m:den>
                    </m:f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𝒌𝒐𝒏𝒔𝒕</m:t>
                    </m:r>
                    <m:r>
                      <a:rPr lang="cs-CZ" b="1" i="1" smtClean="0">
                        <a:latin typeface="Cambria Math"/>
                      </a:rPr>
                      <m:t>.</m:t>
                    </m:r>
                  </m:oMath>
                </a14:m>
                <a:endParaRPr lang="cs-CZ" b="1" dirty="0" smtClean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62195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Určete objem oxidu uhličitého o hmotnosti 10g při teplotě 27°C a tlaku 10</a:t>
            </a:r>
            <a:r>
              <a:rPr lang="cs-CZ" baseline="30000" dirty="0" smtClean="0"/>
              <a:t>5</a:t>
            </a:r>
            <a:r>
              <a:rPr lang="cs-CZ" dirty="0" smtClean="0"/>
              <a:t>Pa. Za daných podmínek považujeme oxid uhličitý za ideální plyn.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673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5,66  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38631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3537" y="1916832"/>
            <a:ext cx="5876925" cy="29990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87824" y="1196752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Křížovka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5001704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9793903"/>
              </p:ext>
            </p:extLst>
          </p:nvPr>
        </p:nvGraphicFramePr>
        <p:xfrm>
          <a:off x="395536" y="1734344"/>
          <a:ext cx="8064896" cy="457497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8064896"/>
              </a:tblGrid>
              <a:tr h="4574976">
                <a:tc>
                  <a:txBody>
                    <a:bodyPr/>
                    <a:lstStyle/>
                    <a:p>
                      <a:pPr algn="l" fontAlgn="b"/>
                      <a:r>
                        <a:rPr lang="cs-CZ" sz="4000" u="none" strike="noStrike" dirty="0" smtClean="0">
                          <a:effectLst/>
                        </a:rPr>
                        <a:t>1. nauka studující světlo</a:t>
                      </a:r>
                    </a:p>
                    <a:p>
                      <a:pPr algn="l" fontAlgn="b"/>
                      <a:r>
                        <a:rPr lang="cs-CZ" sz="4000" u="none" strike="noStrike" dirty="0" smtClean="0">
                          <a:effectLst/>
                        </a:rPr>
                        <a:t>2. Jednotka termodynamické teploty</a:t>
                      </a:r>
                    </a:p>
                    <a:p>
                      <a:pPr algn="l" fontAlgn="b"/>
                      <a:r>
                        <a:rPr lang="cs-CZ" sz="4000" u="none" strike="noStrike" dirty="0" smtClean="0">
                          <a:effectLst/>
                        </a:rPr>
                        <a:t>3. Jednotka tlaku</a:t>
                      </a:r>
                    </a:p>
                    <a:p>
                      <a:pPr algn="l" fontAlgn="b"/>
                      <a:r>
                        <a:rPr lang="cs-CZ" sz="4000" u="none" strike="noStrike" dirty="0" smtClean="0">
                          <a:effectLst/>
                        </a:rPr>
                        <a:t>4. Rovinný …….</a:t>
                      </a:r>
                    </a:p>
                    <a:p>
                      <a:pPr algn="l" fontAlgn="b"/>
                      <a:r>
                        <a:rPr lang="cs-CZ" sz="4000" u="none" strike="noStrike" dirty="0" smtClean="0">
                          <a:effectLst/>
                        </a:rPr>
                        <a:t>5. Mechanický ……..</a:t>
                      </a:r>
                    </a:p>
                    <a:p>
                      <a:pPr algn="l" fontAlgn="b"/>
                      <a:r>
                        <a:rPr lang="cs-CZ" sz="4000" u="none" strike="noStrike" dirty="0" smtClean="0">
                          <a:effectLst/>
                        </a:rPr>
                        <a:t>6. Rovnovážný ……… soustavy</a:t>
                      </a:r>
                    </a:p>
                    <a:p>
                      <a:pPr algn="l" fontAlgn="b"/>
                      <a:r>
                        <a:rPr lang="cs-CZ" sz="4000" u="none" strike="noStrike" dirty="0" smtClean="0">
                          <a:effectLst/>
                        </a:rPr>
                        <a:t>7. Základní veličina dynamiky</a:t>
                      </a:r>
                      <a:endParaRPr lang="cs-CZ" sz="4000" u="none" strike="noStrike" dirty="0">
                        <a:effectLst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49948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5254" y="2204864"/>
            <a:ext cx="5676900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43808" y="1196752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Řešení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627107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Archiv autora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846143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302</Words>
  <Application>Microsoft Office PowerPoint</Application>
  <PresentationFormat>Předvádění na obrazovce (4:3)</PresentationFormat>
  <Paragraphs>52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Struktura a vlastnosti plynného skupenství látek</vt:lpstr>
      <vt:lpstr>Stavové veličiny</vt:lpstr>
      <vt:lpstr>Stavové rovnice</vt:lpstr>
      <vt:lpstr>Příklad</vt:lpstr>
      <vt:lpstr>Výsledek</vt:lpstr>
      <vt:lpstr>Prezentace aplikace PowerPoint</vt:lpstr>
      <vt:lpstr>Otázky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Mirjam Civínová</dc:creator>
  <cp:lastModifiedBy>Mirjam Civínová</cp:lastModifiedBy>
  <cp:revision>15</cp:revision>
  <dcterms:created xsi:type="dcterms:W3CDTF">2013-10-30T15:12:26Z</dcterms:created>
  <dcterms:modified xsi:type="dcterms:W3CDTF">2014-01-17T07:55:42Z</dcterms:modified>
</cp:coreProperties>
</file>