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9" r:id="rId2"/>
    <p:sldId id="256" r:id="rId3"/>
    <p:sldId id="257" r:id="rId4"/>
    <p:sldId id="258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5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2" d="100"/>
          <a:sy n="112" d="100"/>
        </p:scale>
        <p:origin x="-948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4AA0D-9A32-40F5-9073-A1A5B58707F6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56C7830-C801-4C44-9B4B-AC3EC18866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8F4AA0D-9A32-40F5-9073-A1A5B58707F6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356C7830-C801-4C44-9B4B-AC3EC18866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4AA0D-9A32-40F5-9073-A1A5B58707F6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C7830-C801-4C44-9B4B-AC3EC18866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4AA0D-9A32-40F5-9073-A1A5B58707F6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C7830-C801-4C44-9B4B-AC3EC18866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C7830-C801-4C44-9B4B-AC3EC18866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4AA0D-9A32-40F5-9073-A1A5B58707F6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4AA0D-9A32-40F5-9073-A1A5B58707F6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C7830-C801-4C44-9B4B-AC3EC18866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4AA0D-9A32-40F5-9073-A1A5B58707F6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C7830-C801-4C44-9B4B-AC3EC1886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C8F4AA0D-9A32-40F5-9073-A1A5B58707F6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356C7830-C801-4C44-9B4B-AC3EC18866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4AA0D-9A32-40F5-9073-A1A5B58707F6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56C7830-C801-4C44-9B4B-AC3EC18866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4AA0D-9A32-40F5-9073-A1A5B58707F6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C7830-C801-4C44-9B4B-AC3EC1886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4AA0D-9A32-40F5-9073-A1A5B58707F6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6C7830-C801-4C44-9B4B-AC3EC188666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8F4AA0D-9A32-40F5-9073-A1A5B58707F6}" type="datetimeFigureOut">
              <a:rPr lang="cs-CZ" smtClean="0"/>
              <a:pPr/>
              <a:t>17.1.2014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356C7830-C801-4C44-9B4B-AC3EC188666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%C3%BDnec_nad_S%C3%A1zavou,_rotunda.jpg?uselang=cs" TargetMode="External"/><Relationship Id="rId2" Type="http://schemas.openxmlformats.org/officeDocument/2006/relationships/hyperlink" Target="http://commons.wikimedia.org/wiki/File:Chiesa_di_San_Sisto_-_Soffitto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PredniKopaninaRotund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73338587"/>
              </p:ext>
            </p:extLst>
          </p:nvPr>
        </p:nvGraphicFramePr>
        <p:xfrm>
          <a:off x="1043608" y="1052736"/>
          <a:ext cx="7272808" cy="4309271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895842"/>
                <a:gridCol w="5376966"/>
              </a:tblGrid>
              <a:tr h="23060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Číslo projektu</a:t>
                      </a:r>
                      <a:endParaRPr lang="cs-CZ" sz="14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093" marR="44093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CZ.1.07/1.5.00/34.0029</a:t>
                      </a:r>
                      <a:endParaRPr lang="cs-CZ" sz="14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093" marR="44093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7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Číslo materiálu</a:t>
                      </a:r>
                      <a:endParaRPr lang="cs-CZ" sz="14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093" marR="44093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VY_32_ INOVACE_12-16</a:t>
                      </a:r>
                      <a:endParaRPr lang="cs-CZ" sz="14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093" marR="44093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006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Název školy</a:t>
                      </a:r>
                      <a:endParaRPr lang="cs-CZ" sz="14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093" marR="44093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Střední průmyslová škola stavební, Resslova 2, </a:t>
                      </a:r>
                      <a:endParaRPr lang="cs-CZ" sz="1400" dirty="0">
                        <a:effectLst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České Budějovice</a:t>
                      </a:r>
                      <a:endParaRPr lang="cs-CZ" sz="14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093" marR="44093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7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Autor</a:t>
                      </a:r>
                      <a:endParaRPr lang="cs-CZ" sz="14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093" marR="44093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Mgr. Miroslav Crha</a:t>
                      </a:r>
                      <a:endParaRPr lang="cs-CZ" sz="14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093" marR="44093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7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Tematický celek</a:t>
                      </a:r>
                      <a:endParaRPr lang="cs-CZ" sz="14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093" marR="44093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Německý jazyk</a:t>
                      </a:r>
                      <a:endParaRPr lang="cs-CZ" sz="14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093" marR="44093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7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Ročník</a:t>
                      </a:r>
                      <a:endParaRPr lang="cs-CZ" sz="14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093" marR="44093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4.</a:t>
                      </a:r>
                      <a:endParaRPr lang="cs-CZ" sz="14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093" marR="44093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7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Datum tvorby</a:t>
                      </a:r>
                      <a:endParaRPr lang="cs-CZ" sz="14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093" marR="44093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</a:rPr>
                        <a:t>6.1. 2014</a:t>
                      </a:r>
                      <a:endParaRPr lang="cs-CZ" sz="14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093" marR="44093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50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Anotace</a:t>
                      </a:r>
                      <a:endParaRPr lang="cs-CZ" sz="14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093" marR="44093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Prezentace určená k seznámení s </a:t>
                      </a:r>
                      <a:r>
                        <a:rPr lang="cs-CZ" sz="1600" dirty="0" smtClean="0">
                          <a:effectLst/>
                        </a:rPr>
                        <a:t>románským stylem architektury.  </a:t>
                      </a:r>
                      <a:r>
                        <a:rPr lang="cs-CZ" sz="1600" dirty="0">
                          <a:effectLst/>
                        </a:rPr>
                        <a:t>Žáci využívají znalostí z předmětů </a:t>
                      </a:r>
                      <a:r>
                        <a:rPr lang="cs-CZ" sz="1600" dirty="0" smtClean="0">
                          <a:effectLst/>
                        </a:rPr>
                        <a:t>architektura </a:t>
                      </a:r>
                      <a:r>
                        <a:rPr lang="cs-CZ" sz="1600" dirty="0">
                          <a:effectLst/>
                        </a:rPr>
                        <a:t>a pozemní stavitelství.</a:t>
                      </a:r>
                      <a:endParaRPr lang="cs-CZ" sz="14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093" marR="44093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509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Metodický pokyn</a:t>
                      </a:r>
                      <a:endParaRPr lang="cs-CZ" sz="14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093" marR="44093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Prezentace přes interaktivní tabuli nebo plátno a projektor. Žáci opakují své znalosti a získávají novou slovní zásobu. Reagují na shrnující otázky</a:t>
                      </a:r>
                      <a:endParaRPr lang="cs-CZ" sz="14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093" marR="44093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3447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Pokud není uvedeno jinak, použitý materiál je z vlastních zdrojů autora.</a:t>
                      </a:r>
                      <a:endParaRPr lang="cs-CZ" sz="14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4093" marR="44093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" descr="šablona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8862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311578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5400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ROMANISCHE</a:t>
            </a:r>
            <a:br>
              <a:rPr lang="cs-CZ" sz="5400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5400" dirty="0" smtClean="0">
                <a:solidFill>
                  <a:schemeClr val="bg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ARCHITEKTUR</a:t>
            </a:r>
            <a:endParaRPr lang="cs-CZ" sz="5400" dirty="0">
              <a:solidFill>
                <a:schemeClr val="bg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ROMANISCHE ARCHITEKTUR</a:t>
            </a:r>
            <a:endParaRPr lang="cs-CZ" b="1" dirty="0">
              <a:solidFill>
                <a:schemeClr val="bg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Bauten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in </a:t>
            </a:r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diesem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Stil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blieben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in </a:t>
            </a:r>
          </a:p>
          <a:p>
            <a:pPr>
              <a:buNone/>
            </a:pPr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West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-, </a:t>
            </a:r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Süd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- </a:t>
            </a:r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und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Mitteleuropa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erhalten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Es </a:t>
            </a:r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handelt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sich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um </a:t>
            </a:r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Bauten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</a:t>
            </a:r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die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vom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11. bis 13. </a:t>
            </a:r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Jahrhundert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entstanden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 </a:t>
            </a:r>
          </a:p>
          <a:p>
            <a:pPr>
              <a:buNone/>
            </a:pPr>
            <a:endParaRPr lang="cs-CZ" sz="3600" dirty="0">
              <a:solidFill>
                <a:schemeClr val="bg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ROMANISCHE ARCHITEKTUR – MATERIALIEN I.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Ein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wichtiges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Material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für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Bauen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war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zuerst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bearbeiteter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Stein.</a:t>
            </a:r>
          </a:p>
          <a:p>
            <a:endParaRPr lang="cs-CZ" sz="36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31" name="Picture 7" descr="File:Basalt house-wall - Matraszentistvan, Hungary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060848"/>
            <a:ext cx="4215236" cy="29523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ROMANISCHE ARCHITEKTUR – MATERIALIEN II.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Das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andere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wichtige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Material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war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natürlich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Holz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(v.a. </a:t>
            </a:r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bei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Decken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-</a:t>
            </a:r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Arbeit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).</a:t>
            </a:r>
          </a:p>
          <a:p>
            <a:endParaRPr lang="cs-CZ" sz="3600" dirty="0" smtClean="0">
              <a:solidFill>
                <a:schemeClr val="bg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Abb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.: </a:t>
            </a:r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Kirche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des hl. </a:t>
            </a:r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Sixtus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in Pisa, </a:t>
            </a:r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Decke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im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Hauptschiff</a:t>
            </a:r>
            <a:endParaRPr lang="cs-CZ" sz="2800" dirty="0"/>
          </a:p>
        </p:txBody>
      </p:sp>
      <p:pic>
        <p:nvPicPr>
          <p:cNvPr id="5" name="Picture 9" descr="File:Chiesa di San Sisto - Soffitto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1556792"/>
            <a:ext cx="4059238" cy="304442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ROMANISCHE ARCHITEKTUR – MERKMALE 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Massives</a:t>
            </a:r>
            <a:r>
              <a:rPr lang="cs-CZ" sz="36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Mauerwerk</a:t>
            </a:r>
            <a:endParaRPr lang="cs-CZ" sz="3600" dirty="0" smtClean="0">
              <a:solidFill>
                <a:schemeClr val="bg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3600" dirty="0" smtClean="0">
              <a:solidFill>
                <a:schemeClr val="bg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3600" dirty="0" smtClean="0">
              <a:solidFill>
                <a:schemeClr val="bg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3600" dirty="0" smtClean="0">
              <a:solidFill>
                <a:schemeClr val="bg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3600" dirty="0" smtClean="0">
              <a:solidFill>
                <a:schemeClr val="bg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Abb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.: </a:t>
            </a:r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Turm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der </a:t>
            </a:r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Burg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Freckleben</a:t>
            </a:r>
            <a:endParaRPr lang="cs-CZ" sz="2800" dirty="0">
              <a:solidFill>
                <a:schemeClr val="bg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cs-CZ"/>
          </a:p>
        </p:txBody>
      </p:sp>
      <p:pic>
        <p:nvPicPr>
          <p:cNvPr id="4098" name="Picture 2" descr="File:Freckleben2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836712"/>
            <a:ext cx="3800475" cy="57054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ROMANISCHE ARCHITEKTUR – MERKMALE II.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Tonnengewölbe</a:t>
            </a:r>
            <a:endParaRPr lang="cs-CZ" sz="3600" dirty="0" smtClean="0">
              <a:solidFill>
                <a:schemeClr val="bg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2800" dirty="0" smtClean="0">
              <a:solidFill>
                <a:schemeClr val="bg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2800" dirty="0" smtClean="0">
              <a:solidFill>
                <a:schemeClr val="bg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2800" dirty="0" smtClean="0">
              <a:solidFill>
                <a:schemeClr val="bg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2800" dirty="0" smtClean="0">
              <a:solidFill>
                <a:schemeClr val="bg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2800" dirty="0" smtClean="0">
              <a:solidFill>
                <a:schemeClr val="bg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Abb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.: Krypta </a:t>
            </a:r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im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Speyrer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Dom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Soubor:Speyer Krypta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1196752"/>
            <a:ext cx="3567220" cy="53285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ROMANISCHE ARCHITEKTUR – MERKMALE III.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z="36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Zwillingsfenster</a:t>
            </a:r>
            <a:endParaRPr lang="cs-CZ" sz="3600" dirty="0" smtClean="0">
              <a:solidFill>
                <a:schemeClr val="bg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3600" dirty="0" smtClean="0">
              <a:solidFill>
                <a:schemeClr val="bg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Abb1.: </a:t>
            </a:r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Zdíks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Palast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in </a:t>
            </a:r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Olmütz</a:t>
            </a:r>
            <a:endParaRPr lang="cs-CZ" sz="2800" dirty="0" smtClean="0">
              <a:solidFill>
                <a:schemeClr val="bg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2800" dirty="0" smtClean="0">
              <a:solidFill>
                <a:schemeClr val="bg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Abb2.: </a:t>
            </a:r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Stift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Altenburg</a:t>
            </a:r>
            <a:endParaRPr lang="cs-CZ" sz="2800" dirty="0"/>
          </a:p>
        </p:txBody>
      </p:sp>
      <p:pic>
        <p:nvPicPr>
          <p:cNvPr id="2050" name="Picture 2" descr="File:Romansky sloh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764704"/>
            <a:ext cx="3840426" cy="2880320"/>
          </a:xfrm>
          <a:prstGeom prst="rect">
            <a:avLst/>
          </a:prstGeom>
          <a:noFill/>
        </p:spPr>
      </p:pic>
      <p:pic>
        <p:nvPicPr>
          <p:cNvPr id="2052" name="Picture 4" descr="File:Stift Altenburg 1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3717032"/>
            <a:ext cx="3744416" cy="28083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ROMANISCHE ARCHITEKTUR IN TSCHECHIEN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Die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wichtigsten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romanischen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Bauten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in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Tschechien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sind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Burgen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und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Sakralbauten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endParaRPr lang="cs-CZ" dirty="0" smtClean="0">
              <a:solidFill>
                <a:schemeClr val="bg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 smtClean="0">
              <a:solidFill>
                <a:schemeClr val="bg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dirty="0" smtClean="0">
              <a:solidFill>
                <a:schemeClr val="bg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Abb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.: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Burgturm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und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Rotunde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in Týnec nad Sázavou</a:t>
            </a:r>
            <a:endParaRPr lang="cs-CZ" dirty="0">
              <a:solidFill>
                <a:schemeClr val="bg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21506" name="Picture 2" descr="File:Týnec nad Sázavou, rotunda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908719"/>
            <a:ext cx="3960440" cy="52805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b="1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ROTUNDE</a:t>
            </a:r>
            <a:endParaRPr lang="cs-CZ" sz="4000" b="1" dirty="0">
              <a:solidFill>
                <a:schemeClr val="bg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hat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einen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Zylindergestalt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mit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rundem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Grundriss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(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oft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mit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einer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Apside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)</a:t>
            </a:r>
          </a:p>
          <a:p>
            <a:pPr>
              <a:lnSpc>
                <a:spcPct val="150000"/>
              </a:lnSpc>
            </a:pP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das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Gewölbe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ist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mit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einer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Lanterne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zugeschlossen</a:t>
            </a:r>
            <a:endParaRPr lang="cs-CZ" dirty="0" smtClean="0">
              <a:solidFill>
                <a:schemeClr val="bg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>
              <a:lnSpc>
                <a:spcPct val="150000"/>
              </a:lnSpc>
            </a:pP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Abb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.: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Rotunde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des hl. Martin in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Prag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(Vyšehrad)</a:t>
            </a:r>
            <a:endParaRPr lang="cs-CZ" dirty="0">
              <a:solidFill>
                <a:schemeClr val="bg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22532" name="Picture 4" descr="File:Vysehrad Rotunda svateho Martina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340768"/>
            <a:ext cx="3348372" cy="44644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2052464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KIRCHE DER HL. MARIA MAGDALENE IN PRAG – PŘEDNÍ KOPANINA UND DIE REKONSTRUKTION DES URSPRÜNGLICHEN ROMANISCHEN GRUNDRISSES</a:t>
            </a:r>
            <a:endParaRPr lang="cs-CZ" sz="3200" dirty="0">
              <a:solidFill>
                <a:schemeClr val="bg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23554" name="Picture 2" descr="http://upload.wikimedia.org/wikipedia/commons/f/fd/Predni_Kopanina_Rotunda_of_St_Mary_Magdalene_in_Romanesque_period.gif?uselang=c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2420888"/>
            <a:ext cx="4353886" cy="3240360"/>
          </a:xfrm>
          <a:prstGeom prst="rect">
            <a:avLst/>
          </a:prstGeom>
          <a:noFill/>
        </p:spPr>
      </p:pic>
      <p:pic>
        <p:nvPicPr>
          <p:cNvPr id="23556" name="Picture 4" descr="Soubor:PredniKopaninaRotunda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19" y="2420888"/>
            <a:ext cx="4316873" cy="32403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BASILIKA</a:t>
            </a:r>
            <a:endParaRPr lang="cs-CZ" b="1" dirty="0">
              <a:solidFill>
                <a:schemeClr val="bg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3682752" cy="4572000"/>
          </a:xfrm>
        </p:spPr>
        <p:txBody>
          <a:bodyPr>
            <a:normAutofit/>
          </a:bodyPr>
          <a:lstStyle/>
          <a:p>
            <a:r>
              <a:rPr lang="de-DE" sz="32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hat </a:t>
            </a:r>
            <a:r>
              <a:rPr lang="cs-CZ" sz="32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einen</a:t>
            </a:r>
            <a:r>
              <a:rPr lang="cs-CZ" sz="32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de-DE" sz="32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rechteckigen Grundriss, typisch ist ein Satteldach</a:t>
            </a:r>
            <a:endParaRPr lang="cs-CZ" sz="3200" dirty="0" smtClean="0">
              <a:solidFill>
                <a:schemeClr val="bg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3200" dirty="0" smtClean="0">
              <a:solidFill>
                <a:schemeClr val="bg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32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Abb</a:t>
            </a:r>
            <a:r>
              <a:rPr lang="cs-CZ" sz="32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.: St. </a:t>
            </a:r>
            <a:r>
              <a:rPr lang="cs-CZ" sz="32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Georgs</a:t>
            </a:r>
            <a:r>
              <a:rPr lang="cs-CZ" sz="32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Basilika </a:t>
            </a:r>
            <a:r>
              <a:rPr lang="cs-CZ" sz="32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auf</a:t>
            </a:r>
            <a:r>
              <a:rPr lang="cs-CZ" sz="32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2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Prager</a:t>
            </a:r>
            <a:r>
              <a:rPr lang="cs-CZ" sz="3200" dirty="0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3200" dirty="0" err="1" smtClean="0">
                <a:solidFill>
                  <a:schemeClr val="bg2">
                    <a:lumMod val="75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Burg</a:t>
            </a:r>
            <a:endParaRPr lang="cs-CZ" sz="3200" dirty="0">
              <a:solidFill>
                <a:schemeClr val="bg2">
                  <a:lumMod val="75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24578" name="Picture 2" descr="File:Prague Castle St George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3" y="1412776"/>
            <a:ext cx="4896543" cy="36724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Was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sind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die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wichtigsten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Baustoffe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des </a:t>
            </a:r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romanischen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Stil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?</a:t>
            </a:r>
          </a:p>
          <a:p>
            <a:endParaRPr lang="cs-CZ" sz="2800" dirty="0" smtClean="0">
              <a:solidFill>
                <a:schemeClr val="bg2">
                  <a:lumMod val="75000"/>
                </a:schemeClr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Was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sind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typische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architektonische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Merkmale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?</a:t>
            </a:r>
          </a:p>
          <a:p>
            <a:endParaRPr lang="cs-CZ" sz="2800" dirty="0" smtClean="0">
              <a:solidFill>
                <a:schemeClr val="bg2">
                  <a:lumMod val="75000"/>
                </a:schemeClr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Was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sind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typische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Gebäude</a:t>
            </a:r>
            <a:r>
              <a:rPr lang="cs-CZ" sz="2800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? </a:t>
            </a:r>
          </a:p>
          <a:p>
            <a:endParaRPr lang="cs-CZ" sz="2800" dirty="0" smtClean="0">
              <a:solidFill>
                <a:schemeClr val="bg2">
                  <a:lumMod val="75000"/>
                </a:schemeClr>
              </a:solidFill>
              <a:latin typeface="Tahoma" panose="020B0604030504040204" pitchFamily="34" charset="0"/>
              <a:cs typeface="Tahoma" panose="020B0604030504040204" pitchFamily="34" charset="0"/>
            </a:endParaRPr>
          </a:p>
          <a:p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Was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für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Grundrisse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haben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  <a:r>
              <a:rPr lang="cs-CZ" sz="2800" dirty="0" err="1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sie</a:t>
            </a:r>
            <a:r>
              <a:rPr lang="cs-CZ" sz="2800" dirty="0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?</a:t>
            </a:r>
          </a:p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solidFill>
                  <a:schemeClr val="bg2">
                    <a:lumMod val="75000"/>
                  </a:schemeClr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FRAGEN</a:t>
            </a:r>
            <a:r>
              <a:rPr lang="cs-CZ" sz="4400" dirty="0" smtClean="0">
                <a:solidFill>
                  <a:schemeClr val="bg2">
                    <a:lumMod val="75000"/>
                  </a:schemeClr>
                </a:solidFill>
              </a:rPr>
              <a:t>:</a:t>
            </a:r>
            <a:endParaRPr lang="cs-CZ" sz="4400" dirty="0">
              <a:solidFill>
                <a:schemeClr val="bg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0872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TAKKK. </a:t>
            </a:r>
            <a:r>
              <a:rPr lang="cs-CZ" i="1" dirty="0" smtClean="0">
                <a:solidFill>
                  <a:schemeClr val="bg2">
                    <a:lumMod val="75000"/>
                  </a:schemeClr>
                </a:solidFill>
              </a:rPr>
              <a:t>http://commons.wikimedia.org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[online]. [cit. 30.11.2013]. Dostupný na WWW: http://commons.wikimedia.org/wiki/File:Basalt_house-wall_-_Matraszentistvan,_Hungary.jpg </a:t>
            </a:r>
          </a:p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SAMUELE. </a:t>
            </a:r>
            <a:r>
              <a:rPr lang="cs-CZ" i="1" dirty="0" smtClean="0">
                <a:solidFill>
                  <a:schemeClr val="bg2">
                    <a:lumMod val="75000"/>
                  </a:schemeClr>
                </a:solidFill>
              </a:rPr>
              <a:t>http://commons.wikimedia.org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[online]. [cit. 30.11.2013]. Dostupný na WWW: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hlinkClick r:id="rId2"/>
              </a:rPr>
              <a:t>http://commons.wikimedia.org/wiki/File:Chiesa_di_San_Sisto_-_Soffitto.jpg</a:t>
            </a:r>
            <a:endParaRPr lang="cs-CZ" dirty="0" smtClean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LOKILECH. </a:t>
            </a:r>
            <a:r>
              <a:rPr lang="cs-CZ" i="1" dirty="0" err="1" smtClean="0">
                <a:solidFill>
                  <a:schemeClr val="bg2">
                    <a:lumMod val="75000"/>
                  </a:schemeClr>
                </a:solidFill>
              </a:rPr>
              <a:t>commons.wikimedia.org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[online]. [cit. 30.11.2013]. Dostupný na WWW: http://cs.wikipedia.org/wiki/Soubor:Speyer_Krypta1.jpg </a:t>
            </a:r>
          </a:p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MEWES. </a:t>
            </a:r>
            <a:r>
              <a:rPr lang="cs-CZ" i="1" dirty="0" err="1" smtClean="0">
                <a:solidFill>
                  <a:schemeClr val="bg2">
                    <a:lumMod val="75000"/>
                  </a:schemeClr>
                </a:solidFill>
              </a:rPr>
              <a:t>commons.wikimedia.org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[online]. [cit. 30.11.2013]. Dostupný na WWW: http://commons.wikimedia.org/wiki/File:Freckleben23.jpg </a:t>
            </a:r>
          </a:p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MAŇAS, Michal. </a:t>
            </a:r>
            <a:r>
              <a:rPr lang="cs-CZ" i="1" dirty="0" err="1" smtClean="0">
                <a:solidFill>
                  <a:schemeClr val="bg2">
                    <a:lumMod val="75000"/>
                  </a:schemeClr>
                </a:solidFill>
              </a:rPr>
              <a:t>commons.wikimedia.org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[online]. [cit. 30.11.2013]. Dostupný na WWW: http://commons.wikimedia.org/wiki/File:Romansky_sloh.jpg?uselang=cs </a:t>
            </a:r>
          </a:p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TYSSIL. </a:t>
            </a:r>
            <a:r>
              <a:rPr lang="cs-CZ" i="1" dirty="0" err="1" smtClean="0">
                <a:solidFill>
                  <a:schemeClr val="bg2">
                    <a:lumMod val="75000"/>
                  </a:schemeClr>
                </a:solidFill>
              </a:rPr>
              <a:t>commons.wikimedia.org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[online]. [cit. 30.11.2013]. Dostupný na WWW: http://commons.wikimedia.org/wiki/File:Stift_Altenburg_15.JPG?uselang=cs </a:t>
            </a:r>
          </a:p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BARÁNEK, Daniel. </a:t>
            </a:r>
            <a:r>
              <a:rPr lang="cs-CZ" i="1" dirty="0" err="1" smtClean="0">
                <a:solidFill>
                  <a:schemeClr val="bg2">
                    <a:lumMod val="75000"/>
                  </a:schemeClr>
                </a:solidFill>
              </a:rPr>
              <a:t>commons.wikimedia.org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[online]. [cit. 30.11.2013]. Dostupný na WWW: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hlinkClick r:id="rId3"/>
              </a:rPr>
              <a:t>http://commons.wikimedia.org/wiki/File:T%C3%BDnec_nad_S%C3%A1zavou,_rotunda.jpg?uselang=cs</a:t>
            </a:r>
            <a:endParaRPr lang="cs-CZ" dirty="0" smtClean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VAVŘÍK, Martin. </a:t>
            </a:r>
            <a:r>
              <a:rPr lang="cs-CZ" i="1" dirty="0" err="1" smtClean="0">
                <a:solidFill>
                  <a:schemeClr val="bg2">
                    <a:lumMod val="75000"/>
                  </a:schemeClr>
                </a:solidFill>
              </a:rPr>
              <a:t>commons.wikimedia.org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[online]. [cit. 30.11.2013]. Dostupný na WWW: 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  <a:hlinkClick r:id="rId4"/>
              </a:rPr>
              <a:t>http://cs.wikipedia.org/wiki/Soubor:PredniKopaninaRotunda.jpg</a:t>
            </a:r>
            <a:endParaRPr lang="cs-CZ" dirty="0" smtClean="0">
              <a:solidFill>
                <a:schemeClr val="bg2">
                  <a:lumMod val="75000"/>
                </a:schemeClr>
              </a:solidFill>
            </a:endParaRPr>
          </a:p>
          <a:p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DILIGENT, </a:t>
            </a:r>
            <a:r>
              <a:rPr lang="cs-CZ" dirty="0" err="1" smtClean="0">
                <a:solidFill>
                  <a:schemeClr val="bg2">
                    <a:lumMod val="75000"/>
                  </a:schemeClr>
                </a:solidFill>
              </a:rPr>
              <a:t>Rémi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. </a:t>
            </a:r>
            <a:r>
              <a:rPr lang="cs-CZ" i="1" dirty="0" err="1" smtClean="0">
                <a:solidFill>
                  <a:schemeClr val="bg2">
                    <a:lumMod val="75000"/>
                  </a:schemeClr>
                </a:solidFill>
              </a:rPr>
              <a:t>commons.wikimedia.org</a:t>
            </a:r>
            <a:r>
              <a:rPr lang="cs-CZ" dirty="0" smtClean="0">
                <a:solidFill>
                  <a:schemeClr val="bg2">
                    <a:lumMod val="75000"/>
                  </a:schemeClr>
                </a:solidFill>
              </a:rPr>
              <a:t> [online]. [cit. 30.11.2013]. Dostupný na WWW: http://commons.wikimedia.org/wiki/File:Prague_Castle_St_George.JPG</a:t>
            </a:r>
            <a:endParaRPr lang="cs-CZ" dirty="0">
              <a:solidFill>
                <a:schemeClr val="bg2">
                  <a:lumMod val="75000"/>
                </a:schemeClr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164</TotalTime>
  <Words>503</Words>
  <Application>Microsoft Office PowerPoint</Application>
  <PresentationFormat>Předvádění na obrazovce (4:3)</PresentationFormat>
  <Paragraphs>85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Papír</vt:lpstr>
      <vt:lpstr>Prezentace aplikace PowerPoint</vt:lpstr>
      <vt:lpstr>ROMANISCHE ARCHITEKTUR</vt:lpstr>
      <vt:lpstr>ROMANISCHE ARCHITEKTUR</vt:lpstr>
      <vt:lpstr>ROMANISCHE ARCHITEKTUR – MATERIALIEN I.</vt:lpstr>
      <vt:lpstr>ROMANISCHE ARCHITEKTUR – MATERIALIEN II.</vt:lpstr>
      <vt:lpstr>ROMANISCHE ARCHITEKTUR – MERKMALE I.</vt:lpstr>
      <vt:lpstr>ROMANISCHE ARCHITEKTUR – MERKMALE II.</vt:lpstr>
      <vt:lpstr>ROMANISCHE ARCHITEKTUR – MERKMALE III.</vt:lpstr>
      <vt:lpstr>ROMANISCHE ARCHITEKTUR IN TSCHECHIEN</vt:lpstr>
      <vt:lpstr>ROTUNDE</vt:lpstr>
      <vt:lpstr>KIRCHE DER HL. MARIA MAGDALENE IN PRAG – PŘEDNÍ KOPANINA UND DIE REKONSTRUKTION DES URSPRÜNGLICHEN ROMANISCHEN GRUNDRISSES</vt:lpstr>
      <vt:lpstr>BASILIKA</vt:lpstr>
      <vt:lpstr>FRAGEN: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ROMANISCHE ARCHITEKTUR</dc:title>
  <dc:creator>hp</dc:creator>
  <cp:lastModifiedBy>Alena Stachová</cp:lastModifiedBy>
  <cp:revision>21</cp:revision>
  <dcterms:created xsi:type="dcterms:W3CDTF">2013-11-30T05:47:30Z</dcterms:created>
  <dcterms:modified xsi:type="dcterms:W3CDTF">2014-01-17T08:24:53Z</dcterms:modified>
</cp:coreProperties>
</file>