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5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1" y="2819400"/>
            <a:ext cx="6560235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4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7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2" y="2362202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362202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8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4" y="147085"/>
            <a:ext cx="8810847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3D15927-E781-4689-BC9D-7D7C53695DB9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D243AF0-BD01-4A8B-8F2F-F9C44BE3A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3" name="wind.wav"/>
          </p:stSnd>
        </p:sndAc>
      </p:transition>
    </mc:Choice>
    <mc:Fallback xmlns="">
      <p:transition spd="slow">
        <p:fade/>
        <p:sndAc>
          <p:stSnd>
            <p:snd r:embed="rId14" name="wind.wav"/>
          </p:stSnd>
        </p:sndAc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5" Type="http://schemas.openxmlformats.org/officeDocument/2006/relationships/audio" Target="../media/audio1.wav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0/Pra%C5%BEsk%C3%BD_hrad,_Vladislavsk%C3%BD_s%C3%A1l_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5" Type="http://schemas.openxmlformats.org/officeDocument/2006/relationships/audio" Target="../media/audio1.wav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5" Type="http://schemas.openxmlformats.org/officeDocument/2006/relationships/audio" Target="../media/audio1.wav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5" Type="http://schemas.openxmlformats.org/officeDocument/2006/relationships/audio" Target="../media/audio1.wav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253776259"/>
              </p:ext>
            </p:extLst>
          </p:nvPr>
        </p:nvGraphicFramePr>
        <p:xfrm>
          <a:off x="827584" y="1340768"/>
          <a:ext cx="7704856" cy="39682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08467"/>
                <a:gridCol w="5696389"/>
              </a:tblGrid>
              <a:tr h="1948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Číslo projektu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CZ.1.07/1.5.00/34.0029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281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Číslo materiálu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VY_32_ </a:t>
                      </a: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INOVACE_12-17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389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školy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Střední průmyslová škola stavební, Resslova 2, </a:t>
                      </a:r>
                      <a:endParaRPr lang="cs-CZ" sz="12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České Budějovice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281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Autor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Mgr. Miroslav Crha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2515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Tematický celek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Německý jazyk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281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Ročník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2816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Datum tvorby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9.1. 2014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779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Anotace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Prezentace určená k seznámení s </a:t>
                      </a: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gotickým stylem architektury.  </a:t>
                      </a: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Žáci využívají znalostí z </a:t>
                      </a: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předchozích hodin němčiny, z předmětů architektura </a:t>
                      </a: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pozemní stavitelství.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7267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Metodický pokyn</a:t>
                      </a:r>
                      <a:endParaRPr lang="cs-CZ" sz="120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Prezentace přes interaktivní tabuli nebo plátno a projektor. Žáci opakují své znalosti a získávají novou slovní zásobu. Reagují na shrnující </a:t>
                      </a: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otázky.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</a:tr>
              <a:tr h="3896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Pokud není uvedeno jinak, použitý materiál je z vlastních zdrojů autora.</a:t>
                      </a:r>
                      <a:endParaRPr lang="cs-CZ" sz="12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4093" marR="44093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369" y="26064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16564"/>
            <a:ext cx="5400699" cy="1179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993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ARCHITEKTONISCHE STILE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2819400"/>
            <a:ext cx="4913924" cy="1752600"/>
          </a:xfrm>
        </p:spPr>
        <p:txBody>
          <a:bodyPr/>
          <a:lstStyle/>
          <a:p>
            <a:r>
              <a:rPr lang="cs-CZ" sz="4000" dirty="0" smtClean="0"/>
              <a:t>GOTIK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943216"/>
          </a:xfrm>
        </p:spPr>
        <p:txBody>
          <a:bodyPr/>
          <a:lstStyle/>
          <a:p>
            <a:r>
              <a:rPr lang="cs-CZ" dirty="0" smtClean="0"/>
              <a:t>ZEITRAUM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3312368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In der </a:t>
            </a:r>
            <a:r>
              <a:rPr lang="cs-CZ" dirty="0" err="1" smtClean="0"/>
              <a:t>Zeit</a:t>
            </a:r>
            <a:r>
              <a:rPr lang="cs-CZ" dirty="0" smtClean="0"/>
              <a:t> </a:t>
            </a:r>
            <a:r>
              <a:rPr lang="cs-CZ" dirty="0" err="1" smtClean="0"/>
              <a:t>vom</a:t>
            </a:r>
            <a:r>
              <a:rPr lang="cs-CZ" dirty="0" smtClean="0"/>
              <a:t> 12. bis 15. Jh. </a:t>
            </a:r>
            <a:r>
              <a:rPr lang="cs-CZ" dirty="0" err="1" smtClean="0"/>
              <a:t>wurde</a:t>
            </a:r>
            <a:r>
              <a:rPr lang="cs-CZ" dirty="0" smtClean="0"/>
              <a:t> Gotik der </a:t>
            </a:r>
            <a:r>
              <a:rPr lang="cs-CZ" dirty="0" err="1" smtClean="0"/>
              <a:t>wichtigste</a:t>
            </a:r>
            <a:r>
              <a:rPr lang="cs-CZ" dirty="0" smtClean="0"/>
              <a:t> </a:t>
            </a:r>
            <a:r>
              <a:rPr lang="cs-CZ" dirty="0" err="1" smtClean="0"/>
              <a:t>Baustil</a:t>
            </a:r>
            <a:r>
              <a:rPr lang="cs-CZ" dirty="0" smtClean="0"/>
              <a:t> in </a:t>
            </a:r>
            <a:r>
              <a:rPr lang="cs-CZ" dirty="0" err="1" smtClean="0"/>
              <a:t>Europa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Den </a:t>
            </a:r>
            <a:r>
              <a:rPr lang="cs-CZ" dirty="0" err="1" smtClean="0"/>
              <a:t>Anfang</a:t>
            </a:r>
            <a:r>
              <a:rPr lang="cs-CZ" dirty="0" smtClean="0"/>
              <a:t> </a:t>
            </a:r>
            <a:r>
              <a:rPr lang="cs-CZ" dirty="0" err="1" smtClean="0"/>
              <a:t>finden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in </a:t>
            </a:r>
            <a:r>
              <a:rPr lang="cs-CZ" dirty="0" err="1" smtClean="0"/>
              <a:t>Frankreich</a:t>
            </a:r>
            <a:r>
              <a:rPr lang="cs-CZ" dirty="0" smtClean="0"/>
              <a:t>.	</a:t>
            </a:r>
          </a:p>
          <a:p>
            <a:endParaRPr lang="cs-CZ" dirty="0" smtClean="0"/>
          </a:p>
          <a:p>
            <a:r>
              <a:rPr lang="cs-CZ" dirty="0" err="1" smtClean="0"/>
              <a:t>Abb</a:t>
            </a:r>
            <a:r>
              <a:rPr lang="cs-CZ" dirty="0" smtClean="0"/>
              <a:t>.:Der Dom </a:t>
            </a:r>
            <a:r>
              <a:rPr lang="cs-CZ" dirty="0" err="1" smtClean="0"/>
              <a:t>Johannes</a:t>
            </a:r>
            <a:r>
              <a:rPr lang="cs-CZ" dirty="0" smtClean="0"/>
              <a:t>´ des </a:t>
            </a:r>
            <a:r>
              <a:rPr lang="cs-CZ" dirty="0" err="1" smtClean="0"/>
              <a:t>Täufers</a:t>
            </a:r>
            <a:r>
              <a:rPr lang="cs-CZ" dirty="0" smtClean="0"/>
              <a:t> in Lyon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2" name="Picture 4" descr="File:Cathédrale Saint-Jean-Baptist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484784"/>
            <a:ext cx="5184576" cy="346070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GOTIK IN BÖHMEN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258816" cy="45262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Es </a:t>
            </a:r>
            <a:r>
              <a:rPr lang="cs-CZ" sz="3200" dirty="0" err="1" smtClean="0"/>
              <a:t>wurden</a:t>
            </a:r>
            <a:r>
              <a:rPr lang="cs-CZ" sz="3200" dirty="0" smtClean="0"/>
              <a:t> </a:t>
            </a:r>
            <a:r>
              <a:rPr lang="cs-CZ" sz="3200" dirty="0" err="1" smtClean="0"/>
              <a:t>zahlreiche</a:t>
            </a:r>
            <a:r>
              <a:rPr lang="cs-CZ" sz="3200" dirty="0" smtClean="0"/>
              <a:t> </a:t>
            </a:r>
            <a:r>
              <a:rPr lang="cs-CZ" sz="3200" dirty="0" err="1" smtClean="0"/>
              <a:t>Sakralbauten</a:t>
            </a:r>
            <a:r>
              <a:rPr lang="cs-CZ" sz="3200" dirty="0" smtClean="0"/>
              <a:t> </a:t>
            </a:r>
            <a:r>
              <a:rPr lang="cs-CZ" sz="3200" dirty="0" err="1" smtClean="0"/>
              <a:t>gegründet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gotischen</a:t>
            </a:r>
            <a:r>
              <a:rPr lang="cs-CZ" sz="3200" dirty="0" smtClean="0"/>
              <a:t> </a:t>
            </a:r>
            <a:r>
              <a:rPr lang="cs-CZ" sz="3200" dirty="0" err="1" smtClean="0"/>
              <a:t>Stil</a:t>
            </a:r>
            <a:r>
              <a:rPr lang="cs-CZ" sz="3200" dirty="0" smtClean="0"/>
              <a:t> </a:t>
            </a:r>
            <a:r>
              <a:rPr lang="cs-CZ" sz="3200" dirty="0" err="1" smtClean="0"/>
              <a:t>entstanden</a:t>
            </a:r>
            <a:r>
              <a:rPr lang="cs-CZ" sz="3200" dirty="0" smtClean="0"/>
              <a:t> </a:t>
            </a:r>
            <a:r>
              <a:rPr lang="cs-CZ" sz="3200" dirty="0" err="1" smtClean="0"/>
              <a:t>viele</a:t>
            </a:r>
            <a:r>
              <a:rPr lang="cs-CZ" sz="3200" dirty="0" smtClean="0"/>
              <a:t> </a:t>
            </a:r>
            <a:r>
              <a:rPr lang="cs-CZ" sz="3200" dirty="0" err="1" smtClean="0"/>
              <a:t>Klöster</a:t>
            </a:r>
            <a:r>
              <a:rPr lang="cs-CZ" sz="3200" dirty="0" smtClean="0"/>
              <a:t>, </a:t>
            </a:r>
            <a:r>
              <a:rPr lang="cs-CZ" sz="3200" dirty="0" err="1" smtClean="0"/>
              <a:t>Münster</a:t>
            </a:r>
            <a:r>
              <a:rPr lang="cs-CZ" sz="3200" dirty="0" smtClean="0"/>
              <a:t>, </a:t>
            </a:r>
            <a:r>
              <a:rPr lang="cs-CZ" sz="3200" dirty="0" err="1" smtClean="0"/>
              <a:t>Kathedralen</a:t>
            </a:r>
            <a:r>
              <a:rPr lang="cs-CZ" dirty="0" smtClean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Es </a:t>
            </a:r>
            <a:r>
              <a:rPr lang="cs-CZ" sz="3200" dirty="0" err="1" smtClean="0"/>
              <a:t>entstanden</a:t>
            </a:r>
            <a:r>
              <a:rPr lang="cs-CZ" sz="3200" dirty="0" smtClean="0"/>
              <a:t> </a:t>
            </a:r>
            <a:r>
              <a:rPr lang="cs-CZ" sz="3200" dirty="0" err="1" smtClean="0"/>
              <a:t>aber</a:t>
            </a:r>
            <a:r>
              <a:rPr lang="cs-CZ" sz="3200" dirty="0" smtClean="0"/>
              <a:t> </a:t>
            </a:r>
            <a:r>
              <a:rPr lang="cs-CZ" sz="3200" dirty="0" err="1" smtClean="0"/>
              <a:t>auch</a:t>
            </a:r>
            <a:r>
              <a:rPr lang="cs-CZ" sz="3200" dirty="0" smtClean="0"/>
              <a:t> </a:t>
            </a:r>
            <a:r>
              <a:rPr lang="cs-CZ" sz="3200" dirty="0" err="1" smtClean="0"/>
              <a:t>Profanbauten</a:t>
            </a:r>
            <a:r>
              <a:rPr lang="cs-CZ" sz="3200" dirty="0" smtClean="0"/>
              <a:t>, </a:t>
            </a:r>
            <a:r>
              <a:rPr lang="cs-CZ" sz="3200" dirty="0" err="1" smtClean="0"/>
              <a:t>wie</a:t>
            </a:r>
            <a:r>
              <a:rPr lang="cs-CZ" sz="3200" dirty="0" smtClean="0"/>
              <a:t> z. </a:t>
            </a:r>
            <a:r>
              <a:rPr lang="cs-CZ" sz="3200" smtClean="0"/>
              <a:t>B. </a:t>
            </a:r>
            <a:r>
              <a:rPr lang="cs-CZ" sz="3200" dirty="0" err="1" smtClean="0"/>
              <a:t>Burgen</a:t>
            </a:r>
            <a:r>
              <a:rPr lang="cs-CZ" sz="3200" dirty="0" smtClean="0"/>
              <a:t> oder </a:t>
            </a:r>
            <a:r>
              <a:rPr lang="cs-CZ" sz="3200" dirty="0" err="1" smtClean="0"/>
              <a:t>Bürgerhäuser</a:t>
            </a:r>
            <a:r>
              <a:rPr lang="cs-CZ" sz="3200" dirty="0" smtClean="0"/>
              <a:t> in </a:t>
            </a:r>
            <a:r>
              <a:rPr lang="cs-CZ" sz="3200" dirty="0" err="1" smtClean="0"/>
              <a:t>gotischen</a:t>
            </a:r>
            <a:r>
              <a:rPr lang="cs-CZ" sz="3200" dirty="0" smtClean="0"/>
              <a:t> </a:t>
            </a:r>
            <a:r>
              <a:rPr lang="cs-CZ" sz="3200" dirty="0" err="1" smtClean="0"/>
              <a:t>Städten</a:t>
            </a:r>
            <a:r>
              <a:rPr lang="cs-CZ" sz="3200" dirty="0" smtClean="0"/>
              <a:t> (z. B. </a:t>
            </a:r>
            <a:r>
              <a:rPr lang="cs-CZ" sz="3200" dirty="0" err="1" smtClean="0"/>
              <a:t>Prag</a:t>
            </a:r>
            <a:r>
              <a:rPr lang="cs-CZ" sz="3200" dirty="0" smtClean="0"/>
              <a:t>, </a:t>
            </a:r>
            <a:r>
              <a:rPr lang="cs-CZ" sz="3200" dirty="0" err="1" smtClean="0"/>
              <a:t>Slavonice</a:t>
            </a:r>
            <a:r>
              <a:rPr lang="cs-CZ" sz="3200" dirty="0" smtClean="0"/>
              <a:t> </a:t>
            </a:r>
            <a:r>
              <a:rPr lang="cs-CZ" sz="3200" dirty="0" err="1" smtClean="0"/>
              <a:t>aber</a:t>
            </a:r>
            <a:r>
              <a:rPr lang="cs-CZ" sz="3200" dirty="0" smtClean="0"/>
              <a:t> </a:t>
            </a:r>
            <a:r>
              <a:rPr lang="cs-CZ" sz="3200" dirty="0" err="1" smtClean="0"/>
              <a:t>auch</a:t>
            </a:r>
            <a:r>
              <a:rPr lang="cs-CZ" sz="3200" dirty="0" smtClean="0"/>
              <a:t> </a:t>
            </a:r>
            <a:r>
              <a:rPr lang="cs-CZ" sz="3200" dirty="0" err="1" smtClean="0"/>
              <a:t>Budweis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GOTISCHE BÜRGERHÄUSER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hauptplatz</a:t>
            </a:r>
            <a:r>
              <a:rPr lang="cs-CZ" dirty="0" smtClean="0"/>
              <a:t> in </a:t>
            </a:r>
            <a:r>
              <a:rPr lang="cs-CZ" dirty="0" err="1" smtClean="0"/>
              <a:t>slavonice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glocke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altstädter</a:t>
            </a:r>
            <a:r>
              <a:rPr lang="cs-CZ" dirty="0" smtClean="0"/>
              <a:t> ring, </a:t>
            </a:r>
            <a:r>
              <a:rPr lang="cs-CZ" dirty="0" err="1" smtClean="0"/>
              <a:t>prag</a:t>
            </a:r>
            <a:endParaRPr lang="cs-CZ" dirty="0"/>
          </a:p>
        </p:txBody>
      </p:sp>
      <p:pic>
        <p:nvPicPr>
          <p:cNvPr id="16386" name="Picture 2" descr="File:Slavonice, nám. Míru 468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999133" y="2362200"/>
            <a:ext cx="2956322" cy="394176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6388" name="Picture 4" descr="File:Praha-Staré M&amp;ecaron;sto, Starom&amp;ecaron;stské nám&amp;ecaron;stí &amp;ccaron;p. 605, d&amp;uring;m U Kamenného zvonu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5364088" y="2348880"/>
            <a:ext cx="2545953" cy="388695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304800"/>
            <a:ext cx="5691208" cy="762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WICHTIGE STIL-MERKMALE </a:t>
            </a:r>
            <a:endParaRPr lang="cs-CZ" sz="32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type="body" idx="2"/>
          </p:nvPr>
        </p:nvSpPr>
        <p:spPr>
          <a:xfrm>
            <a:off x="5364088" y="1107560"/>
            <a:ext cx="3530968" cy="520176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3500" dirty="0" err="1" smtClean="0"/>
              <a:t>Spitzbogen</a:t>
            </a:r>
            <a:endParaRPr lang="cs-CZ" sz="3500" dirty="0" smtClean="0"/>
          </a:p>
          <a:p>
            <a:endParaRPr lang="cs-CZ" sz="3500" dirty="0" smtClean="0"/>
          </a:p>
          <a:p>
            <a:r>
              <a:rPr lang="cs-CZ" sz="3500" dirty="0" err="1" smtClean="0"/>
              <a:t>hohe</a:t>
            </a:r>
            <a:r>
              <a:rPr lang="cs-CZ" sz="3500" dirty="0" smtClean="0"/>
              <a:t> </a:t>
            </a:r>
            <a:r>
              <a:rPr lang="cs-CZ" sz="3500" dirty="0" err="1" smtClean="0"/>
              <a:t>Fenster</a:t>
            </a:r>
            <a:endParaRPr lang="cs-CZ" sz="3500" dirty="0" smtClean="0"/>
          </a:p>
          <a:p>
            <a:endParaRPr lang="cs-CZ" sz="3500" dirty="0" smtClean="0"/>
          </a:p>
          <a:p>
            <a:r>
              <a:rPr lang="cs-CZ" sz="3500" dirty="0" err="1" smtClean="0"/>
              <a:t>Abb</a:t>
            </a:r>
            <a:r>
              <a:rPr lang="cs-CZ" sz="3500" dirty="0" smtClean="0"/>
              <a:t>.: Presbyterium des </a:t>
            </a:r>
            <a:r>
              <a:rPr lang="cs-CZ" sz="3500" dirty="0" err="1" smtClean="0"/>
              <a:t>Agnesklosters</a:t>
            </a:r>
            <a:r>
              <a:rPr lang="cs-CZ" sz="3500" dirty="0" smtClean="0"/>
              <a:t> in </a:t>
            </a:r>
            <a:r>
              <a:rPr lang="cs-CZ" sz="3500" dirty="0" err="1" smtClean="0"/>
              <a:t>Prag</a:t>
            </a:r>
            <a:endParaRPr lang="cs-CZ" sz="3500" dirty="0"/>
          </a:p>
        </p:txBody>
      </p:sp>
      <p:pic>
        <p:nvPicPr>
          <p:cNvPr id="4098" name="Picture 2" descr="File:KapleAnklaster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124744"/>
            <a:ext cx="4104456" cy="547260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smtClean="0"/>
              <a:t>WICHTIGE STIL-MERKMALE</a:t>
            </a:r>
            <a:endParaRPr lang="cs-CZ" sz="36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724128" y="1107560"/>
            <a:ext cx="3170928" cy="5129752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Kreuzgewölbe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Abb</a:t>
            </a:r>
            <a:r>
              <a:rPr lang="cs-CZ" sz="3200" dirty="0" smtClean="0"/>
              <a:t>.: </a:t>
            </a:r>
            <a:r>
              <a:rPr lang="cs-CZ" sz="3200" dirty="0" err="1" smtClean="0"/>
              <a:t>Wladislav-Saal</a:t>
            </a:r>
            <a:r>
              <a:rPr lang="cs-CZ" sz="3200" dirty="0" smtClean="0"/>
              <a:t>, alter </a:t>
            </a:r>
            <a:r>
              <a:rPr lang="cs-CZ" sz="3200" dirty="0" err="1" smtClean="0"/>
              <a:t>Königspalast</a:t>
            </a:r>
            <a:r>
              <a:rPr lang="cs-CZ" sz="3200" dirty="0" smtClean="0"/>
              <a:t> </a:t>
            </a:r>
            <a:r>
              <a:rPr lang="cs-CZ" sz="3200" dirty="0" err="1" smtClean="0"/>
              <a:t>auf</a:t>
            </a:r>
            <a:r>
              <a:rPr lang="cs-CZ" sz="3200" dirty="0" smtClean="0"/>
              <a:t> der </a:t>
            </a:r>
            <a:r>
              <a:rPr lang="cs-CZ" sz="3200" dirty="0" err="1" smtClean="0"/>
              <a:t>Prager</a:t>
            </a:r>
            <a:r>
              <a:rPr lang="cs-CZ" sz="3200" dirty="0" smtClean="0"/>
              <a:t> </a:t>
            </a:r>
            <a:r>
              <a:rPr lang="cs-CZ" sz="3200" dirty="0" err="1" smtClean="0"/>
              <a:t>Burg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File:Pražský hrad, Vladislavský sál 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9823"/>
            <a:ext cx="5832648" cy="437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0"/>
            <a:ext cx="5331168" cy="1066800"/>
          </a:xfrm>
        </p:spPr>
        <p:txBody>
          <a:bodyPr>
            <a:noAutofit/>
          </a:bodyPr>
          <a:lstStyle/>
          <a:p>
            <a:r>
              <a:rPr lang="cs-CZ" sz="3600" dirty="0" smtClean="0"/>
              <a:t>WICHTIGE STIL-MERKMALE 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4409672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Stützsystem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Abb</a:t>
            </a:r>
            <a:r>
              <a:rPr lang="cs-CZ" sz="3200" dirty="0" smtClean="0"/>
              <a:t>.: Dom der</a:t>
            </a:r>
          </a:p>
          <a:p>
            <a:r>
              <a:rPr lang="cs-CZ" sz="3200" dirty="0" smtClean="0"/>
              <a:t> hl. Barbara in </a:t>
            </a:r>
            <a:r>
              <a:rPr lang="cs-CZ" sz="3200" dirty="0" err="1" smtClean="0"/>
              <a:t>Kuttenberg</a:t>
            </a:r>
            <a:endParaRPr lang="cs-CZ" sz="3200" dirty="0"/>
          </a:p>
        </p:txBody>
      </p:sp>
      <p:pic>
        <p:nvPicPr>
          <p:cNvPr id="8" name="Zástupný symbol pro obsah 7" descr="SDC1403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14942" r="12644"/>
          <a:stretch>
            <a:fillRect/>
          </a:stretch>
        </p:blipFill>
        <p:spPr>
          <a:xfrm>
            <a:off x="323527" y="1268760"/>
            <a:ext cx="5396875" cy="4968552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DER BEKANNTESTE GOTISCHE BAU IN BÖHMEN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Der St.-</a:t>
            </a:r>
            <a:r>
              <a:rPr lang="cs-CZ" sz="3200" dirty="0" err="1" smtClean="0"/>
              <a:t>Veits</a:t>
            </a:r>
            <a:r>
              <a:rPr lang="cs-CZ" sz="3200" dirty="0" smtClean="0"/>
              <a:t> Dom </a:t>
            </a:r>
            <a:r>
              <a:rPr lang="cs-CZ" sz="3200" dirty="0" err="1" smtClean="0"/>
              <a:t>auf</a:t>
            </a:r>
            <a:r>
              <a:rPr lang="cs-CZ" sz="3200" dirty="0" smtClean="0"/>
              <a:t> </a:t>
            </a:r>
            <a:r>
              <a:rPr lang="cs-CZ" sz="3200" dirty="0" err="1" smtClean="0"/>
              <a:t>Prager</a:t>
            </a:r>
            <a:r>
              <a:rPr lang="cs-CZ" sz="3200" dirty="0" smtClean="0"/>
              <a:t> </a:t>
            </a:r>
            <a:r>
              <a:rPr lang="cs-CZ" sz="3200" dirty="0" err="1" smtClean="0"/>
              <a:t>Burg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Mit</a:t>
            </a:r>
            <a:r>
              <a:rPr lang="cs-CZ" sz="3200" dirty="0" smtClean="0"/>
              <a:t> </a:t>
            </a:r>
            <a:r>
              <a:rPr lang="cs-CZ" sz="3200" dirty="0" err="1" smtClean="0"/>
              <a:t>dem</a:t>
            </a:r>
            <a:r>
              <a:rPr lang="cs-CZ" sz="3200" dirty="0" smtClean="0"/>
              <a:t> </a:t>
            </a:r>
            <a:r>
              <a:rPr lang="cs-CZ" sz="3200" dirty="0" err="1" smtClean="0"/>
              <a:t>Bau</a:t>
            </a:r>
            <a:r>
              <a:rPr lang="cs-CZ" sz="3200" dirty="0" smtClean="0"/>
              <a:t> </a:t>
            </a:r>
            <a:r>
              <a:rPr lang="cs-CZ" sz="3200" dirty="0" err="1" smtClean="0"/>
              <a:t>fing</a:t>
            </a:r>
            <a:r>
              <a:rPr lang="cs-CZ" sz="3200" dirty="0" smtClean="0"/>
              <a:t>, </a:t>
            </a:r>
            <a:r>
              <a:rPr lang="cs-CZ" sz="3200" dirty="0" err="1" smtClean="0"/>
              <a:t>unter</a:t>
            </a:r>
            <a:r>
              <a:rPr lang="cs-CZ" sz="3200" dirty="0" smtClean="0"/>
              <a:t> Karl IV.,  </a:t>
            </a:r>
            <a:r>
              <a:rPr lang="cs-CZ" sz="3200" dirty="0" err="1" smtClean="0"/>
              <a:t>Matthias</a:t>
            </a:r>
            <a:r>
              <a:rPr lang="cs-CZ" sz="3200" dirty="0" smtClean="0"/>
              <a:t> </a:t>
            </a:r>
            <a:r>
              <a:rPr lang="cs-CZ" sz="3200" dirty="0" err="1" smtClean="0"/>
              <a:t>von</a:t>
            </a:r>
            <a:r>
              <a:rPr lang="cs-CZ" sz="3200" dirty="0" smtClean="0"/>
              <a:t> </a:t>
            </a:r>
            <a:r>
              <a:rPr lang="cs-CZ" sz="3200" dirty="0" err="1" smtClean="0"/>
              <a:t>Arras</a:t>
            </a:r>
            <a:r>
              <a:rPr lang="cs-CZ" sz="3200" dirty="0" smtClean="0"/>
              <a:t> </a:t>
            </a: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Peter </a:t>
            </a:r>
            <a:r>
              <a:rPr lang="cs-CZ" sz="3200" dirty="0" err="1" smtClean="0"/>
              <a:t>Parler</a:t>
            </a:r>
            <a:r>
              <a:rPr lang="cs-CZ" sz="3200" dirty="0" smtClean="0"/>
              <a:t> </a:t>
            </a:r>
            <a:r>
              <a:rPr lang="cs-CZ" sz="3200" dirty="0" err="1" smtClean="0"/>
              <a:t>setzte</a:t>
            </a:r>
            <a:r>
              <a:rPr lang="cs-CZ" sz="3200" dirty="0" smtClean="0"/>
              <a:t> </a:t>
            </a:r>
            <a:r>
              <a:rPr lang="cs-CZ" sz="3200" dirty="0" err="1" smtClean="0"/>
              <a:t>fort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pic>
        <p:nvPicPr>
          <p:cNvPr id="5" name="Zástupný symbol pro obsah 4" descr="SDC1093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409982" y="2366882"/>
            <a:ext cx="4428492" cy="2952328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ST. VEITS, ST. WENZELS UND ST. ADALBERTS KATHEDRALE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645920"/>
            <a:ext cx="3466728" cy="4526280"/>
          </a:xfrm>
        </p:spPr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Bau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erst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20. Jh. </a:t>
            </a:r>
            <a:r>
              <a:rPr lang="cs-CZ" dirty="0" err="1" smtClean="0"/>
              <a:t>vollendet</a:t>
            </a:r>
            <a:r>
              <a:rPr lang="cs-CZ" dirty="0" smtClean="0"/>
              <a:t>,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neugotischen</a:t>
            </a:r>
            <a:r>
              <a:rPr lang="cs-CZ" dirty="0" smtClean="0"/>
              <a:t> </a:t>
            </a:r>
            <a:r>
              <a:rPr lang="cs-CZ" dirty="0" err="1" smtClean="0"/>
              <a:t>Stil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wurde</a:t>
            </a:r>
            <a:r>
              <a:rPr lang="cs-CZ" dirty="0" smtClean="0"/>
              <a:t> 1000 </a:t>
            </a:r>
            <a:r>
              <a:rPr lang="cs-CZ" dirty="0" err="1" smtClean="0"/>
              <a:t>Jahre</a:t>
            </a:r>
            <a:r>
              <a:rPr lang="cs-CZ" dirty="0" smtClean="0"/>
              <a:t> nach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Tod</a:t>
            </a:r>
            <a:r>
              <a:rPr lang="cs-CZ" dirty="0" smtClean="0"/>
              <a:t> des hl. </a:t>
            </a:r>
            <a:r>
              <a:rPr lang="cs-CZ" dirty="0" err="1" smtClean="0"/>
              <a:t>Wenzel</a:t>
            </a:r>
            <a:r>
              <a:rPr lang="cs-CZ" dirty="0" smtClean="0"/>
              <a:t> (</a:t>
            </a:r>
            <a:r>
              <a:rPr lang="cs-CZ" dirty="0" smtClean="0">
                <a:latin typeface="Calibri"/>
              </a:rPr>
              <a:t>† 929)</a:t>
            </a:r>
            <a:r>
              <a:rPr lang="cs-CZ" dirty="0" smtClean="0"/>
              <a:t> </a:t>
            </a:r>
            <a:r>
              <a:rPr lang="cs-CZ" dirty="0" err="1" smtClean="0"/>
              <a:t>feierlich</a:t>
            </a:r>
            <a:r>
              <a:rPr lang="cs-CZ" dirty="0" smtClean="0"/>
              <a:t> </a:t>
            </a:r>
            <a:r>
              <a:rPr lang="cs-CZ" dirty="0" err="1" smtClean="0"/>
              <a:t>eröffnet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1508" name="Picture 4" descr="File:Cathedral of saint Vitus in Pragu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348880"/>
            <a:ext cx="4992555" cy="374441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WEITERE SEHENSWÜRDIGKEITEN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BURG KARLSTEIN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teynkirche</a:t>
            </a:r>
            <a:r>
              <a:rPr lang="cs-CZ" dirty="0" smtClean="0"/>
              <a:t> in </a:t>
            </a:r>
            <a:r>
              <a:rPr lang="cs-CZ" dirty="0" err="1" smtClean="0"/>
              <a:t>prag</a:t>
            </a:r>
            <a:endParaRPr lang="cs-CZ" dirty="0"/>
          </a:p>
        </p:txBody>
      </p:sp>
      <p:pic>
        <p:nvPicPr>
          <p:cNvPr id="23554" name="Picture 2" descr="File:CastleKarlstein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19" y="2276872"/>
            <a:ext cx="4302117" cy="295232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3556" name="Picture 4" descr="File:Church of the Virgin Mary Before Tyn (8340839909)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348880"/>
            <a:ext cx="2664296" cy="398978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SEHENSWÜRDIGKEITEN IN SÜDBÖHMEN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783778"/>
          </a:xfrm>
        </p:spPr>
        <p:txBody>
          <a:bodyPr/>
          <a:lstStyle/>
          <a:p>
            <a:r>
              <a:rPr lang="cs-CZ" dirty="0" smtClean="0"/>
              <a:t>KIRCHE DER MARIA OPFERUNG, BUDWEIS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ST. VEITS KIRCHE IN KRUMMAU</a:t>
            </a:r>
            <a:endParaRPr lang="cs-CZ" dirty="0"/>
          </a:p>
        </p:txBody>
      </p:sp>
      <p:pic>
        <p:nvPicPr>
          <p:cNvPr id="8" name="Zástupný symbol pro obsah 7" descr="800px-Kostel_sv._Víta_(Český_Krumlov),_Horní,_Český_Krumlov_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 r="31923"/>
          <a:stretch>
            <a:fillRect/>
          </a:stretch>
        </p:blipFill>
        <p:spPr>
          <a:xfrm>
            <a:off x="4572000" y="2348880"/>
            <a:ext cx="4135844" cy="4032448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4578" name="Picture 2" descr="File:Church Presentation of Virgin Mary-&amp;Ccaron;eské Bud&amp;ecaron;jovice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276872"/>
            <a:ext cx="2880320" cy="432048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FRAGEN: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meisten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gotischen</a:t>
            </a:r>
            <a:r>
              <a:rPr lang="cs-CZ" dirty="0" smtClean="0"/>
              <a:t> </a:t>
            </a:r>
            <a:r>
              <a:rPr lang="cs-CZ" dirty="0" err="1" smtClean="0"/>
              <a:t>Stil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?</a:t>
            </a:r>
          </a:p>
          <a:p>
            <a:r>
              <a:rPr lang="de-DE" dirty="0" smtClean="0"/>
              <a:t>Was </a:t>
            </a:r>
            <a:r>
              <a:rPr lang="de-DE" dirty="0"/>
              <a:t>sind typische architektonische Merkmale?</a:t>
            </a:r>
          </a:p>
          <a:p>
            <a:r>
              <a:rPr lang="de-DE" dirty="0" smtClean="0"/>
              <a:t>Was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de-DE" dirty="0" smtClean="0"/>
              <a:t>Gebäude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de-DE" dirty="0" smtClean="0"/>
              <a:t>typisch? </a:t>
            </a:r>
            <a:endParaRPr lang="cs-CZ" dirty="0" smtClean="0"/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bekannte</a:t>
            </a:r>
            <a:r>
              <a:rPr lang="cs-CZ" smtClean="0"/>
              <a:t> Bauten</a:t>
            </a:r>
            <a:r>
              <a:rPr lang="cs-CZ" dirty="0" smtClean="0"/>
              <a:t> </a:t>
            </a:r>
            <a:r>
              <a:rPr lang="cs-CZ" dirty="0" err="1" smtClean="0"/>
              <a:t>entstanden</a:t>
            </a:r>
            <a:r>
              <a:rPr lang="cs-CZ" dirty="0" smtClean="0"/>
              <a:t> in </a:t>
            </a:r>
            <a:r>
              <a:rPr lang="cs-CZ" dirty="0" err="1" smtClean="0"/>
              <a:t>Tschechien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gotischen</a:t>
            </a:r>
            <a:r>
              <a:rPr lang="cs-CZ" dirty="0" smtClean="0"/>
              <a:t> </a:t>
            </a:r>
            <a:r>
              <a:rPr lang="cs-CZ" dirty="0" err="1" smtClean="0"/>
              <a:t>Stil</a:t>
            </a:r>
            <a:r>
              <a:rPr lang="cs-CZ" dirty="0" smtClean="0"/>
              <a:t>?</a:t>
            </a:r>
            <a:endParaRPr lang="de-DE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73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nl-NL" sz="1200" dirty="0" smtClean="0"/>
              <a:t>BAAK, Daniel. </a:t>
            </a:r>
            <a:r>
              <a:rPr lang="nl-NL" sz="1200" i="1" dirty="0" smtClean="0"/>
              <a:t>commons.wikimedia.org</a:t>
            </a:r>
            <a:r>
              <a:rPr lang="nl-NL" sz="1200" dirty="0" smtClean="0"/>
              <a:t> [online]. [cit. 30.11.2013]. Dostupný na WWW: http://commons.wikimedia.org/wiki/File:Cath%C3%A9drale_Saint-Jean-Baptiste.jpg </a:t>
            </a:r>
            <a:endParaRPr lang="cs-CZ" sz="1200" dirty="0" smtClean="0"/>
          </a:p>
          <a:p>
            <a:r>
              <a:rPr lang="cs-CZ" sz="1200" dirty="0" smtClean="0"/>
              <a:t>H2K4.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30.11.2013]. Dostupný na WWW: http://commons.wikimedia.org/wiki/File:Slavonice,_n%C3%A1m._M%C3%ADru_468.JPG?uselang=cs </a:t>
            </a:r>
          </a:p>
          <a:p>
            <a:r>
              <a:rPr lang="cs-CZ" sz="1200" dirty="0" smtClean="0"/>
              <a:t>NOVÁK, Jiří.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30.11.2013]. Dostupný na WWW: http://commons.wikimedia.org/wiki/File:Praha-Star%C3%A9_M%C4%9Bsto,_Starom%C4%9Bstsk%C3%A9_n%C3%A1m%C4%9Bst%C3%AD_%C4%8Dp._605,_d%C5%AFm_U_Kamenn%C3%A9ho_zvonu.JPG?uselang=cs </a:t>
            </a:r>
          </a:p>
          <a:p>
            <a:r>
              <a:rPr lang="cs-CZ" sz="1200" dirty="0"/>
              <a:t>HAMMOND, </a:t>
            </a:r>
            <a:r>
              <a:rPr lang="cs-CZ" sz="1200" dirty="0" err="1"/>
              <a:t>Maggie</a:t>
            </a:r>
            <a:r>
              <a:rPr lang="cs-CZ" sz="1200" dirty="0"/>
              <a:t>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12.12.2013]. </a:t>
            </a:r>
            <a:r>
              <a:rPr lang="cs-CZ" sz="1200"/>
              <a:t>Dostupný na WWW: http://commons.wikimedia.org/wiki/File:Pra%C5%BEsk%C3%BD_hrad,_Vladislavsk%C3%BD_s%C3%A1l_01.jpg?uselang=cs </a:t>
            </a:r>
            <a:endParaRPr lang="cs-CZ" sz="1200" dirty="0" smtClean="0"/>
          </a:p>
          <a:p>
            <a:r>
              <a:rPr lang="cs-CZ" sz="1200" dirty="0" smtClean="0"/>
              <a:t>ACOMA.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30.11.2013]. Dostupný na WWW: http://commhttp://commons.wikimedia.org/wiki/File:KapleAnklaster.JPG?uselang=csons.wikimedia.org/wiki/File:Bezd%C4%9Bz_castle_in_2007_-_10.JPG?uselang=cs </a:t>
            </a:r>
          </a:p>
          <a:p>
            <a:r>
              <a:rPr lang="cs-CZ" sz="1200" dirty="0" smtClean="0"/>
              <a:t>PIGIRET.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30.11.2013]. Dostupný na WWW: http://commons.wikimedia.org/wiki/File:Cathedral_of_saint_Vitus_in_Prague.jpg </a:t>
            </a:r>
          </a:p>
          <a:p>
            <a:r>
              <a:rPr lang="cs-CZ" sz="1200" dirty="0" smtClean="0"/>
              <a:t>VOYAGER, </a:t>
            </a:r>
            <a:r>
              <a:rPr lang="cs-CZ" sz="1200" dirty="0" err="1" smtClean="0"/>
              <a:t>Ilya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30.11.2013]. Dostupný na WWW: http://commons.wikimedia.org/wiki/File:CastleKarlstein.jpg </a:t>
            </a:r>
          </a:p>
          <a:p>
            <a:r>
              <a:rPr lang="cs-CZ" sz="1200" dirty="0" smtClean="0"/>
              <a:t>SKÁLA, Benjamín.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30.11.2013]. Dostupný na WWW: http://commons.wikimedia.org/wiki/File:Church_Presentation_of_Virgin_Mary-%C4%8Cesk%C3%A9_Bud%C4%9Bjovice.jpg </a:t>
            </a:r>
          </a:p>
          <a:p>
            <a:r>
              <a:rPr lang="en-US" sz="1200" dirty="0" smtClean="0"/>
              <a:t>BJALEK, Michal.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30.11.2013].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http://commons.wikimedia.org/wiki/File:Kostel_sv._V%C3%ADta_%28%C4%8Cesk%C3%BD_Krumlov%29,_Horn%C3%AD,_%C4%8Cesk%C3%BD_Krumlov_1.JPG </a:t>
            </a: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466</TotalTime>
  <Words>545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ARCHITEKTONISCHE STILE</vt:lpstr>
      <vt:lpstr>ZEITRAUM</vt:lpstr>
      <vt:lpstr>GOTIK IN BÖHMEN</vt:lpstr>
      <vt:lpstr>GOTISCHE BÜRGERHÄUSER</vt:lpstr>
      <vt:lpstr>WICHTIGE STIL-MERKMALE </vt:lpstr>
      <vt:lpstr>WICHTIGE STIL-MERKMALE</vt:lpstr>
      <vt:lpstr>WICHTIGE STIL-MERKMALE </vt:lpstr>
      <vt:lpstr>DER BEKANNTESTE GOTISCHE BAU IN BÖHMEN</vt:lpstr>
      <vt:lpstr>ST. VEITS, ST. WENZELS UND ST. ADALBERTS KATHEDRALE</vt:lpstr>
      <vt:lpstr>WEITERE SEHENSWÜRDIGKEITEN</vt:lpstr>
      <vt:lpstr>SEHENSWÜRDIGKEITEN IN SÜDBÖHMEN</vt:lpstr>
      <vt:lpstr>FRAGEN: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ARCHITEKTONISCHE STILE</dc:title>
  <dc:creator>hp</dc:creator>
  <cp:lastModifiedBy>Alena Stachová</cp:lastModifiedBy>
  <cp:revision>25</cp:revision>
  <dcterms:created xsi:type="dcterms:W3CDTF">2013-11-30T09:27:01Z</dcterms:created>
  <dcterms:modified xsi:type="dcterms:W3CDTF">2014-01-17T08:00:16Z</dcterms:modified>
</cp:coreProperties>
</file>