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69" r:id="rId8"/>
    <p:sldId id="271" r:id="rId9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28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497154"/>
              </p:ext>
            </p:extLst>
          </p:nvPr>
        </p:nvGraphicFramePr>
        <p:xfrm>
          <a:off x="750310" y="2060848"/>
          <a:ext cx="7926145" cy="368581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Literatura světová meziválečná – americká a anglická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E.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Hemingway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W.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Faulkner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 J.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Steinbeck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 J.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Joyce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, J.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Galswrothy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G. B. Shaw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 , učebnice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3.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– Mechanik seřizovač, 2. ročník  Podnikání </a:t>
                      </a: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2981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Meziválečná světová literatura – anglicky psaná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VY_32_INOVACE_34_693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2250" y="1350459"/>
            <a:ext cx="85792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1340768"/>
            <a:ext cx="604867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Světová literatura meziválečná – anglicky psaná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99592" y="1960240"/>
            <a:ext cx="3168352" cy="316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Americká literatura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99592" y="2595938"/>
            <a:ext cx="24842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Ernest  </a:t>
            </a:r>
            <a:r>
              <a:rPr lang="cs-CZ" dirty="0" err="1" smtClean="0"/>
              <a:t>Hemingway</a:t>
            </a:r>
            <a:r>
              <a:rPr lang="cs-CZ" dirty="0" smtClean="0"/>
              <a:t>                               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2595938"/>
            <a:ext cx="4896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Hlavní představitel tzv. </a:t>
            </a:r>
            <a:r>
              <a:rPr lang="cs-CZ" sz="1400" b="1" dirty="0" smtClean="0"/>
              <a:t>ztracené generace </a:t>
            </a:r>
            <a:r>
              <a:rPr lang="cs-CZ" sz="1400" dirty="0" smtClean="0"/>
              <a:t>(</a:t>
            </a:r>
            <a:r>
              <a:rPr lang="cs-CZ" sz="1400" dirty="0" err="1" smtClean="0"/>
              <a:t>lost</a:t>
            </a:r>
            <a:r>
              <a:rPr lang="cs-CZ" sz="1400" dirty="0" smtClean="0"/>
              <a:t> </a:t>
            </a:r>
            <a:r>
              <a:rPr lang="cs-CZ" sz="1400" dirty="0" err="1" smtClean="0"/>
              <a:t>generation</a:t>
            </a:r>
            <a:r>
              <a:rPr lang="cs-CZ" sz="1400" dirty="0" smtClean="0"/>
              <a:t>)</a:t>
            </a:r>
          </a:p>
          <a:p>
            <a:pPr marL="285750" indent="-285750">
              <a:buFontTx/>
              <a:buChar char="-"/>
            </a:pPr>
            <a:r>
              <a:rPr lang="cs-CZ" sz="1400" dirty="0" smtClean="0"/>
              <a:t>zklamání, skepse, </a:t>
            </a:r>
          </a:p>
          <a:p>
            <a:pPr marL="285750" indent="-285750">
              <a:buFontTx/>
              <a:buChar char="-"/>
            </a:pPr>
            <a:r>
              <a:rPr lang="cs-CZ" sz="1400" dirty="0" smtClean="0"/>
              <a:t>rozklad lidských  a společenských hodnot,</a:t>
            </a:r>
            <a:r>
              <a:rPr lang="cs-CZ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cs-CZ" sz="1400" dirty="0" smtClean="0"/>
              <a:t>hledání východiska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2996952"/>
            <a:ext cx="8024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</a:t>
            </a:r>
            <a:r>
              <a:rPr lang="cs-CZ" sz="1400" dirty="0" smtClean="0"/>
              <a:t>1899 – 1981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99592" y="3645024"/>
            <a:ext cx="811195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Sbohem, armádo </a:t>
            </a:r>
          </a:p>
          <a:p>
            <a:r>
              <a:rPr lang="cs-CZ" sz="1400" b="1" dirty="0" smtClean="0"/>
              <a:t>Komu zvoní hrana  </a:t>
            </a:r>
          </a:p>
          <a:p>
            <a:r>
              <a:rPr lang="cs-CZ" sz="1400" b="1" dirty="0" smtClean="0"/>
              <a:t>                                     „</a:t>
            </a:r>
            <a:r>
              <a:rPr lang="cs-CZ" sz="1200" dirty="0" smtClean="0"/>
              <a:t>Žádný člověk není ostrov sám pro sebe- smrtí každého člověka je mne méně, neboť jsem částí lidstva.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                        </a:t>
            </a:r>
            <a:r>
              <a:rPr lang="cs-CZ" sz="1200" dirty="0" smtClean="0"/>
              <a:t>A proto se nikdy nedávej ptát komu zvoní hrana.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Zvoní tobě.“</a:t>
            </a:r>
            <a:endParaRPr lang="cs-CZ" sz="1400" dirty="0"/>
          </a:p>
          <a:p>
            <a:r>
              <a:rPr lang="cs-CZ" sz="1400" b="1" dirty="0" smtClean="0"/>
              <a:t> </a:t>
            </a:r>
          </a:p>
          <a:p>
            <a:r>
              <a:rPr lang="cs-CZ" sz="1400" b="1" dirty="0" smtClean="0"/>
              <a:t>Stařec a moře</a:t>
            </a:r>
          </a:p>
          <a:p>
            <a:r>
              <a:rPr lang="cs-CZ" sz="1400" dirty="0" smtClean="0"/>
              <a:t>Zelené pahorky africké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1196752"/>
            <a:ext cx="25202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William  </a:t>
            </a:r>
            <a:r>
              <a:rPr lang="cs-CZ" dirty="0" err="1" smtClean="0"/>
              <a:t>Faulkner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957" y="1615501"/>
            <a:ext cx="792088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(1887- 1962</a:t>
            </a:r>
            <a:r>
              <a:rPr lang="cs-CZ" sz="1400" dirty="0"/>
              <a:t> </a:t>
            </a:r>
            <a:r>
              <a:rPr lang="cs-CZ" sz="1400" dirty="0" smtClean="0"/>
              <a:t>– čti </a:t>
            </a:r>
            <a:r>
              <a:rPr lang="cs-CZ" sz="1400" dirty="0" err="1" smtClean="0"/>
              <a:t>viljem</a:t>
            </a:r>
            <a:r>
              <a:rPr lang="cs-CZ" sz="1400" dirty="0" smtClean="0"/>
              <a:t> </a:t>
            </a:r>
            <a:r>
              <a:rPr lang="cs-CZ" sz="1400" dirty="0" err="1" smtClean="0"/>
              <a:t>fóknr</a:t>
            </a:r>
            <a:r>
              <a:rPr lang="cs-CZ" sz="1400" dirty="0" smtClean="0"/>
              <a:t>)</a:t>
            </a:r>
          </a:p>
          <a:p>
            <a:r>
              <a:rPr lang="cs-CZ" sz="1400" dirty="0" smtClean="0"/>
              <a:t>26 románů a povídkových souborů </a:t>
            </a:r>
          </a:p>
          <a:p>
            <a:r>
              <a:rPr lang="cs-CZ" sz="1400" dirty="0" smtClean="0"/>
              <a:t>r. Absolone, Absolone </a:t>
            </a:r>
          </a:p>
          <a:p>
            <a:r>
              <a:rPr lang="cs-CZ" sz="1400" dirty="0" smtClean="0"/>
              <a:t>Pobertové</a:t>
            </a:r>
          </a:p>
          <a:p>
            <a:r>
              <a:rPr lang="cs-CZ" sz="1400" dirty="0" smtClean="0"/>
              <a:t>Divoké palmy – 2 příběhy</a:t>
            </a:r>
          </a:p>
          <a:p>
            <a:r>
              <a:rPr lang="cs-CZ" sz="1400" dirty="0" smtClean="0"/>
              <a:t>Báj –odehrává se za 1. světové války </a:t>
            </a:r>
          </a:p>
          <a:p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11967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0450" y="3645024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John </a:t>
            </a:r>
            <a:r>
              <a:rPr lang="cs-CZ" dirty="0" err="1" smtClean="0"/>
              <a:t>Steinbeck</a:t>
            </a:r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0020" y="4077072"/>
            <a:ext cx="835292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(1902 – 1968 – čti </a:t>
            </a:r>
            <a:r>
              <a:rPr lang="cs-CZ" sz="1400" dirty="0" err="1" smtClean="0"/>
              <a:t>džon</a:t>
            </a:r>
            <a:r>
              <a:rPr lang="cs-CZ" sz="1400" dirty="0" smtClean="0"/>
              <a:t> </a:t>
            </a:r>
            <a:r>
              <a:rPr lang="cs-CZ" sz="1400" dirty="0" err="1" smtClean="0"/>
              <a:t>stajnbek</a:t>
            </a:r>
            <a:r>
              <a:rPr lang="cs-CZ" sz="1400" dirty="0" smtClean="0"/>
              <a:t>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nositel Nobelovy ceny </a:t>
            </a:r>
          </a:p>
          <a:p>
            <a:r>
              <a:rPr lang="cs-CZ" sz="1400" dirty="0" smtClean="0"/>
              <a:t>Pláň Tortilla – humorné vyprávění o </a:t>
            </a:r>
            <a:r>
              <a:rPr lang="cs-CZ" sz="1400" dirty="0" err="1" smtClean="0"/>
              <a:t>kaliformských</a:t>
            </a:r>
            <a:r>
              <a:rPr lang="cs-CZ" sz="1400" dirty="0" smtClean="0"/>
              <a:t> povalečích  a ztracencích, kteří si vychutnávají život</a:t>
            </a:r>
          </a:p>
          <a:p>
            <a:r>
              <a:rPr lang="cs-CZ" sz="1400" dirty="0" smtClean="0"/>
              <a:t>Hrozny hněvu</a:t>
            </a:r>
            <a:endParaRPr lang="cs-CZ" sz="1400" b="1" dirty="0" smtClean="0"/>
          </a:p>
          <a:p>
            <a:r>
              <a:rPr lang="cs-CZ" sz="1400" b="1" dirty="0" smtClean="0"/>
              <a:t>O myších a lidech – </a:t>
            </a:r>
            <a:r>
              <a:rPr lang="cs-CZ" sz="1200" dirty="0" smtClean="0"/>
              <a:t>o přátelství dvou námezdních zemědělských dělníků, kteří přicházejí pracovat na farmu. </a:t>
            </a:r>
            <a:r>
              <a:rPr lang="cs-CZ" sz="1200" dirty="0"/>
              <a:t>Jedním z nich </a:t>
            </a:r>
            <a:endParaRPr lang="cs-CZ" sz="1200" dirty="0" smtClean="0"/>
          </a:p>
          <a:p>
            <a:r>
              <a:rPr lang="cs-CZ" sz="1200" dirty="0" smtClean="0"/>
              <a:t>je slabomyslný silák, avšak dobrák </a:t>
            </a:r>
            <a:r>
              <a:rPr lang="cs-CZ" sz="1200" dirty="0" err="1" smtClean="0"/>
              <a:t>Lenda</a:t>
            </a:r>
            <a:r>
              <a:rPr lang="cs-CZ" sz="1200" dirty="0" smtClean="0"/>
              <a:t> </a:t>
            </a:r>
            <a:r>
              <a:rPr lang="cs-CZ" sz="1200" dirty="0" err="1" smtClean="0"/>
              <a:t>Small</a:t>
            </a:r>
            <a:r>
              <a:rPr lang="cs-CZ" sz="1200" dirty="0" smtClean="0"/>
              <a:t>. Jakýmsi ochráncem je mu Jiří </a:t>
            </a:r>
            <a:r>
              <a:rPr lang="cs-CZ" sz="1200" dirty="0" err="1" smtClean="0"/>
              <a:t>Milton</a:t>
            </a:r>
            <a:r>
              <a:rPr lang="cs-CZ" sz="1200" dirty="0" smtClean="0"/>
              <a:t> ,který usměrňuje jeho zálibu v hlazení hebkých věcí ( tato slabost končí většinou tragicky). Novela vrcholí v momentě,</a:t>
            </a:r>
            <a:r>
              <a:rPr lang="cs-CZ" sz="1200" dirty="0"/>
              <a:t> kdy manželka šéfova syna, </a:t>
            </a:r>
            <a:r>
              <a:rPr lang="cs-CZ" sz="1200" dirty="0" smtClean="0"/>
              <a:t>jež obdivuje </a:t>
            </a:r>
            <a:r>
              <a:rPr lang="cs-CZ" sz="1200" dirty="0" err="1" smtClean="0"/>
              <a:t>Lendovu</a:t>
            </a:r>
            <a:r>
              <a:rPr lang="cs-CZ" sz="1200" dirty="0" smtClean="0"/>
              <a:t> živočišnou </a:t>
            </a:r>
          </a:p>
          <a:p>
            <a:r>
              <a:rPr lang="cs-CZ" sz="1200" dirty="0" smtClean="0"/>
              <a:t>sílu a snaží se mu přiblížit, dovolí </a:t>
            </a:r>
            <a:r>
              <a:rPr lang="cs-CZ" sz="1200" dirty="0" err="1" smtClean="0"/>
              <a:t>Lendovi</a:t>
            </a:r>
            <a:r>
              <a:rPr lang="cs-CZ" sz="1200" dirty="0" smtClean="0"/>
              <a:t> hladit své krásné vlasy. Toto smrtící laskání má za následek zlomení vazu mladé ženy. </a:t>
            </a:r>
          </a:p>
          <a:p>
            <a:r>
              <a:rPr lang="cs-CZ" sz="1200" dirty="0" smtClean="0"/>
              <a:t>Jiří, který chce ochránit </a:t>
            </a:r>
            <a:r>
              <a:rPr lang="cs-CZ" sz="1200" dirty="0" err="1" smtClean="0"/>
              <a:t>Lenda</a:t>
            </a:r>
            <a:r>
              <a:rPr lang="cs-CZ" sz="1200" dirty="0" smtClean="0"/>
              <a:t> před lynčováním, vypráví svému příteli naposledy příběh o budoucím štěstí a poté ho zastřelí.      </a:t>
            </a:r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124744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poznámky ke knize :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- je sociálně laděná ( nejen problematika  rozvrstvení společnosti podle majetku, ale rovněž postavení černochů)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- osudové zlo je zde ztělesněno žádostivou ženou, manželkou syna majitele farmy( přitom ona sama je jakýmsi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vyděděncem, neboť se jí nudným životem na farmě rozpadly sny o štěstí)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- slaboduchý </a:t>
            </a:r>
            <a:r>
              <a:rPr lang="cs-CZ" sz="1200" dirty="0" err="1" smtClean="0"/>
              <a:t>Lenda</a:t>
            </a:r>
            <a:r>
              <a:rPr lang="cs-CZ" sz="1200" dirty="0" smtClean="0"/>
              <a:t> se zde ukazuje „čistším“ člověkem ( je to, jak říká </a:t>
            </a:r>
            <a:r>
              <a:rPr lang="cs-CZ" sz="1200" dirty="0" err="1" smtClean="0"/>
              <a:t>Steinbeck</a:t>
            </a:r>
            <a:r>
              <a:rPr lang="cs-CZ" sz="1200" dirty="0" smtClean="0"/>
              <a:t>, člověk, kterého Bůh nedodělal)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899592" y="2564904"/>
            <a:ext cx="2880320" cy="314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anglická literatura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3429000"/>
            <a:ext cx="23042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James  </a:t>
            </a:r>
            <a:r>
              <a:rPr lang="cs-CZ" dirty="0" err="1" smtClean="0"/>
              <a:t>Joyce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17594" y="3805425"/>
            <a:ext cx="73808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(1882 – 1941) čti : </a:t>
            </a:r>
            <a:r>
              <a:rPr lang="cs-CZ" sz="1400" dirty="0" err="1" smtClean="0"/>
              <a:t>džejms</a:t>
            </a:r>
            <a:r>
              <a:rPr lang="cs-CZ" sz="1400" dirty="0" smtClean="0"/>
              <a:t> </a:t>
            </a:r>
            <a:r>
              <a:rPr lang="cs-CZ" sz="1400" dirty="0" err="1" smtClean="0"/>
              <a:t>džojs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irský spisovatel, píšící anglicky, představitel moderní experimentující prózy </a:t>
            </a:r>
          </a:p>
          <a:p>
            <a:r>
              <a:rPr lang="cs-CZ" sz="1400" dirty="0" err="1" smtClean="0"/>
              <a:t>rom</a:t>
            </a:r>
            <a:r>
              <a:rPr lang="cs-CZ" sz="1400" dirty="0" smtClean="0"/>
              <a:t>.    </a:t>
            </a:r>
            <a:r>
              <a:rPr lang="cs-CZ" sz="1400" b="1" dirty="0" smtClean="0"/>
              <a:t>Odysseus    </a:t>
            </a:r>
            <a:r>
              <a:rPr lang="cs-CZ" sz="1400" dirty="0" smtClean="0"/>
              <a:t>(poprvé v Paříži 1922)</a:t>
            </a:r>
            <a:endParaRPr lang="cs-CZ" sz="1400" b="1" dirty="0" smtClean="0"/>
          </a:p>
          <a:p>
            <a:r>
              <a:rPr lang="cs-CZ" sz="1400" dirty="0" smtClean="0"/>
              <a:t>ve světě jeden z nejproslavenějších románů</a:t>
            </a:r>
          </a:p>
          <a:p>
            <a:r>
              <a:rPr lang="cs-CZ" sz="1200" dirty="0" smtClean="0"/>
              <a:t>Kniha je vlastně záznamem části života pokřtěného  irského Žida </a:t>
            </a:r>
            <a:r>
              <a:rPr lang="cs-CZ" sz="1200" b="1" dirty="0" smtClean="0"/>
              <a:t>Leopolda </a:t>
            </a:r>
            <a:r>
              <a:rPr lang="cs-CZ" sz="1200" b="1" dirty="0" err="1" smtClean="0"/>
              <a:t>Blooma</a:t>
            </a:r>
            <a:r>
              <a:rPr lang="cs-CZ" sz="1200" b="1" dirty="0" smtClean="0"/>
              <a:t>  </a:t>
            </a:r>
            <a:r>
              <a:rPr lang="cs-CZ" sz="1200" dirty="0" smtClean="0"/>
              <a:t>- přibližuje jeho všední a obyčejnou pouť  Dublinem  jednoho jediného červnového dne roku 1904. </a:t>
            </a:r>
            <a:r>
              <a:rPr lang="cs-CZ" sz="1200" dirty="0" err="1" smtClean="0"/>
              <a:t>Bloom</a:t>
            </a:r>
            <a:r>
              <a:rPr lang="cs-CZ" sz="1200" dirty="0" smtClean="0"/>
              <a:t> je bezvýznamný žurnalista a během této doby vykonává své pravidelné obchůzky.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- odkaz na slavného Odyssea-  </a:t>
            </a:r>
            <a:r>
              <a:rPr lang="cs-CZ" sz="1200" dirty="0" err="1" smtClean="0"/>
              <a:t>Bloomovo</a:t>
            </a:r>
            <a:r>
              <a:rPr lang="cs-CZ" sz="1200" dirty="0" smtClean="0"/>
              <a:t> putování je paralelou mytologické pouti Odyssea z </a:t>
            </a:r>
            <a:r>
              <a:rPr lang="cs-CZ" sz="1200" dirty="0" err="1" smtClean="0"/>
              <a:t>Tróje</a:t>
            </a:r>
            <a:r>
              <a:rPr lang="cs-CZ" sz="1200" dirty="0" smtClean="0"/>
              <a:t> na rodnou Ithaku,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- to, co Odysseus prožívá v průběhu 10 let, to zažívá( samozřejmě ve svém vědomí a podvědomí) během jednoho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dne </a:t>
            </a:r>
            <a:r>
              <a:rPr lang="cs-CZ" sz="1200" dirty="0" err="1" smtClean="0"/>
              <a:t>Bloom</a:t>
            </a:r>
            <a:r>
              <a:rPr lang="cs-CZ" sz="1200" dirty="0" smtClean="0"/>
              <a:t> - román má nadčasový smysl  </a:t>
            </a: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Tx/>
              <a:buChar char="-"/>
            </a:pPr>
            <a:r>
              <a:rPr lang="cs-CZ" sz="1200" dirty="0" smtClean="0"/>
              <a:t>Originální je </a:t>
            </a:r>
            <a:r>
              <a:rPr lang="cs-CZ" sz="1200" b="1" dirty="0" smtClean="0"/>
              <a:t>formální podoba románu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                               </a:t>
            </a:r>
            <a:r>
              <a:rPr lang="cs-CZ" sz="1200" dirty="0" smtClean="0"/>
              <a:t>18 kapitol je tematicky vázáno k epizodám Homérovy Odyssey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jednotlivé kapitoly jsou výrazně odlišeny nejen místem a dobou děje, ale i zvláštními literárními styly –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( vyprávění, monolog, katechismus,…)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každá kapitola má symbolickou barvu , symbolickou část lidského těla( např. epizoda Sirény se odehrává  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v koncertní síni, symbolickým orgánem je ucho, základním uměním hudba a stylem fuga.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Nedodržuje pravidla interpunkce – celá kapitola je psána např. jednou jedinou větou.   </a:t>
            </a:r>
          </a:p>
          <a:p>
            <a:endParaRPr lang="cs-CZ" sz="1200" dirty="0"/>
          </a:p>
          <a:p>
            <a:r>
              <a:rPr lang="cs-CZ" sz="1200" dirty="0" smtClean="0"/>
              <a:t>   „ … pěkně zapršelo jak jsem si hodila šlofíka řekla jsem si už to začíná jak v Gibraltaru jemine to vedro tam než zadul </a:t>
            </a:r>
            <a:r>
              <a:rPr lang="cs-CZ" sz="1200" dirty="0" err="1" smtClean="0"/>
              <a:t>levantinec</a:t>
            </a:r>
            <a:r>
              <a:rPr lang="cs-CZ" sz="1200" dirty="0" smtClean="0"/>
              <a:t> černý                       	       jak noc a skála z toho řeřavěla jak mohutná obryně proti hoře 3 skal jim připadá velikánská  sem tam červené hlídky.</a:t>
            </a:r>
            <a:endParaRPr lang="cs-CZ" sz="12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339752" y="2492896"/>
            <a:ext cx="489654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827584" y="3429000"/>
            <a:ext cx="30963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John </a:t>
            </a:r>
            <a:r>
              <a:rPr lang="cs-CZ" dirty="0" err="1" smtClean="0"/>
              <a:t>Galswor</a:t>
            </a:r>
            <a:r>
              <a:rPr lang="cs-CZ" dirty="0" smtClean="0"/>
              <a:t> </a:t>
            </a:r>
            <a:r>
              <a:rPr lang="cs-CZ" dirty="0" err="1" smtClean="0"/>
              <a:t>thy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3588" y="3918550"/>
            <a:ext cx="770485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</a:t>
            </a:r>
            <a:r>
              <a:rPr lang="cs-CZ" sz="1400" dirty="0" smtClean="0"/>
              <a:t>1867 – 1933) čti: </a:t>
            </a:r>
            <a:r>
              <a:rPr lang="cs-CZ" sz="1400" dirty="0" err="1" smtClean="0"/>
              <a:t>džon</a:t>
            </a:r>
            <a:r>
              <a:rPr lang="cs-CZ" sz="1400" dirty="0" smtClean="0"/>
              <a:t> </a:t>
            </a:r>
            <a:r>
              <a:rPr lang="cs-CZ" sz="1400" dirty="0" err="1" smtClean="0"/>
              <a:t>gólzvérdzi</a:t>
            </a:r>
            <a:r>
              <a:rPr lang="cs-CZ" sz="1400" dirty="0" smtClean="0"/>
              <a:t>  - anglický  prozaik a dramatik  - vrchol anglického kritického realismu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románové cykly:   </a:t>
            </a:r>
            <a:r>
              <a:rPr lang="cs-CZ" sz="1400" b="1" dirty="0" smtClean="0"/>
              <a:t>Sága rodu </a:t>
            </a:r>
            <a:r>
              <a:rPr lang="cs-CZ" sz="1400" b="1" dirty="0" err="1" smtClean="0"/>
              <a:t>Forsytů</a:t>
            </a:r>
            <a:r>
              <a:rPr lang="cs-CZ" sz="1400" b="1" dirty="0" smtClean="0"/>
              <a:t> </a:t>
            </a:r>
            <a:r>
              <a:rPr lang="cs-CZ" sz="1400" dirty="0" smtClean="0"/>
              <a:t>( </a:t>
            </a:r>
            <a:r>
              <a:rPr lang="cs-CZ" sz="1400" dirty="0" err="1" smtClean="0"/>
              <a:t>forsajtů</a:t>
            </a:r>
            <a:r>
              <a:rPr lang="cs-CZ" sz="1400" dirty="0" smtClean="0"/>
              <a:t>) – sleduje živo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</a:t>
            </a:r>
            <a:r>
              <a:rPr lang="cs-CZ" sz="1400" b="1" dirty="0" smtClean="0"/>
              <a:t>Moderní komedie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315936"/>
            <a:ext cx="79208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87624" y="1556792"/>
            <a:ext cx="29523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George  Bernard  SHAW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202019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74371" y="2204864"/>
            <a:ext cx="691276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(1856 – 1950)   čti : </a:t>
            </a:r>
            <a:r>
              <a:rPr lang="cs-CZ" sz="1400" dirty="0" err="1" smtClean="0"/>
              <a:t>džórdž</a:t>
            </a:r>
            <a:r>
              <a:rPr lang="cs-CZ" sz="1400" dirty="0" smtClean="0"/>
              <a:t>  </a:t>
            </a:r>
            <a:r>
              <a:rPr lang="cs-CZ" sz="1400" dirty="0" err="1" smtClean="0"/>
              <a:t>bérnrd</a:t>
            </a:r>
            <a:r>
              <a:rPr lang="cs-CZ" sz="1400" dirty="0" smtClean="0"/>
              <a:t>  </a:t>
            </a:r>
            <a:r>
              <a:rPr lang="cs-CZ" sz="1400" dirty="0" err="1" smtClean="0"/>
              <a:t>šó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Irský spisovatel  - anglický dramatik  - nositel Nobelovy ceny</a:t>
            </a:r>
          </a:p>
          <a:p>
            <a:r>
              <a:rPr lang="cs-CZ" sz="1400" dirty="0" smtClean="0"/>
              <a:t>Nejznámější </a:t>
            </a:r>
            <a:r>
              <a:rPr lang="cs-CZ" sz="1400" b="1" dirty="0" smtClean="0"/>
              <a:t>divadelní hra </a:t>
            </a:r>
            <a:r>
              <a:rPr lang="cs-CZ" sz="1400" dirty="0" smtClean="0"/>
              <a:t>: </a:t>
            </a:r>
            <a:r>
              <a:rPr lang="cs-CZ" sz="1400" b="1" dirty="0" err="1" smtClean="0"/>
              <a:t>Pygmalion</a:t>
            </a:r>
            <a:r>
              <a:rPr lang="cs-CZ" sz="1400" b="1" dirty="0" smtClean="0"/>
              <a:t> </a:t>
            </a:r>
            <a:r>
              <a:rPr lang="cs-CZ" sz="1400" dirty="0" smtClean="0"/>
              <a:t>(několikrát zfilmována , podle ní vznikl  světově úspěšný</a:t>
            </a:r>
            <a:r>
              <a:rPr lang="cs-CZ" sz="1400" b="1" dirty="0" smtClean="0"/>
              <a:t>  muzikál ( My Fair Laudy)</a:t>
            </a:r>
            <a:endParaRPr lang="cs-CZ" sz="1600" dirty="0" smtClean="0"/>
          </a:p>
          <a:p>
            <a:r>
              <a:rPr lang="cs-CZ" sz="1400" dirty="0" smtClean="0"/>
              <a:t>-</a:t>
            </a:r>
            <a:r>
              <a:rPr lang="cs-CZ" sz="1200" dirty="0" err="1" smtClean="0"/>
              <a:t>Pygmalion</a:t>
            </a:r>
            <a:r>
              <a:rPr lang="cs-CZ" sz="1200" dirty="0" smtClean="0"/>
              <a:t> v Ovidiových  Proměnách  vytvořil překrásnou sochu dívky, do níž se posléze zamiloval a svou láskou ji oživil.</a:t>
            </a:r>
          </a:p>
          <a:p>
            <a:r>
              <a:rPr lang="cs-CZ" sz="1200" dirty="0" smtClean="0"/>
              <a:t> Na tento příběh odkazuje svým názvem pětiaktová komedie, v níž profesor fonetiky , zapřisáhlý starý mládenec </a:t>
            </a:r>
            <a:r>
              <a:rPr lang="cs-CZ" sz="1200" dirty="0" err="1" smtClean="0"/>
              <a:t>Higgins</a:t>
            </a:r>
            <a:r>
              <a:rPr lang="cs-CZ" sz="1200" dirty="0" smtClean="0"/>
              <a:t> , uzavře se svým přítelem plukovníkem </a:t>
            </a:r>
            <a:r>
              <a:rPr lang="cs-CZ" sz="1200" dirty="0" err="1" smtClean="0"/>
              <a:t>Pickeringem</a:t>
            </a:r>
            <a:r>
              <a:rPr lang="cs-CZ" sz="1200" dirty="0" smtClean="0"/>
              <a:t>  sázku, že z pouliční </a:t>
            </a:r>
          </a:p>
          <a:p>
            <a:r>
              <a:rPr lang="cs-CZ" sz="1200" dirty="0"/>
              <a:t>k</a:t>
            </a:r>
            <a:r>
              <a:rPr lang="cs-CZ" sz="1200" dirty="0" smtClean="0"/>
              <a:t>větinářky </a:t>
            </a:r>
            <a:r>
              <a:rPr lang="cs-CZ" sz="1200" dirty="0"/>
              <a:t>Lízy </a:t>
            </a:r>
            <a:r>
              <a:rPr lang="cs-CZ" sz="1200" dirty="0" smtClean="0"/>
              <a:t>učiní dámu tím, že ji naučí dokonale a spisovně mluvit. Pod jeho </a:t>
            </a:r>
            <a:r>
              <a:rPr lang="cs-CZ" sz="1200" dirty="0" err="1" smtClean="0"/>
              <a:t>gentlementského</a:t>
            </a:r>
            <a:r>
              <a:rPr lang="cs-CZ" sz="1200" dirty="0" smtClean="0"/>
              <a:t> působení a  </a:t>
            </a:r>
          </a:p>
          <a:p>
            <a:r>
              <a:rPr lang="cs-CZ" sz="1200" dirty="0" smtClean="0"/>
              <a:t>nového kultivovaného prostředí se zanedbané děvče mění ve vnímavou, citlivou a bystře uvažující půvabnou dívku. Když na velvyslanecké party okouzlí celou společnost, nikdo nezapochybuje o jejím vznešeném původu. Samolibý </a:t>
            </a:r>
            <a:r>
              <a:rPr lang="cs-CZ" sz="1200" dirty="0" err="1" smtClean="0"/>
              <a:t>Higgins</a:t>
            </a:r>
            <a:r>
              <a:rPr lang="cs-CZ" sz="1200" dirty="0" smtClean="0"/>
              <a:t> ani plukovník nemají zájem o její další osud. Pomoc nachází Líza u </a:t>
            </a:r>
            <a:r>
              <a:rPr lang="cs-CZ" sz="1200" dirty="0" err="1" smtClean="0"/>
              <a:t>Higginsovy</a:t>
            </a:r>
            <a:r>
              <a:rPr lang="cs-CZ" sz="1200" dirty="0" smtClean="0"/>
              <a:t>  matky. Po jisté době se do Lízy zamiluje  Fredy, mladík, který nic neumí a nic nemá. </a:t>
            </a:r>
            <a:r>
              <a:rPr lang="cs-CZ" sz="1200" dirty="0" err="1" smtClean="0"/>
              <a:t>Higgins</a:t>
            </a:r>
            <a:r>
              <a:rPr lang="cs-CZ" sz="1200" dirty="0" smtClean="0"/>
              <a:t> sice začíná Lízu postrádat a navrhuje jí nakonec, aby u něho a plukovníka zůstala, ta však dává přednost Fredymu. </a:t>
            </a:r>
          </a:p>
          <a:p>
            <a:r>
              <a:rPr lang="cs-CZ" sz="1200" dirty="0" smtClean="0"/>
              <a:t>  </a:t>
            </a:r>
          </a:p>
          <a:p>
            <a:r>
              <a:rPr lang="cs-CZ" sz="1400" dirty="0" smtClean="0"/>
              <a:t>Komediální ladění celé hry v </a:t>
            </a:r>
            <a:r>
              <a:rPr lang="cs-CZ" sz="1400" dirty="0" err="1" smtClean="0"/>
              <a:t>yplývá</a:t>
            </a:r>
            <a:r>
              <a:rPr lang="cs-CZ" sz="1400" dirty="0" smtClean="0"/>
              <a:t> nejen z dialogů, ale především z životnosti postav</a:t>
            </a:r>
            <a:r>
              <a:rPr lang="cs-CZ" sz="1200" dirty="0" smtClean="0"/>
              <a:t>.  </a:t>
            </a:r>
          </a:p>
          <a:p>
            <a:r>
              <a:rPr lang="cs-CZ" sz="1400" dirty="0" smtClean="0"/>
              <a:t> a proti společenským předsudkům. Hra je zároveň o emancipaci ženy, jejíž proměna  není ani tak  výsledkem „převýchovy“, ale vlastního sebeuvědomění. </a:t>
            </a:r>
          </a:p>
          <a:p>
            <a:endParaRPr lang="cs-CZ" sz="1200" dirty="0" smtClean="0"/>
          </a:p>
        </p:txBody>
      </p:sp>
      <p:sp>
        <p:nvSpPr>
          <p:cNvPr id="5" name="Pěticípá hvězda 4"/>
          <p:cNvSpPr/>
          <p:nvPr/>
        </p:nvSpPr>
        <p:spPr>
          <a:xfrm>
            <a:off x="611560" y="3284984"/>
            <a:ext cx="432048" cy="43160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9045" y="980728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</a:t>
            </a:r>
            <a:endParaRPr lang="cs-CZ" dirty="0"/>
          </a:p>
        </p:txBody>
      </p:sp>
      <p:pic>
        <p:nvPicPr>
          <p:cNvPr id="1026" name="Picture 2" descr="C:\Users\Svoboda\Pictures\2013-12-17\0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12438"/>
            <a:ext cx="3024336" cy="486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voboda\Pictures\2013-12-17\00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015571"/>
            <a:ext cx="2969693" cy="482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cípá hvězda 3"/>
          <p:cNvSpPr/>
          <p:nvPr/>
        </p:nvSpPr>
        <p:spPr>
          <a:xfrm>
            <a:off x="683568" y="3140968"/>
            <a:ext cx="432048" cy="50405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08409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1160748"/>
            <a:ext cx="39604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	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1916832"/>
            <a:ext cx="21602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A)  vlastní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91880" y="1916832"/>
            <a:ext cx="22322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 Vladimír Prokop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62285" y="2204864"/>
            <a:ext cx="117727" cy="261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2466184"/>
            <a:ext cx="216024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Přehled světové literatury</a:t>
            </a:r>
          </a:p>
          <a:p>
            <a:r>
              <a:rPr lang="cs-CZ" sz="1400" dirty="0" smtClean="0"/>
              <a:t>20. století  pro výuku literatury na středních školách</a:t>
            </a:r>
          </a:p>
          <a:p>
            <a:r>
              <a:rPr lang="cs-CZ" sz="1400" dirty="0" smtClean="0"/>
              <a:t>O.K.- Soft , 2001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6090406" y="1916832"/>
            <a:ext cx="229801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 Ludvík Souček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90406" y="2466184"/>
            <a:ext cx="23700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Kdo byl kdo</a:t>
            </a:r>
          </a:p>
          <a:p>
            <a:r>
              <a:rPr lang="cs-CZ" sz="1400" dirty="0" smtClean="0"/>
              <a:t>Albatros Praha 1980</a:t>
            </a:r>
          </a:p>
          <a:p>
            <a:r>
              <a:rPr lang="cs-CZ" sz="1400" dirty="0" smtClean="0"/>
              <a:t>Naše vojsko </a:t>
            </a:r>
          </a:p>
          <a:p>
            <a:r>
              <a:rPr lang="cs-CZ" sz="1400" dirty="0" smtClean="0"/>
              <a:t>13- 658- KMČ  - 80 </a:t>
            </a:r>
            <a:endParaRPr lang="cs-CZ" sz="1400" dirty="0"/>
          </a:p>
        </p:txBody>
      </p:sp>
      <p:cxnSp>
        <p:nvCxnSpPr>
          <p:cNvPr id="17" name="Přímá spojnice se šipkou 16"/>
          <p:cNvCxnSpPr>
            <a:endCxn id="5" idx="0"/>
          </p:cNvCxnSpPr>
          <p:nvPr/>
        </p:nvCxnSpPr>
        <p:spPr>
          <a:xfrm flipH="1">
            <a:off x="1835696" y="1376772"/>
            <a:ext cx="2520280" cy="540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6" idx="0"/>
          </p:cNvCxnSpPr>
          <p:nvPr/>
        </p:nvCxnSpPr>
        <p:spPr>
          <a:xfrm>
            <a:off x="4355976" y="1376772"/>
            <a:ext cx="252028" cy="540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355976" y="1376772"/>
            <a:ext cx="2736304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1812</TotalTime>
  <Words>1109</Words>
  <Application>Microsoft Office PowerPoint</Application>
  <PresentationFormat>Předvádění na obrazovce (4:3)</PresentationFormat>
  <Paragraphs>192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116</cp:revision>
  <cp:lastPrinted>2013-12-18T06:13:20Z</cp:lastPrinted>
  <dcterms:created xsi:type="dcterms:W3CDTF">2010-11-01T23:40:31Z</dcterms:created>
  <dcterms:modified xsi:type="dcterms:W3CDTF">2014-01-17T08:24:58Z</dcterms:modified>
</cp:coreProperties>
</file>