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0" r:id="rId3"/>
    <p:sldId id="261" r:id="rId4"/>
    <p:sldId id="274" r:id="rId5"/>
    <p:sldId id="272" r:id="rId6"/>
    <p:sldId id="266" r:id="rId7"/>
    <p:sldId id="257" r:id="rId8"/>
    <p:sldId id="269" r:id="rId9"/>
  </p:sldIdLst>
  <p:sldSz cx="9144000" cy="6858000" type="screen4x3"/>
  <p:notesSz cx="6811963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28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8536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17. 1. 2014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1197" y="4724202"/>
            <a:ext cx="544957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8536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Klllllll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3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00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17. 1. 2014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17. 1. 2014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17. 1. 2014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545058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Projekt MŠMT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Název projektu školy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Registrační číslo projektu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Šablona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35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Filozofie 2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Světový názor, mýtus, náboženství, věda , rozdělení věd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</a:rPr>
                        <a:t>Předmět</a:t>
                      </a:r>
                      <a:endParaRPr lang="cs-CZ" sz="12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nauka  - filozofie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Autor, spoluautor  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Jaroslav Svoboda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4. ročník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maturitního studia Mechanik  seřizovač, 2. ročník  Podnikání 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materiály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Světový názor - mýtus- náboženství - věda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VY_32_INOVACE_35_698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960240"/>
            <a:ext cx="8229600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1967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54138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" y="1045261"/>
            <a:ext cx="8455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   </a:t>
            </a:r>
          </a:p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95536" y="1368426"/>
            <a:ext cx="81369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dirty="0" smtClean="0"/>
              <a:t>           </a:t>
            </a:r>
            <a:r>
              <a:rPr lang="cs-CZ" i="1" dirty="0" smtClean="0"/>
              <a:t> </a:t>
            </a:r>
            <a:r>
              <a:rPr lang="cs-CZ" b="1" u="sng" dirty="0" smtClean="0"/>
              <a:t>Forma </a:t>
            </a:r>
            <a:r>
              <a:rPr lang="cs-CZ" b="1" u="sng" dirty="0"/>
              <a:t>lidského poznání </a:t>
            </a:r>
            <a:r>
              <a:rPr lang="cs-CZ" u="sng" dirty="0"/>
              <a:t>skutečnosti – </a:t>
            </a:r>
            <a:r>
              <a:rPr lang="cs-CZ" u="sng" dirty="0" smtClean="0"/>
              <a:t>světa</a:t>
            </a:r>
          </a:p>
          <a:p>
            <a:endParaRPr lang="cs-CZ" dirty="0"/>
          </a:p>
          <a:p>
            <a:r>
              <a:rPr lang="cs-CZ" dirty="0"/>
              <a:t> </a:t>
            </a:r>
            <a:r>
              <a:rPr lang="cs-CZ" dirty="0" smtClean="0"/>
              <a:t> </a:t>
            </a:r>
            <a:r>
              <a:rPr lang="cs-CZ" b="1" dirty="0"/>
              <a:t>Svět</a:t>
            </a:r>
            <a:r>
              <a:rPr lang="cs-CZ" dirty="0"/>
              <a:t> </a:t>
            </a:r>
            <a:r>
              <a:rPr lang="cs-CZ" dirty="0" smtClean="0"/>
              <a:t>=    vesmír</a:t>
            </a:r>
            <a:r>
              <a:rPr lang="cs-CZ" dirty="0"/>
              <a:t>, </a:t>
            </a:r>
            <a:endParaRPr lang="cs-CZ" dirty="0" smtClean="0"/>
          </a:p>
          <a:p>
            <a:r>
              <a:rPr lang="cs-CZ" dirty="0" smtClean="0"/>
              <a:t>                 příroda (neživá, živá – flóra a fauna),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</a:t>
            </a:r>
            <a:r>
              <a:rPr lang="cs-CZ" dirty="0"/>
              <a:t>člověk, společnost, lidské výtvory, </a:t>
            </a:r>
          </a:p>
          <a:p>
            <a:r>
              <a:rPr lang="cs-CZ" dirty="0" smtClean="0"/>
              <a:t>                 děje </a:t>
            </a:r>
            <a:r>
              <a:rPr lang="cs-CZ" dirty="0"/>
              <a:t>a procesy, které v </a:t>
            </a:r>
            <a:r>
              <a:rPr lang="cs-CZ" dirty="0" smtClean="0"/>
              <a:t>přírodě a v e společnosti  </a:t>
            </a:r>
            <a:r>
              <a:rPr lang="cs-CZ" dirty="0"/>
              <a:t>probíhají</a:t>
            </a:r>
            <a:r>
              <a:rPr lang="cs-CZ" dirty="0" smtClean="0"/>
              <a:t>.</a:t>
            </a:r>
          </a:p>
          <a:p>
            <a:r>
              <a:rPr lang="cs-CZ" dirty="0"/>
              <a:t> </a:t>
            </a:r>
            <a:r>
              <a:rPr lang="cs-CZ" b="1" dirty="0" smtClean="0"/>
              <a:t>Světový názor =  soustava názorů na svět jako celek</a:t>
            </a:r>
            <a:r>
              <a:rPr lang="cs-CZ" dirty="0" smtClean="0"/>
              <a:t>, jeho původ, existenci,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postavení a úlohu člověka ve světě. </a:t>
            </a:r>
          </a:p>
          <a:p>
            <a:endParaRPr lang="cs-CZ" dirty="0"/>
          </a:p>
          <a:p>
            <a:r>
              <a:rPr lang="cs-CZ" dirty="0" smtClean="0"/>
              <a:t>  </a:t>
            </a:r>
            <a:r>
              <a:rPr lang="cs-CZ" b="1" dirty="0" smtClean="0"/>
              <a:t>Formy světového názoru </a:t>
            </a:r>
            <a:r>
              <a:rPr lang="cs-CZ" dirty="0" smtClean="0"/>
              <a:t>: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b="1" dirty="0" smtClean="0"/>
              <a:t>Mýtus                               Náboženství   </a:t>
            </a:r>
            <a:r>
              <a:rPr lang="cs-CZ" dirty="0" smtClean="0"/>
              <a:t>                            </a:t>
            </a:r>
            <a:r>
              <a:rPr lang="cs-CZ" b="1" dirty="0" smtClean="0"/>
              <a:t>Věda   </a:t>
            </a:r>
            <a:r>
              <a:rPr lang="cs-CZ" dirty="0" smtClean="0"/>
              <a:t>     </a:t>
            </a:r>
            <a:endParaRPr lang="cs-CZ" dirty="0"/>
          </a:p>
          <a:p>
            <a:endParaRPr lang="cs-CZ" dirty="0"/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2988455" y="4365104"/>
            <a:ext cx="2160240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>
            <a:off x="1331640" y="4365104"/>
            <a:ext cx="165618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2987824" y="4365104"/>
            <a:ext cx="50405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3080189" y="4293096"/>
            <a:ext cx="2859963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4" name="Obdélník 3"/>
          <p:cNvSpPr/>
          <p:nvPr/>
        </p:nvSpPr>
        <p:spPr>
          <a:xfrm>
            <a:off x="1009913" y="1788314"/>
            <a:ext cx="201207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Mýtus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/>
              <a:t>bájesloví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043608" y="243018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2091625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, 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571999" y="233766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413969" y="1968332"/>
            <a:ext cx="5184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44171" y="1603648"/>
            <a:ext cx="8147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 flipH="1">
            <a:off x="3885080" y="1916832"/>
            <a:ext cx="3770705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báje o vzniku světa -</a:t>
            </a:r>
          </a:p>
          <a:p>
            <a:r>
              <a:rPr lang="cs-CZ" sz="1400" dirty="0" smtClean="0"/>
              <a:t>vystupují v nich  bohové, hrdinové, kteří zosobňují přírodní síly – známá především  mytologie ( soubor mýtů)  starořecká  </a:t>
            </a:r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fantastické vidění světa, založeno na víře    </a:t>
            </a:r>
          </a:p>
          <a:p>
            <a:r>
              <a:rPr lang="cs-CZ" sz="1400" dirty="0" smtClean="0"/>
              <a:t>v nadpřirozené síly, bytosti, kouzelné předměty </a:t>
            </a:r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r>
              <a:rPr lang="cs-CZ" sz="1400" dirty="0" smtClean="0"/>
              <a:t>Výsledek lidského poznávání světa, založeného</a:t>
            </a:r>
          </a:p>
          <a:p>
            <a:r>
              <a:rPr lang="cs-CZ" sz="1400" dirty="0" smtClean="0"/>
              <a:t>na bádáním, pozorováním ,pokusech…</a:t>
            </a:r>
          </a:p>
          <a:p>
            <a:r>
              <a:rPr lang="cs-CZ" sz="1400" dirty="0" smtClean="0"/>
              <a:t>např. biologie. Chemie, ekonomie, historie,… </a:t>
            </a:r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</p:txBody>
      </p:sp>
      <p:cxnSp>
        <p:nvCxnSpPr>
          <p:cNvPr id="29" name="Přímá spojnice se šipkou 28"/>
          <p:cNvCxnSpPr/>
          <p:nvPr/>
        </p:nvCxnSpPr>
        <p:spPr>
          <a:xfrm>
            <a:off x="3087405" y="2048420"/>
            <a:ext cx="778278" cy="5784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bdélník 30"/>
          <p:cNvSpPr/>
          <p:nvPr/>
        </p:nvSpPr>
        <p:spPr>
          <a:xfrm>
            <a:off x="1043608" y="3140968"/>
            <a:ext cx="1978383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Náboženství 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619672" y="3501008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37" name="Přímá spojnice se šipkou 36"/>
          <p:cNvCxnSpPr>
            <a:stCxn id="31" idx="3"/>
          </p:cNvCxnSpPr>
          <p:nvPr/>
        </p:nvCxnSpPr>
        <p:spPr>
          <a:xfrm flipV="1">
            <a:off x="3021991" y="3501008"/>
            <a:ext cx="778278" cy="97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bdélník 37"/>
          <p:cNvSpPr/>
          <p:nvPr/>
        </p:nvSpPr>
        <p:spPr>
          <a:xfrm>
            <a:off x="1043607" y="4725144"/>
            <a:ext cx="1944217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Věda</a:t>
            </a:r>
            <a:endParaRPr lang="cs-CZ" dirty="0"/>
          </a:p>
        </p:txBody>
      </p:sp>
      <p:cxnSp>
        <p:nvCxnSpPr>
          <p:cNvPr id="43" name="Přímá spojnice se šipkou 42"/>
          <p:cNvCxnSpPr>
            <a:stCxn id="38" idx="3"/>
          </p:cNvCxnSpPr>
          <p:nvPr/>
        </p:nvCxnSpPr>
        <p:spPr>
          <a:xfrm>
            <a:off x="2987824" y="5182344"/>
            <a:ext cx="8972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4197" y="1412776"/>
            <a:ext cx="15741810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                                                              </a:t>
            </a:r>
            <a:r>
              <a:rPr lang="cs-CZ" sz="1600" b="1" u="sng" dirty="0" smtClean="0"/>
              <a:t>Rozdělení věd </a:t>
            </a:r>
          </a:p>
          <a:p>
            <a:endParaRPr lang="cs-CZ" sz="1200" u="sng" dirty="0" smtClean="0"/>
          </a:p>
          <a:p>
            <a:endParaRPr lang="cs-CZ" sz="1200" u="sng" dirty="0"/>
          </a:p>
          <a:p>
            <a:endParaRPr lang="cs-CZ" sz="1200" u="sng" dirty="0" smtClean="0"/>
          </a:p>
          <a:p>
            <a:endParaRPr lang="cs-CZ" sz="1200" u="sng" dirty="0"/>
          </a:p>
          <a:p>
            <a:r>
              <a:rPr lang="cs-CZ" sz="1200" dirty="0" smtClean="0"/>
              <a:t>          </a:t>
            </a:r>
            <a:r>
              <a:rPr lang="cs-CZ" sz="3600" b="1" dirty="0" smtClean="0"/>
              <a:t>1.</a:t>
            </a:r>
          </a:p>
          <a:p>
            <a:r>
              <a:rPr lang="cs-CZ" sz="3600" b="1" dirty="0"/>
              <a:t> </a:t>
            </a:r>
            <a:r>
              <a:rPr lang="cs-CZ" sz="3600" b="1" dirty="0" smtClean="0"/>
              <a:t>      </a:t>
            </a:r>
            <a:r>
              <a:rPr lang="cs-CZ" sz="1400" dirty="0"/>
              <a:t> VĚDA </a:t>
            </a:r>
            <a:r>
              <a:rPr lang="cs-CZ" sz="1400" dirty="0" smtClean="0"/>
              <a:t>UNIVERZÁLNÍ</a:t>
            </a:r>
            <a:r>
              <a:rPr lang="cs-CZ" sz="1400" b="1" dirty="0"/>
              <a:t> </a:t>
            </a:r>
            <a:r>
              <a:rPr lang="cs-CZ" sz="1400" b="1" dirty="0" smtClean="0"/>
              <a:t>                                       </a:t>
            </a:r>
            <a:r>
              <a:rPr lang="cs-CZ" sz="3600" b="1" dirty="0" smtClean="0"/>
              <a:t>2</a:t>
            </a:r>
            <a:r>
              <a:rPr lang="cs-CZ" sz="3600" b="1" dirty="0"/>
              <a:t>.</a:t>
            </a:r>
            <a:endParaRPr lang="cs-CZ" sz="3600" dirty="0"/>
          </a:p>
          <a:p>
            <a:pPr lvl="0"/>
            <a:r>
              <a:rPr lang="cs-CZ" sz="1400" dirty="0"/>
              <a:t>             Zkoumá svět jako celek (neváže se na dílčí problémy)</a:t>
            </a:r>
          </a:p>
          <a:p>
            <a:r>
              <a:rPr lang="cs-CZ" sz="1400" dirty="0">
                <a:sym typeface="Symbol"/>
              </a:rPr>
              <a:t>             </a:t>
            </a:r>
            <a:r>
              <a:rPr lang="cs-CZ" sz="1400" dirty="0"/>
              <a:t> zjišťuje a zkoumá:</a:t>
            </a:r>
          </a:p>
          <a:p>
            <a:r>
              <a:rPr lang="cs-CZ" sz="1400" dirty="0"/>
              <a:t>              o</a:t>
            </a:r>
            <a:r>
              <a:rPr lang="cs-CZ" sz="1400" u="sng" dirty="0"/>
              <a:t>becné zákonitosti, týkající se světa jako celku</a:t>
            </a:r>
            <a:endParaRPr lang="cs-CZ" sz="1400" dirty="0"/>
          </a:p>
          <a:p>
            <a:r>
              <a:rPr lang="cs-CZ" sz="1400" dirty="0"/>
              <a:t>             (Obecné otázky, veškerého jsoucna- vesmír,</a:t>
            </a:r>
          </a:p>
          <a:p>
            <a:r>
              <a:rPr lang="cs-CZ" sz="1400" dirty="0"/>
              <a:t>              příroda neživá, živá, člověk, společnost, děje a procesy).		</a:t>
            </a:r>
          </a:p>
          <a:p>
            <a:r>
              <a:rPr lang="cs-CZ" sz="1400" dirty="0"/>
              <a:t>              Zprvu jako jediná shromažďovala všechny poznatky lidí o</a:t>
            </a:r>
          </a:p>
          <a:p>
            <a:r>
              <a:rPr lang="cs-CZ" sz="1400" dirty="0"/>
              <a:t>              světě- z ní se postupem doby začaly oddělovat (vyčleňovat) </a:t>
            </a:r>
          </a:p>
          <a:p>
            <a:r>
              <a:rPr lang="cs-CZ" sz="1400" dirty="0"/>
              <a:t>               jednotlivé dílčí vědy </a:t>
            </a:r>
            <a:r>
              <a:rPr lang="cs-CZ" sz="1400" dirty="0">
                <a:sym typeface="Symbol"/>
              </a:rPr>
              <a:t></a:t>
            </a:r>
            <a:r>
              <a:rPr lang="cs-CZ" sz="1400" u="sng" dirty="0"/>
              <a:t> </a:t>
            </a:r>
            <a:r>
              <a:rPr lang="cs-CZ" sz="1400" b="1" u="sng" dirty="0"/>
              <a:t>Královna věd.</a:t>
            </a:r>
            <a:endParaRPr lang="cs-CZ" sz="1400" b="1" dirty="0"/>
          </a:p>
          <a:p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/>
              <a:t> </a:t>
            </a:r>
            <a:r>
              <a:rPr lang="cs-CZ" sz="3600" b="1" dirty="0" smtClean="0"/>
              <a:t>				                                                                                                           2</a:t>
            </a:r>
            <a:r>
              <a:rPr lang="cs-CZ" sz="3600" b="1" dirty="0"/>
              <a:t>.</a:t>
            </a:r>
            <a:endParaRPr lang="cs-CZ" sz="3600" u="sng" dirty="0"/>
          </a:p>
          <a:p>
            <a:endParaRPr lang="cs-CZ" sz="1200" u="sng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1475873" y="1916832"/>
            <a:ext cx="1577719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Filozofie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4788024" y="2690235"/>
            <a:ext cx="192135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Vědy dílčí </a:t>
            </a:r>
          </a:p>
          <a:p>
            <a:pPr algn="ctr"/>
            <a:r>
              <a:rPr lang="cs-CZ" dirty="0" smtClean="0"/>
              <a:t>Specializované 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932040" y="3181618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23" name="Přímá spojnice se šipkou 22"/>
          <p:cNvCxnSpPr>
            <a:endCxn id="14" idx="0"/>
          </p:cNvCxnSpPr>
          <p:nvPr/>
        </p:nvCxnSpPr>
        <p:spPr>
          <a:xfrm flipH="1">
            <a:off x="2264733" y="1484784"/>
            <a:ext cx="88178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3146519" y="1484784"/>
            <a:ext cx="2361585" cy="12054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86616" y="1576458"/>
            <a:ext cx="7694617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                                                                                              </a:t>
            </a:r>
            <a:r>
              <a:rPr lang="cs-CZ" sz="1400" u="sng" dirty="0" smtClean="0"/>
              <a:t>  Dílčí </a:t>
            </a:r>
            <a:r>
              <a:rPr lang="cs-CZ" sz="1400" u="sng" dirty="0"/>
              <a:t>vědy (specializované)</a:t>
            </a:r>
            <a:endParaRPr lang="cs-CZ" sz="1400" dirty="0"/>
          </a:p>
          <a:p>
            <a:pPr lvl="0"/>
            <a:r>
              <a:rPr lang="cs-CZ" sz="1400" dirty="0" smtClean="0"/>
              <a:t>                                                                </a:t>
            </a:r>
            <a:r>
              <a:rPr lang="cs-CZ" sz="1400" dirty="0"/>
              <a:t> </a:t>
            </a:r>
            <a:r>
              <a:rPr lang="cs-CZ" sz="1400" dirty="0" smtClean="0"/>
              <a:t>popisují</a:t>
            </a:r>
            <a:r>
              <a:rPr lang="cs-CZ" sz="1400" dirty="0"/>
              <a:t>, zkoumají, vykládají pouze </a:t>
            </a:r>
            <a:r>
              <a:rPr lang="cs-CZ" sz="1400" b="1" dirty="0"/>
              <a:t>dílčí problémy světa</a:t>
            </a:r>
          </a:p>
          <a:p>
            <a:r>
              <a:rPr lang="cs-CZ" sz="1400" dirty="0" smtClean="0"/>
              <a:t>                                                                 např.  psychologie- </a:t>
            </a:r>
            <a:r>
              <a:rPr lang="cs-CZ" sz="1400" dirty="0"/>
              <a:t>psychické </a:t>
            </a:r>
            <a:r>
              <a:rPr lang="cs-CZ" sz="1400" dirty="0" smtClean="0"/>
              <a:t>jevy( osobnost člověka)</a:t>
            </a:r>
            <a:endParaRPr lang="cs-CZ" sz="1400" dirty="0"/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fyzika- </a:t>
            </a:r>
            <a:r>
              <a:rPr lang="cs-CZ" sz="1400" dirty="0"/>
              <a:t>fyzikální jevy (změna skupenství látek)</a:t>
            </a:r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chemie- </a:t>
            </a:r>
            <a:r>
              <a:rPr lang="cs-CZ" sz="1400" dirty="0"/>
              <a:t>chemické jevy (vznik sloučenin)</a:t>
            </a:r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biologie- </a:t>
            </a:r>
            <a:r>
              <a:rPr lang="cs-CZ" sz="1400" dirty="0"/>
              <a:t>biologické jevy (proces stárnutí)</a:t>
            </a:r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</a:t>
            </a:r>
            <a:r>
              <a:rPr lang="cs-CZ" sz="1400" dirty="0" err="1" smtClean="0"/>
              <a:t>linkvistika</a:t>
            </a:r>
            <a:r>
              <a:rPr lang="cs-CZ" sz="1400" dirty="0" smtClean="0"/>
              <a:t>- </a:t>
            </a:r>
            <a:r>
              <a:rPr lang="cs-CZ" sz="1400" dirty="0"/>
              <a:t>vývoj, změny v jazyce (zánik aoristu v češtině)</a:t>
            </a:r>
          </a:p>
          <a:p>
            <a:r>
              <a:rPr lang="cs-CZ" sz="1400" dirty="0"/>
              <a:t> </a:t>
            </a:r>
            <a:r>
              <a:rPr lang="cs-CZ" sz="1400" dirty="0" smtClean="0"/>
              <a:t>                                                                Každá </a:t>
            </a:r>
            <a:r>
              <a:rPr lang="cs-CZ" sz="1400" dirty="0"/>
              <a:t>věda má tedy svůj </a:t>
            </a:r>
            <a:r>
              <a:rPr lang="cs-CZ" sz="1400" b="1" u="sng" dirty="0"/>
              <a:t>předmět </a:t>
            </a:r>
            <a:r>
              <a:rPr lang="cs-CZ" sz="1400" b="1" u="sng" dirty="0" smtClean="0"/>
              <a:t>studia  </a:t>
            </a:r>
            <a:r>
              <a:rPr lang="cs-CZ" sz="1400" dirty="0" smtClean="0"/>
              <a:t>                                                                                            	Každá věda má svou </a:t>
            </a:r>
            <a:r>
              <a:rPr lang="cs-CZ" sz="1400" b="1" u="sng" dirty="0" smtClean="0"/>
              <a:t>strukturu</a:t>
            </a:r>
            <a:r>
              <a:rPr lang="cs-CZ" sz="1400" dirty="0" smtClean="0"/>
              <a:t> (dělí se na dílčí disciplíny)</a:t>
            </a:r>
          </a:p>
          <a:p>
            <a:r>
              <a:rPr lang="cs-CZ" sz="1400" i="1" dirty="0" smtClean="0"/>
              <a:t>                       Připomeňme  si </a:t>
            </a:r>
            <a:r>
              <a:rPr lang="cs-CZ" sz="1400" i="1" dirty="0"/>
              <a:t>strukturu z některých věd ,např.  psychologie, fyziky, lingvistiky,…</a:t>
            </a:r>
          </a:p>
          <a:p>
            <a:r>
              <a:rPr lang="cs-CZ" sz="1400" dirty="0" smtClean="0"/>
              <a:t>                 </a:t>
            </a:r>
            <a:r>
              <a:rPr lang="cs-CZ" sz="1400" dirty="0"/>
              <a:t> </a:t>
            </a:r>
            <a:r>
              <a:rPr lang="cs-CZ" sz="1400" u="sng" dirty="0" smtClean="0"/>
              <a:t>LINGVISTIKA – disciplíny : </a:t>
            </a:r>
            <a:r>
              <a:rPr lang="cs-CZ" sz="1400" dirty="0"/>
              <a:t>	- nauka o slovní zásobě (lexikologie)</a:t>
            </a:r>
          </a:p>
          <a:p>
            <a:r>
              <a:rPr lang="cs-CZ" sz="1400" dirty="0" smtClean="0"/>
              <a:t>                  jazykověda</a:t>
            </a:r>
            <a:r>
              <a:rPr lang="cs-CZ" sz="1400" dirty="0"/>
              <a:t>		- nauka o tvoření slov</a:t>
            </a:r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    - </a:t>
            </a:r>
            <a:r>
              <a:rPr lang="cs-CZ" sz="1400" dirty="0"/>
              <a:t>nauka o spisovné  výslovnosti (ortopedie)</a:t>
            </a:r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    - </a:t>
            </a:r>
            <a:r>
              <a:rPr lang="cs-CZ" sz="1400" dirty="0"/>
              <a:t>nauka o spisovném pravopisu (ortografie)</a:t>
            </a:r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    - </a:t>
            </a:r>
            <a:r>
              <a:rPr lang="cs-CZ" sz="1400" dirty="0"/>
              <a:t>mluvnice (gramatika) - hláskosloví</a:t>
            </a:r>
          </a:p>
          <a:p>
            <a:r>
              <a:rPr lang="cs-CZ" sz="1400" dirty="0"/>
              <a:t>	      		                  </a:t>
            </a:r>
            <a:r>
              <a:rPr lang="cs-CZ" sz="1400" dirty="0" smtClean="0"/>
              <a:t>                         - </a:t>
            </a:r>
            <a:r>
              <a:rPr lang="cs-CZ" sz="1400" dirty="0"/>
              <a:t>tvarosloví (morfologie)</a:t>
            </a:r>
          </a:p>
          <a:p>
            <a:r>
              <a:rPr lang="cs-CZ" sz="1400" dirty="0"/>
              <a:t>			                    </a:t>
            </a:r>
            <a:r>
              <a:rPr lang="cs-CZ" sz="1400" dirty="0" smtClean="0"/>
              <a:t>                        -skladba </a:t>
            </a:r>
            <a:r>
              <a:rPr lang="cs-CZ" sz="1400" dirty="0"/>
              <a:t>(syntax)</a:t>
            </a:r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    - </a:t>
            </a:r>
            <a:r>
              <a:rPr lang="cs-CZ" sz="1400" dirty="0"/>
              <a:t>nauka o slohu (stylistika)</a:t>
            </a:r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    -  nauka </a:t>
            </a:r>
            <a:r>
              <a:rPr lang="cs-CZ" sz="1400" dirty="0"/>
              <a:t>o vývoji </a:t>
            </a:r>
            <a:r>
              <a:rPr lang="cs-CZ" sz="1400" dirty="0" smtClean="0"/>
              <a:t>jazyka</a:t>
            </a:r>
          </a:p>
          <a:p>
            <a:r>
              <a:rPr lang="cs-CZ" sz="1400" dirty="0" smtClean="0"/>
              <a:t>                                                                     -  nauka </a:t>
            </a:r>
            <a:r>
              <a:rPr lang="cs-CZ" sz="1400" dirty="0"/>
              <a:t>o </a:t>
            </a:r>
            <a:r>
              <a:rPr lang="cs-CZ" sz="1400" dirty="0" smtClean="0"/>
              <a:t>nářečích(dialektologie)</a:t>
            </a:r>
            <a:endParaRPr lang="cs-CZ" sz="1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97969" y="220486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5553" y="1510250"/>
            <a:ext cx="766885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u="sng" dirty="0" smtClean="0"/>
              <a:t>Klasifikace dílčích (specializovaných věd) podle  předmětu studia </a:t>
            </a:r>
            <a:r>
              <a:rPr lang="cs-CZ" sz="1400" dirty="0" smtClean="0"/>
              <a:t>:(příklad jedné z možností</a:t>
            </a:r>
            <a:r>
              <a:rPr lang="cs-CZ" dirty="0" smtClean="0"/>
              <a:t>)</a:t>
            </a:r>
          </a:p>
          <a:p>
            <a:r>
              <a:rPr lang="cs-CZ" dirty="0" smtClean="0"/>
              <a:t>   </a:t>
            </a:r>
            <a:r>
              <a:rPr lang="cs-CZ" sz="1400" dirty="0" smtClean="0"/>
              <a:t>		           </a:t>
            </a:r>
            <a:r>
              <a:rPr lang="cs-CZ" sz="1400" b="1" dirty="0" smtClean="0"/>
              <a:t>přírodní vědy                </a:t>
            </a:r>
            <a:r>
              <a:rPr lang="cs-CZ" sz="1400" dirty="0" smtClean="0"/>
              <a:t>(fyzika, chemie, astronomie, medicína, </a:t>
            </a:r>
          </a:p>
          <a:p>
            <a:r>
              <a:rPr lang="cs-CZ" sz="1400" dirty="0" smtClean="0"/>
              <a:t>		 </a:t>
            </a:r>
            <a:r>
              <a:rPr lang="cs-CZ" sz="1400" dirty="0"/>
              <a:t> </a:t>
            </a:r>
            <a:r>
              <a:rPr lang="cs-CZ" sz="1400" dirty="0" smtClean="0"/>
              <a:t>                                                   biologie, botanika, mineralogie,…</a:t>
            </a:r>
          </a:p>
          <a:p>
            <a:r>
              <a:rPr lang="cs-CZ" sz="1400" dirty="0" smtClean="0"/>
              <a:t> </a:t>
            </a:r>
            <a:r>
              <a:rPr lang="cs-CZ" sz="1400" b="1" u="sng" dirty="0" smtClean="0"/>
              <a:t>1. Vědy reálné   </a:t>
            </a:r>
          </a:p>
          <a:p>
            <a:r>
              <a:rPr lang="cs-CZ" sz="1400" dirty="0" smtClean="0"/>
              <a:t>				       </a:t>
            </a:r>
            <a:r>
              <a:rPr lang="cs-CZ" sz="1400" b="1" dirty="0" smtClean="0"/>
              <a:t>duchovní</a:t>
            </a:r>
            <a:r>
              <a:rPr lang="cs-CZ" sz="1400" dirty="0" smtClean="0"/>
              <a:t> ( historie, vědy o umění,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           jazykové vědy, vědy o umění-   		                                  		</a:t>
            </a:r>
            <a:r>
              <a:rPr lang="cs-CZ" sz="1400" dirty="0"/>
              <a:t> </a:t>
            </a:r>
            <a:r>
              <a:rPr lang="cs-CZ" sz="1400" dirty="0" smtClean="0"/>
              <a:t>         </a:t>
            </a:r>
            <a:r>
              <a:rPr lang="cs-CZ" sz="1400" b="1" dirty="0" smtClean="0"/>
              <a:t>kulturní </a:t>
            </a:r>
            <a:r>
              <a:rPr lang="cs-CZ" sz="1400" b="1" dirty="0"/>
              <a:t>vědy</a:t>
            </a:r>
            <a:r>
              <a:rPr lang="cs-CZ" sz="1400" dirty="0"/>
              <a:t> </a:t>
            </a:r>
            <a:r>
              <a:rPr lang="cs-CZ" sz="1400" dirty="0" smtClean="0"/>
              <a:t>                   estetika , teorie náboženství,…  </a:t>
            </a:r>
          </a:p>
          <a:p>
            <a:endParaRPr lang="cs-CZ" sz="1400" dirty="0"/>
          </a:p>
          <a:p>
            <a:r>
              <a:rPr lang="cs-CZ" sz="1400" dirty="0" smtClean="0"/>
              <a:t>    </a:t>
            </a:r>
          </a:p>
          <a:p>
            <a:r>
              <a:rPr lang="cs-CZ" sz="1400" dirty="0" smtClean="0"/>
              <a:t>                                                                           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           </a:t>
            </a:r>
            <a:r>
              <a:rPr lang="cs-CZ" sz="1400" b="1" i="1" dirty="0" smtClean="0"/>
              <a:t>s</a:t>
            </a:r>
            <a:r>
              <a:rPr lang="cs-CZ" sz="1400" b="1" dirty="0" smtClean="0"/>
              <a:t>ociální a ekonomické  vědy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          (sociologie, politologie, ekonomické                  				                               vědy – dějiny ekonom. teorií,</a:t>
            </a:r>
          </a:p>
          <a:p>
            <a:r>
              <a:rPr lang="cs-CZ" sz="1400" dirty="0"/>
              <a:t>	</a:t>
            </a:r>
            <a:r>
              <a:rPr lang="cs-CZ" sz="1400" dirty="0" smtClean="0"/>
              <a:t>			        ekonomie, marketing,…)</a:t>
            </a:r>
          </a:p>
          <a:p>
            <a:r>
              <a:rPr lang="cs-CZ" sz="1400" dirty="0"/>
              <a:t> </a:t>
            </a:r>
            <a:r>
              <a:rPr lang="cs-CZ" sz="1400" b="1" u="sng" dirty="0" smtClean="0"/>
              <a:t>2. Formální vědy </a:t>
            </a:r>
            <a:r>
              <a:rPr lang="cs-CZ" sz="1400" dirty="0" smtClean="0"/>
              <a:t>-  např. formální logika, matematické vědy, kybernetika </a:t>
            </a:r>
          </a:p>
          <a:p>
            <a:endParaRPr lang="cs-CZ" sz="1400" dirty="0"/>
          </a:p>
          <a:p>
            <a:r>
              <a:rPr lang="cs-CZ" sz="1400" dirty="0" smtClean="0"/>
              <a:t>Jiný příklad rozdělení specializovaných věd    -  dělení na vědy přírodní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společenské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humánní ( vědy o člověku)</a:t>
            </a:r>
          </a:p>
          <a:p>
            <a:r>
              <a:rPr lang="cs-CZ" sz="1400" dirty="0"/>
              <a:t>	</a:t>
            </a:r>
            <a:r>
              <a:rPr lang="cs-CZ" sz="1400" dirty="0" smtClean="0"/>
              <a:t>	</a:t>
            </a:r>
            <a:r>
              <a:rPr lang="cs-CZ" sz="1400" smtClean="0"/>
              <a:t>                                       </a:t>
            </a:r>
            <a:r>
              <a:rPr lang="cs-CZ" sz="1400" dirty="0" smtClean="0"/>
              <a:t>vědy formální </a:t>
            </a:r>
          </a:p>
          <a:p>
            <a:endParaRPr lang="cs-CZ" sz="1400" dirty="0"/>
          </a:p>
          <a:p>
            <a:r>
              <a:rPr lang="cs-CZ" sz="1400" dirty="0" smtClean="0"/>
              <a:t>    </a:t>
            </a:r>
            <a:endParaRPr lang="cs-CZ" sz="1400" dirty="0"/>
          </a:p>
          <a:p>
            <a:r>
              <a:rPr lang="cs-CZ" sz="1400" dirty="0" smtClean="0"/>
              <a:t>                </a:t>
            </a:r>
            <a:endParaRPr lang="cs-CZ" sz="1400" dirty="0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1907704" y="1960194"/>
            <a:ext cx="100811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4139952" y="2708920"/>
            <a:ext cx="432047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4139952" y="3356992"/>
            <a:ext cx="432047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1907704" y="2492896"/>
            <a:ext cx="86409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31540" y="1124744"/>
            <a:ext cx="828092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  <a:endParaRPr lang="cs-CZ" dirty="0" smtClean="0"/>
          </a:p>
          <a:p>
            <a:r>
              <a:rPr lang="cs-CZ" sz="1400" dirty="0" smtClean="0"/>
              <a:t>	</a:t>
            </a:r>
            <a:r>
              <a:rPr lang="cs-CZ" sz="1400" u="sng" dirty="0" smtClean="0"/>
              <a:t>FYZIKA -    disciplíny : </a:t>
            </a:r>
            <a:r>
              <a:rPr lang="cs-CZ" sz="1400" dirty="0" smtClean="0"/>
              <a:t>	mechanika</a:t>
            </a:r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    akustika</a:t>
            </a:r>
            <a:endParaRPr lang="cs-CZ" sz="1400" dirty="0"/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    optika</a:t>
            </a:r>
            <a:endParaRPr lang="cs-CZ" sz="1400" dirty="0"/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    nauka </a:t>
            </a:r>
            <a:r>
              <a:rPr lang="cs-CZ" sz="1400" dirty="0"/>
              <a:t>o </a:t>
            </a:r>
            <a:r>
              <a:rPr lang="cs-CZ" sz="1400" dirty="0" smtClean="0"/>
              <a:t>elektřině a magnetismu</a:t>
            </a:r>
          </a:p>
          <a:p>
            <a:endParaRPr lang="cs-CZ" sz="1400" dirty="0"/>
          </a:p>
          <a:p>
            <a:endParaRPr lang="cs-CZ" sz="1400" dirty="0"/>
          </a:p>
          <a:p>
            <a:r>
              <a:rPr lang="cs-CZ" sz="1400" dirty="0" smtClean="0"/>
              <a:t>                       </a:t>
            </a:r>
            <a:r>
              <a:rPr lang="cs-CZ" sz="1400" u="sng" dirty="0" smtClean="0"/>
              <a:t>PSYCHOLOGIE – disciplíny : t</a:t>
            </a:r>
            <a:r>
              <a:rPr lang="cs-CZ" sz="1400" dirty="0" smtClean="0"/>
              <a:t>eoretická psychologie:   1</a:t>
            </a:r>
            <a:r>
              <a:rPr lang="cs-CZ" sz="1400" dirty="0"/>
              <a:t>. obecná</a:t>
            </a:r>
          </a:p>
          <a:p>
            <a:r>
              <a:rPr lang="cs-CZ" sz="1400" dirty="0"/>
              <a:t>					</a:t>
            </a:r>
            <a:r>
              <a:rPr lang="cs-CZ" sz="1400" dirty="0" smtClean="0"/>
              <a:t>     2</a:t>
            </a:r>
            <a:r>
              <a:rPr lang="cs-CZ" sz="1400" dirty="0"/>
              <a:t>. vývojová</a:t>
            </a:r>
          </a:p>
          <a:p>
            <a:r>
              <a:rPr lang="cs-CZ" sz="1400" dirty="0"/>
              <a:t>					</a:t>
            </a:r>
            <a:r>
              <a:rPr lang="cs-CZ" sz="1400" dirty="0" smtClean="0"/>
              <a:t>     3</a:t>
            </a:r>
            <a:r>
              <a:rPr lang="cs-CZ" sz="1400" dirty="0"/>
              <a:t>. osobnosti</a:t>
            </a:r>
          </a:p>
          <a:p>
            <a:r>
              <a:rPr lang="cs-CZ" sz="1400" dirty="0"/>
              <a:t>					</a:t>
            </a:r>
            <a:r>
              <a:rPr lang="cs-CZ" sz="1400" dirty="0" smtClean="0"/>
              <a:t>     4</a:t>
            </a:r>
            <a:r>
              <a:rPr lang="cs-CZ" sz="1400" dirty="0"/>
              <a:t>. sociální</a:t>
            </a:r>
          </a:p>
          <a:p>
            <a:r>
              <a:rPr lang="cs-CZ" sz="1400" dirty="0"/>
              <a:t>					</a:t>
            </a:r>
            <a:r>
              <a:rPr lang="cs-CZ" sz="1400" dirty="0" smtClean="0"/>
              <a:t>     5</a:t>
            </a:r>
            <a:r>
              <a:rPr lang="cs-CZ" sz="1400" dirty="0"/>
              <a:t>. patopsychologie</a:t>
            </a:r>
          </a:p>
          <a:p>
            <a:r>
              <a:rPr lang="cs-CZ" sz="1400" dirty="0"/>
              <a:t> </a:t>
            </a:r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        aplikovaná psychologie:   1</a:t>
            </a:r>
            <a:r>
              <a:rPr lang="cs-CZ" sz="1400" dirty="0"/>
              <a:t>. sportu</a:t>
            </a:r>
          </a:p>
          <a:p>
            <a:r>
              <a:rPr lang="cs-CZ" sz="1400" dirty="0"/>
              <a:t>					</a:t>
            </a:r>
            <a:r>
              <a:rPr lang="cs-CZ" sz="1400" dirty="0" smtClean="0"/>
              <a:t>     2</a:t>
            </a:r>
            <a:r>
              <a:rPr lang="cs-CZ" sz="1400" dirty="0"/>
              <a:t>. práce</a:t>
            </a:r>
          </a:p>
          <a:p>
            <a:r>
              <a:rPr lang="cs-CZ" sz="1400" dirty="0"/>
              <a:t>					</a:t>
            </a:r>
            <a:r>
              <a:rPr lang="cs-CZ" sz="1400" dirty="0" smtClean="0"/>
              <a:t>     3</a:t>
            </a:r>
            <a:r>
              <a:rPr lang="cs-CZ" sz="1400" dirty="0"/>
              <a:t>. pedagogická</a:t>
            </a:r>
          </a:p>
          <a:p>
            <a:r>
              <a:rPr lang="cs-CZ" sz="1400" dirty="0"/>
              <a:t>					</a:t>
            </a:r>
            <a:r>
              <a:rPr lang="cs-CZ" sz="1400" dirty="0" smtClean="0"/>
              <a:t>     4</a:t>
            </a:r>
            <a:r>
              <a:rPr lang="cs-CZ" sz="1400" dirty="0"/>
              <a:t>. </a:t>
            </a:r>
            <a:r>
              <a:rPr lang="cs-CZ" sz="1400" dirty="0" smtClean="0"/>
              <a:t>soudní(forenzní)</a:t>
            </a:r>
            <a:endParaRPr lang="cs-CZ" sz="1400" dirty="0"/>
          </a:p>
          <a:p>
            <a:r>
              <a:rPr lang="cs-CZ" sz="1400" dirty="0"/>
              <a:t>					</a:t>
            </a:r>
            <a:r>
              <a:rPr lang="cs-CZ" sz="1400" dirty="0" smtClean="0"/>
              <a:t>      5</a:t>
            </a:r>
            <a:r>
              <a:rPr lang="cs-CZ" sz="1400" dirty="0"/>
              <a:t>. dopravy</a:t>
            </a:r>
          </a:p>
          <a:p>
            <a:r>
              <a:rPr lang="cs-CZ" sz="1400" dirty="0"/>
              <a:t>					</a:t>
            </a:r>
            <a:r>
              <a:rPr lang="cs-CZ" sz="1400" dirty="0" smtClean="0"/>
              <a:t>      6</a:t>
            </a:r>
            <a:r>
              <a:rPr lang="cs-CZ" sz="1400" dirty="0"/>
              <a:t>. poradenská </a:t>
            </a:r>
            <a:endParaRPr lang="cs-CZ" sz="1400" dirty="0" smtClean="0"/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                                 7. reklamy …</a:t>
            </a:r>
            <a:r>
              <a:rPr lang="cs-CZ" sz="1400" dirty="0"/>
              <a:t> </a:t>
            </a:r>
          </a:p>
          <a:p>
            <a:r>
              <a:rPr lang="cs-CZ" sz="1400" dirty="0"/>
              <a:t> </a:t>
            </a:r>
            <a:r>
              <a:rPr lang="cs-CZ" sz="1400" dirty="0" smtClean="0"/>
              <a:t>                   Obdobně  se dělí na jednotlivé dílčí obory  i </a:t>
            </a:r>
            <a:r>
              <a:rPr lang="cs-CZ" sz="1400" u="sng" dirty="0" smtClean="0"/>
              <a:t>FILOZOFIE</a:t>
            </a:r>
            <a:r>
              <a:rPr lang="cs-CZ" sz="1400" dirty="0" smtClean="0"/>
              <a:t>.  </a:t>
            </a:r>
            <a:r>
              <a:rPr lang="cs-CZ" sz="1200" dirty="0" smtClean="0"/>
              <a:t>(O tom jinde</a:t>
            </a:r>
            <a:r>
              <a:rPr lang="cs-CZ" sz="1400" dirty="0" smtClean="0"/>
              <a:t>). </a:t>
            </a:r>
            <a:r>
              <a:rPr lang="cs-CZ" sz="1400" dirty="0"/>
              <a:t>			</a:t>
            </a:r>
          </a:p>
          <a:p>
            <a:r>
              <a:rPr lang="cs-CZ" sz="1400" dirty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483768" y="1340768"/>
            <a:ext cx="316835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Použité zdroje </a:t>
            </a:r>
            <a:endParaRPr lang="cs-CZ" dirty="0"/>
          </a:p>
        </p:txBody>
      </p:sp>
      <p:cxnSp>
        <p:nvCxnSpPr>
          <p:cNvPr id="6" name="Přímá spojnice se šipkou 5"/>
          <p:cNvCxnSpPr>
            <a:stCxn id="3" idx="2"/>
          </p:cNvCxnSpPr>
          <p:nvPr/>
        </p:nvCxnSpPr>
        <p:spPr>
          <a:xfrm>
            <a:off x="4067944" y="1700808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2483768" y="2132856"/>
            <a:ext cx="316835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Vlastní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1588</TotalTime>
  <Words>289</Words>
  <Application>Microsoft Office PowerPoint</Application>
  <PresentationFormat>Předvádění na obrazovce (4:3)</PresentationFormat>
  <Paragraphs>197</Paragraphs>
  <Slides>8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116</cp:revision>
  <cp:lastPrinted>2013-12-19T14:59:31Z</cp:lastPrinted>
  <dcterms:created xsi:type="dcterms:W3CDTF">2010-11-01T23:40:31Z</dcterms:created>
  <dcterms:modified xsi:type="dcterms:W3CDTF">2014-01-17T08:26:31Z</dcterms:modified>
</cp:coreProperties>
</file>