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1" r:id="rId4"/>
    <p:sldId id="274" r:id="rId5"/>
    <p:sldId id="272" r:id="rId6"/>
    <p:sldId id="276" r:id="rId7"/>
    <p:sldId id="266" r:id="rId8"/>
    <p:sldId id="257" r:id="rId9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00581320"/>
              </p:ext>
            </p:extLst>
          </p:nvPr>
        </p:nvGraphicFramePr>
        <p:xfrm>
          <a:off x="750310" y="2060848"/>
          <a:ext cx="7926145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Občanská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nauka – filozofie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Předsókratovská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filozofie, Milétská škola, filozofie přírodní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,Thales Milétský,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Anaximénes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Anaximandros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Pýthágorás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nauka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pracovní listy 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   – Mechanik seřizovač,  2. ročník – Podnikání 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8766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err="1" smtClean="0"/>
              <a:t>Předsókratovská</a:t>
            </a:r>
            <a:r>
              <a:rPr lang="cs-CZ" sz="2800" b="1" dirty="0" smtClean="0"/>
              <a:t> řecká filozofie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0052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VY_32_INOVACE_35_701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7524" y="1204122"/>
            <a:ext cx="856895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                          </a:t>
            </a:r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b="1" dirty="0" smtClean="0"/>
              <a:t>                                 </a:t>
            </a:r>
            <a:r>
              <a:rPr lang="cs-CZ" sz="1400" b="1" u="sng" dirty="0" err="1" smtClean="0"/>
              <a:t>Milétos</a:t>
            </a:r>
            <a:r>
              <a:rPr lang="cs-CZ" sz="1400" b="1" u="sng" dirty="0" smtClean="0"/>
              <a:t> </a:t>
            </a:r>
            <a:r>
              <a:rPr lang="cs-CZ" sz="1400" b="1" dirty="0" smtClean="0"/>
              <a:t> </a:t>
            </a:r>
            <a:r>
              <a:rPr lang="cs-CZ" sz="1400" dirty="0" smtClean="0"/>
              <a:t>-nejvýznamnější </a:t>
            </a:r>
            <a:r>
              <a:rPr lang="cs-CZ" sz="1400" dirty="0"/>
              <a:t>z 12 řeckých kolonií (osad) v </a:t>
            </a:r>
            <a:r>
              <a:rPr lang="cs-CZ" sz="1400" dirty="0" err="1" smtClean="0"/>
              <a:t>Iónii</a:t>
            </a:r>
            <a:r>
              <a:rPr lang="cs-CZ" sz="1400" dirty="0"/>
              <a:t>.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         (= Malá </a:t>
            </a:r>
            <a:r>
              <a:rPr lang="cs-CZ" sz="1400" dirty="0"/>
              <a:t>Asie – </a:t>
            </a:r>
            <a:r>
              <a:rPr lang="cs-CZ" sz="1400" dirty="0" smtClean="0"/>
              <a:t>pobřeží  dnešního Turecka</a:t>
            </a:r>
            <a:r>
              <a:rPr lang="cs-CZ" sz="1400" dirty="0"/>
              <a:t>)</a:t>
            </a:r>
          </a:p>
          <a:p>
            <a:r>
              <a:rPr lang="cs-CZ" sz="1400" dirty="0"/>
              <a:t> - Nedochovaly se žádné spisy od </a:t>
            </a:r>
            <a:r>
              <a:rPr lang="cs-CZ" sz="1400" dirty="0" smtClean="0"/>
              <a:t>filozofů - </a:t>
            </a:r>
            <a:r>
              <a:rPr lang="cs-CZ" sz="1400" dirty="0"/>
              <a:t>pouze fragmenty (zlomky v dílech </a:t>
            </a:r>
            <a:r>
              <a:rPr lang="cs-CZ" sz="1400" dirty="0" smtClean="0"/>
              <a:t>pozdějších autorů</a:t>
            </a:r>
            <a:r>
              <a:rPr lang="cs-CZ" sz="1400" dirty="0"/>
              <a:t>)	 </a:t>
            </a:r>
          </a:p>
          <a:p>
            <a:r>
              <a:rPr lang="cs-CZ" sz="1400" dirty="0"/>
              <a:t> </a:t>
            </a:r>
          </a:p>
          <a:p>
            <a:endParaRPr lang="cs-CZ" sz="1400" dirty="0"/>
          </a:p>
          <a:p>
            <a:r>
              <a:rPr lang="cs-CZ" sz="1400" dirty="0" smtClean="0"/>
              <a:t>      </a:t>
            </a:r>
            <a:r>
              <a:rPr lang="cs-CZ" sz="1200" dirty="0" smtClean="0"/>
              <a:t>– </a:t>
            </a:r>
            <a:r>
              <a:rPr lang="cs-CZ" sz="1200" dirty="0"/>
              <a:t>„první </a:t>
            </a:r>
            <a:r>
              <a:rPr lang="cs-CZ" sz="1200" dirty="0" smtClean="0"/>
              <a:t>filozof  </a:t>
            </a:r>
            <a:r>
              <a:rPr lang="cs-CZ" sz="1200" dirty="0"/>
              <a:t>na světě“ </a:t>
            </a:r>
            <a:r>
              <a:rPr lang="cs-CZ" sz="1200" dirty="0" smtClean="0"/>
              <a:t>(prý)</a:t>
            </a:r>
            <a:endParaRPr lang="cs-CZ" sz="1200" dirty="0"/>
          </a:p>
          <a:p>
            <a:r>
              <a:rPr lang="cs-CZ" sz="1200" dirty="0" smtClean="0"/>
              <a:t>       (</a:t>
            </a:r>
            <a:r>
              <a:rPr lang="cs-CZ" sz="1200" dirty="0"/>
              <a:t>625- 545)</a:t>
            </a:r>
          </a:p>
          <a:p>
            <a:r>
              <a:rPr lang="cs-CZ" sz="1200" dirty="0" smtClean="0"/>
              <a:t>     </a:t>
            </a:r>
            <a:r>
              <a:rPr lang="cs-CZ" sz="1200" dirty="0"/>
              <a:t> narozen v </a:t>
            </a:r>
            <a:r>
              <a:rPr lang="cs-CZ" sz="1200" dirty="0" err="1" smtClean="0"/>
              <a:t>Milétu</a:t>
            </a:r>
            <a:r>
              <a:rPr lang="cs-CZ" sz="1200" dirty="0"/>
              <a:t>, v rodině kupce</a:t>
            </a:r>
          </a:p>
          <a:p>
            <a:r>
              <a:rPr lang="cs-CZ" sz="1200" dirty="0" smtClean="0"/>
              <a:t>      jako </a:t>
            </a:r>
            <a:r>
              <a:rPr lang="cs-CZ" sz="1200" dirty="0"/>
              <a:t>mladík hodně cestoval (</a:t>
            </a:r>
            <a:r>
              <a:rPr lang="cs-CZ" sz="1200" dirty="0" smtClean="0"/>
              <a:t>střední </a:t>
            </a:r>
            <a:r>
              <a:rPr lang="cs-CZ" sz="1200" dirty="0"/>
              <a:t>Východ, Egypt)</a:t>
            </a:r>
          </a:p>
          <a:p>
            <a:r>
              <a:rPr lang="cs-CZ" sz="1200" dirty="0" smtClean="0"/>
              <a:t>    - </a:t>
            </a:r>
            <a:r>
              <a:rPr lang="cs-CZ" sz="1200" dirty="0"/>
              <a:t>získal detailní znalosti </a:t>
            </a:r>
            <a:r>
              <a:rPr lang="cs-CZ" sz="1200" dirty="0" smtClean="0"/>
              <a:t>filozofické, astronomické, matematické…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- zejména značné astronomické znalosti </a:t>
            </a:r>
            <a:r>
              <a:rPr lang="cs-CZ" sz="1200" dirty="0"/>
              <a:t>od </a:t>
            </a:r>
            <a:r>
              <a:rPr lang="cs-CZ" sz="1200" dirty="0" smtClean="0"/>
              <a:t>východních národů </a:t>
            </a:r>
            <a:r>
              <a:rPr lang="cs-CZ" sz="1200" dirty="0">
                <a:sym typeface="Symbol"/>
              </a:rPr>
              <a:t></a:t>
            </a:r>
            <a:r>
              <a:rPr lang="cs-CZ" sz="1200" dirty="0"/>
              <a:t> studoval rovnodennost, fáze měsíce, </a:t>
            </a:r>
          </a:p>
          <a:p>
            <a:r>
              <a:rPr lang="cs-CZ" sz="1200" dirty="0" smtClean="0"/>
              <a:t>       záplavy </a:t>
            </a:r>
            <a:r>
              <a:rPr lang="cs-CZ" sz="1200" dirty="0"/>
              <a:t>na Nilu, vypočítal termín zatmění </a:t>
            </a:r>
            <a:r>
              <a:rPr lang="cs-CZ" sz="1200" dirty="0" smtClean="0"/>
              <a:t>Slunce,</a:t>
            </a:r>
            <a:endParaRPr lang="cs-CZ" sz="1200" dirty="0"/>
          </a:p>
          <a:p>
            <a:r>
              <a:rPr lang="cs-CZ" sz="1200" dirty="0" smtClean="0"/>
              <a:t>    - </a:t>
            </a:r>
            <a:r>
              <a:rPr lang="cs-CZ" sz="1200" dirty="0"/>
              <a:t>jemu jsou připisovány různé objevy z oboru geometrie (včetně popisu trojúhelníku)</a:t>
            </a:r>
          </a:p>
          <a:p>
            <a:r>
              <a:rPr lang="cs-CZ" sz="1200" dirty="0" smtClean="0"/>
              <a:t>      využil jich při měření vzdálenosti lodí na moři, dále při odhadu výšky pyramid podle délky vrhajících stínů</a:t>
            </a:r>
          </a:p>
          <a:p>
            <a:r>
              <a:rPr lang="cs-CZ" sz="1200" dirty="0"/>
              <a:t> </a:t>
            </a:r>
            <a:r>
              <a:rPr lang="cs-CZ" sz="1200" dirty="0" smtClean="0"/>
              <a:t>     </a:t>
            </a:r>
            <a:r>
              <a:rPr lang="cs-CZ" sz="1200" b="1" dirty="0" smtClean="0"/>
              <a:t>dodnes</a:t>
            </a:r>
            <a:r>
              <a:rPr lang="cs-CZ" sz="1200" b="1" dirty="0"/>
              <a:t>: Thaletova kružnice </a:t>
            </a:r>
            <a:r>
              <a:rPr lang="cs-CZ" sz="1200" dirty="0"/>
              <a:t>(„všechny obvodové úhly sestrojené nad </a:t>
            </a:r>
            <a:r>
              <a:rPr lang="cs-CZ" sz="1200" dirty="0">
                <a:sym typeface="Symbol"/>
              </a:rPr>
              <a:t></a:t>
            </a:r>
            <a:r>
              <a:rPr lang="cs-CZ" sz="1200" dirty="0"/>
              <a:t> kružnice jsou pravé)</a:t>
            </a:r>
          </a:p>
          <a:p>
            <a:r>
              <a:rPr lang="cs-CZ" sz="1400" dirty="0" smtClean="0"/>
              <a:t>     </a:t>
            </a:r>
            <a:r>
              <a:rPr lang="cs-CZ" sz="1400" b="1" dirty="0" smtClean="0"/>
              <a:t>F</a:t>
            </a:r>
            <a:r>
              <a:rPr lang="cs-CZ" sz="1400" b="1" dirty="0"/>
              <a:t>.: sjednocujícím principem jsoucna = </a:t>
            </a:r>
            <a:r>
              <a:rPr lang="cs-CZ" sz="1400" b="1" u="sng" dirty="0"/>
              <a:t>voda</a:t>
            </a:r>
          </a:p>
          <a:p>
            <a:r>
              <a:rPr lang="cs-CZ" sz="1400" b="1" dirty="0" smtClean="0"/>
              <a:t>     „</a:t>
            </a:r>
            <a:r>
              <a:rPr lang="cs-CZ" sz="1400" b="1" dirty="0"/>
              <a:t>Všechno pochází z vody a do ní se všecko</a:t>
            </a:r>
            <a:r>
              <a:rPr lang="cs-CZ" sz="1400" dirty="0"/>
              <a:t> </a:t>
            </a:r>
            <a:r>
              <a:rPr lang="cs-CZ" sz="1400" b="1" dirty="0"/>
              <a:t>navrací</a:t>
            </a:r>
            <a:r>
              <a:rPr lang="cs-CZ" sz="1400" b="1" dirty="0" smtClean="0"/>
              <a:t>“.</a:t>
            </a:r>
          </a:p>
          <a:p>
            <a:r>
              <a:rPr lang="cs-CZ" sz="1400" dirty="0" smtClean="0"/>
              <a:t>     </a:t>
            </a:r>
            <a:r>
              <a:rPr lang="cs-CZ" sz="1200" dirty="0" smtClean="0"/>
              <a:t>důvody:	Živé vzniká ve vlhkém. 				</a:t>
            </a:r>
            <a:r>
              <a:rPr lang="cs-CZ" sz="1200" dirty="0"/>
              <a:t>	</a:t>
            </a:r>
            <a:endParaRPr lang="cs-CZ" sz="1200" dirty="0" smtClean="0"/>
          </a:p>
          <a:p>
            <a:r>
              <a:rPr lang="cs-CZ" sz="1200" dirty="0"/>
              <a:t>	Země leží na vodě </a:t>
            </a:r>
            <a:r>
              <a:rPr lang="cs-CZ" sz="1200" dirty="0">
                <a:sym typeface="Symbol"/>
              </a:rPr>
              <a:t></a:t>
            </a:r>
            <a:r>
              <a:rPr lang="cs-CZ" sz="1200" dirty="0"/>
              <a:t> země vzniká „houstnutím vody</a:t>
            </a:r>
            <a:r>
              <a:rPr lang="cs-CZ" sz="1200" dirty="0" smtClean="0"/>
              <a:t>“. Např. v údolí Nilu po záplavách přibývá pevné země.  </a:t>
            </a:r>
            <a:endParaRPr lang="cs-CZ" sz="1200" dirty="0"/>
          </a:p>
          <a:p>
            <a:r>
              <a:rPr lang="cs-CZ" sz="1200" dirty="0" smtClean="0"/>
              <a:t>                          Živé </a:t>
            </a:r>
            <a:r>
              <a:rPr lang="cs-CZ" sz="1200" dirty="0"/>
              <a:t>vodu potřebuje</a:t>
            </a:r>
            <a:r>
              <a:rPr lang="cs-CZ" sz="1200" dirty="0" smtClean="0"/>
              <a:t>.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I kámen se potí. </a:t>
            </a:r>
            <a:endParaRPr lang="cs-CZ" sz="1200" dirty="0"/>
          </a:p>
          <a:p>
            <a:endParaRPr lang="cs-CZ" sz="1200" dirty="0"/>
          </a:p>
          <a:p>
            <a:r>
              <a:rPr lang="cs-CZ" sz="1400" dirty="0" smtClean="0"/>
              <a:t> 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 smtClean="0"/>
              <a:t>.</a:t>
            </a:r>
            <a:endParaRPr lang="cs-CZ" sz="1400" dirty="0"/>
          </a:p>
          <a:p>
            <a:r>
              <a:rPr lang="cs-CZ" sz="1400" dirty="0"/>
              <a:t>									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35696" y="1519917"/>
            <a:ext cx="4968552" cy="323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Milétská škola  - též iónská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2780928"/>
            <a:ext cx="241697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Thales Milétský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74700" y="1943855"/>
            <a:ext cx="8280920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                  </a:t>
            </a:r>
            <a:endParaRPr lang="cs-CZ" dirty="0"/>
          </a:p>
          <a:p>
            <a:r>
              <a:rPr lang="cs-CZ" dirty="0"/>
              <a:t> </a:t>
            </a:r>
            <a:r>
              <a:rPr lang="cs-CZ" dirty="0" smtClean="0"/>
              <a:t>          585  - asi 528</a:t>
            </a:r>
          </a:p>
          <a:p>
            <a:r>
              <a:rPr lang="cs-CZ" dirty="0" smtClean="0"/>
              <a:t>        </a:t>
            </a:r>
            <a:r>
              <a:rPr lang="cs-CZ" sz="1200" dirty="0" smtClean="0"/>
              <a:t>Podle něho začátkem a podstatou věcí musí být </a:t>
            </a:r>
            <a:r>
              <a:rPr lang="cs-CZ" b="1" u="sng" dirty="0" smtClean="0"/>
              <a:t>vzduch</a:t>
            </a:r>
            <a:r>
              <a:rPr lang="cs-CZ" sz="1200" dirty="0" smtClean="0"/>
              <a:t>,</a:t>
            </a:r>
            <a:r>
              <a:rPr lang="cs-CZ" sz="1200" dirty="0"/>
              <a:t> to pro způsob, jakým se dokáže přeměnit v jiné živly </a:t>
            </a:r>
            <a:endParaRPr lang="cs-CZ" sz="1200" b="1" u="sng" dirty="0"/>
          </a:p>
          <a:p>
            <a:r>
              <a:rPr lang="cs-CZ" sz="1200" dirty="0" smtClean="0"/>
              <a:t>           (</a:t>
            </a:r>
            <a:r>
              <a:rPr lang="cs-CZ" sz="1200" dirty="0"/>
              <a:t>oheň, vodu, zemi). Všechny věci pocházejí z neomezeného vzduchu, a to buď ředěním nebo koncentrací</a:t>
            </a:r>
            <a:endParaRPr lang="cs-CZ" sz="1200" dirty="0" smtClean="0"/>
          </a:p>
          <a:p>
            <a:r>
              <a:rPr lang="cs-CZ" sz="1200" dirty="0" smtClean="0"/>
              <a:t>           (</a:t>
            </a:r>
            <a:r>
              <a:rPr lang="cs-CZ" sz="1200" dirty="0">
                <a:sym typeface="Symbol"/>
              </a:rPr>
              <a:t></a:t>
            </a:r>
            <a:r>
              <a:rPr lang="cs-CZ" sz="1200" dirty="0"/>
              <a:t> první náznak mechanického vysvětlení)</a:t>
            </a:r>
          </a:p>
          <a:p>
            <a:r>
              <a:rPr lang="cs-CZ" dirty="0"/>
              <a:t> </a:t>
            </a:r>
            <a:r>
              <a:rPr lang="cs-CZ" dirty="0" smtClean="0"/>
              <a:t>       7 </a:t>
            </a:r>
            <a:r>
              <a:rPr lang="cs-CZ" dirty="0"/>
              <a:t>přechodných stavů vzduchu: </a:t>
            </a:r>
            <a:r>
              <a:rPr lang="cs-CZ" sz="1400" dirty="0"/>
              <a:t>oheň- čistý vzduch – vítr- oblak- voda- země- kámen</a:t>
            </a:r>
          </a:p>
          <a:p>
            <a:r>
              <a:rPr lang="cs-CZ" sz="1400" dirty="0"/>
              <a:t> </a:t>
            </a:r>
            <a:r>
              <a:rPr lang="cs-CZ" sz="1400" dirty="0" smtClean="0"/>
              <a:t>          Všechny </a:t>
            </a:r>
            <a:r>
              <a:rPr lang="cs-CZ" sz="1400" dirty="0"/>
              <a:t>věci včetně boha vznikly z těchto stavů vzduchu</a:t>
            </a:r>
            <a:r>
              <a:rPr lang="cs-CZ" sz="1400" dirty="0" smtClean="0"/>
              <a:t>.</a:t>
            </a:r>
          </a:p>
          <a:p>
            <a:endParaRPr lang="cs-CZ" sz="1400" dirty="0" smtClean="0"/>
          </a:p>
          <a:p>
            <a:r>
              <a:rPr lang="cs-CZ" sz="1400" dirty="0" smtClean="0"/>
              <a:t>            610- 545</a:t>
            </a:r>
          </a:p>
          <a:p>
            <a:endParaRPr lang="cs-CZ" sz="1400" dirty="0" smtClean="0"/>
          </a:p>
          <a:p>
            <a:r>
              <a:rPr lang="cs-CZ" sz="1200" dirty="0" smtClean="0"/>
              <a:t>                 Thaletův nástupce</a:t>
            </a:r>
          </a:p>
          <a:p>
            <a:r>
              <a:rPr lang="cs-CZ" sz="1200" dirty="0" smtClean="0"/>
              <a:t>                první, kdo sepsal filozof. dílo </a:t>
            </a:r>
            <a:r>
              <a:rPr lang="cs-CZ" sz="1200" dirty="0" smtClean="0">
                <a:sym typeface="Symbol"/>
              </a:rPr>
              <a:t></a:t>
            </a:r>
            <a:r>
              <a:rPr lang="cs-CZ" sz="1200" dirty="0" smtClean="0"/>
              <a:t> „ O přírodě“ – nedochovaný spis (Peri </a:t>
            </a:r>
            <a:r>
              <a:rPr lang="cs-CZ" sz="1200" dirty="0" err="1" smtClean="0"/>
              <a:t>fyseós</a:t>
            </a:r>
            <a:r>
              <a:rPr lang="cs-CZ" sz="1200" dirty="0" smtClean="0"/>
              <a:t>)</a:t>
            </a:r>
          </a:p>
          <a:p>
            <a:r>
              <a:rPr lang="cs-CZ" sz="1200" dirty="0" smtClean="0"/>
              <a:t>             - považován za vynálezce slunečních hodin</a:t>
            </a:r>
          </a:p>
          <a:p>
            <a:r>
              <a:rPr lang="cs-CZ" sz="1200" dirty="0" smtClean="0"/>
              <a:t>             - vytvořil model vesmíru jako </a:t>
            </a:r>
            <a:r>
              <a:rPr lang="cs-CZ" sz="1200" u="sng" dirty="0" smtClean="0"/>
              <a:t>první mapu světa</a:t>
            </a:r>
            <a:endParaRPr lang="cs-CZ" sz="1200" dirty="0" smtClean="0"/>
          </a:p>
          <a:p>
            <a:r>
              <a:rPr lang="cs-CZ" sz="1200" dirty="0" smtClean="0"/>
              <a:t>             - podle něho původním principem světa a příčinou všeho bytí je pro něho neurčité – neomezené a nezničitelné,</a:t>
            </a:r>
          </a:p>
          <a:p>
            <a:r>
              <a:rPr lang="cs-CZ" sz="1200" dirty="0" smtClean="0"/>
              <a:t>                nemající  žádné omezení- řecky</a:t>
            </a:r>
            <a:r>
              <a:rPr lang="cs-CZ" b="1" u="sng" dirty="0" smtClean="0"/>
              <a:t>:  </a:t>
            </a:r>
            <a:r>
              <a:rPr lang="cs-CZ" b="1" u="sng" dirty="0" err="1" smtClean="0"/>
              <a:t>apeiron</a:t>
            </a:r>
            <a:r>
              <a:rPr lang="cs-CZ" b="1" u="sng" dirty="0" smtClean="0"/>
              <a:t> </a:t>
            </a:r>
            <a:r>
              <a:rPr lang="cs-CZ" sz="1200" dirty="0" smtClean="0"/>
              <a:t>(= neomezené)- nevzniká ani nezaniká.</a:t>
            </a:r>
          </a:p>
          <a:p>
            <a:r>
              <a:rPr lang="cs-CZ" sz="1200" dirty="0" smtClean="0"/>
              <a:t>               Sám o sobě je našim smyslům nepřístupný, neboť smyslově můžeme vnímat jenom věci- tvary, které vznikají až </a:t>
            </a:r>
          </a:p>
          <a:p>
            <a:r>
              <a:rPr lang="cs-CZ" sz="1200" dirty="0" smtClean="0"/>
              <a:t>               vydělením (vytvarováním) z </a:t>
            </a:r>
            <a:r>
              <a:rPr lang="cs-CZ" sz="1200" dirty="0" err="1" smtClean="0"/>
              <a:t>apeironu</a:t>
            </a:r>
            <a:r>
              <a:rPr lang="cs-CZ" sz="1200" dirty="0" smtClean="0"/>
              <a:t> - (velmi abstraktní pojem).</a:t>
            </a:r>
          </a:p>
          <a:p>
            <a:endParaRPr lang="cs-CZ" sz="1400" dirty="0" smtClean="0"/>
          </a:p>
          <a:p>
            <a:r>
              <a:rPr lang="cs-CZ" dirty="0" smtClean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78545" y="2029490"/>
            <a:ext cx="223224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Anaximénes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40479" y="3861048"/>
            <a:ext cx="22322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Anaximandros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1331" y="1052734"/>
            <a:ext cx="79208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sz="1200" dirty="0"/>
              <a:t>Považuje za jsoucí nepatrné částečky tzv. </a:t>
            </a:r>
            <a:r>
              <a:rPr lang="cs-CZ" sz="1200" u="sng" dirty="0"/>
              <a:t>„</a:t>
            </a:r>
            <a:r>
              <a:rPr lang="cs-CZ" b="1" dirty="0"/>
              <a:t>kořenů všeho</a:t>
            </a:r>
            <a:r>
              <a:rPr lang="cs-CZ" sz="1200" u="sng" dirty="0"/>
              <a:t>“</a:t>
            </a:r>
            <a:r>
              <a:rPr lang="cs-CZ" sz="1200" dirty="0"/>
              <a:t> – </a:t>
            </a:r>
            <a:r>
              <a:rPr lang="cs-CZ" b="1" u="sng" dirty="0"/>
              <a:t>4: oheň, vzduch, voda a země.</a:t>
            </a:r>
          </a:p>
          <a:p>
            <a:pPr lvl="0"/>
            <a:r>
              <a:rPr lang="cs-CZ" sz="1200" u="sng" dirty="0"/>
              <a:t>Míšením těchto kořenů vznikají věci.</a:t>
            </a:r>
            <a:endParaRPr lang="cs-CZ" sz="1200" dirty="0"/>
          </a:p>
          <a:p>
            <a:pPr lvl="0"/>
            <a:r>
              <a:rPr lang="cs-CZ" sz="1200" dirty="0" smtClean="0"/>
              <a:t>Individuální věci</a:t>
            </a:r>
            <a:r>
              <a:rPr lang="cs-CZ" sz="1200" dirty="0"/>
              <a:t>, které vidíme jako narozené a odumírající, nejsou ničím než produktem těchto elementů, jejich míšení a upadávání.</a:t>
            </a:r>
          </a:p>
          <a:p>
            <a:pPr lvl="0"/>
            <a:r>
              <a:rPr lang="cs-CZ" sz="1200" dirty="0"/>
              <a:t>Rozdíly mezi lidmi vysvětluje také podle toho, jak se v nich různě mísily tyto 4 </a:t>
            </a:r>
            <a:r>
              <a:rPr lang="cs-CZ" sz="1200" dirty="0" smtClean="0"/>
              <a:t>základní vlivy. </a:t>
            </a:r>
          </a:p>
          <a:p>
            <a:pPr lvl="0"/>
            <a:endParaRPr lang="cs-CZ" sz="1200" dirty="0"/>
          </a:p>
          <a:p>
            <a:pPr lvl="0"/>
            <a:endParaRPr lang="cs-CZ" sz="1200" dirty="0" smtClean="0"/>
          </a:p>
          <a:p>
            <a:pPr lvl="0"/>
            <a:r>
              <a:rPr lang="cs-CZ" sz="1200" dirty="0"/>
              <a:t> </a:t>
            </a:r>
          </a:p>
          <a:p>
            <a:r>
              <a:rPr lang="cs-CZ" sz="1200" dirty="0"/>
              <a:t> </a:t>
            </a:r>
          </a:p>
          <a:p>
            <a:r>
              <a:rPr lang="cs-CZ" sz="1200" dirty="0" smtClean="0"/>
              <a:t>(</a:t>
            </a:r>
            <a:r>
              <a:rPr lang="cs-CZ" sz="1200" dirty="0"/>
              <a:t> </a:t>
            </a:r>
          </a:p>
          <a:p>
            <a:pPr lvl="0"/>
            <a:r>
              <a:rPr lang="cs-CZ" sz="1200" dirty="0" smtClean="0"/>
              <a:t> Mluví </a:t>
            </a:r>
            <a:r>
              <a:rPr lang="cs-CZ" sz="1200" dirty="0"/>
              <a:t>o </a:t>
            </a:r>
            <a:r>
              <a:rPr lang="cs-CZ" b="1" u="sng" dirty="0"/>
              <a:t>bezpočtu tzv. „semen věcí“.</a:t>
            </a:r>
          </a:p>
          <a:p>
            <a:endParaRPr lang="cs-CZ" sz="1400" b="1" u="sng" dirty="0" smtClean="0"/>
          </a:p>
          <a:p>
            <a:r>
              <a:rPr lang="cs-CZ" dirty="0" smtClean="0"/>
              <a:t>U </a:t>
            </a:r>
            <a:r>
              <a:rPr lang="cs-CZ" dirty="0"/>
              <a:t>obou: Jejich elementy nejsou nadány vlastním pohybem (tedy životem), nýbrž jsou pohybovány vnější silou.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1052736"/>
            <a:ext cx="23762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Empedoklés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452825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99592" y="3068960"/>
            <a:ext cx="25202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Anaxigorás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8639" y="1052735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											</a:t>
            </a:r>
          </a:p>
          <a:p>
            <a:r>
              <a:rPr lang="cs-CZ" dirty="0"/>
              <a:t>								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1052735"/>
            <a:ext cx="8064896" cy="86177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sz="1400" dirty="0" smtClean="0"/>
              <a:t> 580 – 500 př. n.l.</a:t>
            </a:r>
            <a:r>
              <a:rPr lang="cs-CZ" sz="1400" dirty="0"/>
              <a:t> </a:t>
            </a:r>
            <a:r>
              <a:rPr lang="cs-CZ" sz="1400" dirty="0" smtClean="0"/>
              <a:t>- narozen </a:t>
            </a:r>
            <a:r>
              <a:rPr lang="cs-CZ" sz="1400" dirty="0"/>
              <a:t>na Samosu </a:t>
            </a:r>
          </a:p>
          <a:p>
            <a:pPr lvl="0"/>
            <a:r>
              <a:rPr lang="cs-CZ" sz="1400" dirty="0" smtClean="0"/>
              <a:t>                                              syn </a:t>
            </a:r>
            <a:r>
              <a:rPr lang="cs-CZ" sz="1400" dirty="0"/>
              <a:t>zlatotepce</a:t>
            </a:r>
          </a:p>
          <a:p>
            <a:r>
              <a:rPr lang="cs-CZ" sz="1400" dirty="0" smtClean="0"/>
              <a:t>                                              studoval </a:t>
            </a:r>
            <a:r>
              <a:rPr lang="cs-CZ" sz="1400" dirty="0"/>
              <a:t>matematiku u </a:t>
            </a:r>
            <a:r>
              <a:rPr lang="cs-CZ" sz="1400" dirty="0" smtClean="0"/>
              <a:t>egyptských kněží</a:t>
            </a:r>
            <a:r>
              <a:rPr lang="cs-CZ" sz="1400" dirty="0"/>
              <a:t>, </a:t>
            </a:r>
            <a:r>
              <a:rPr lang="cs-CZ" sz="1400" dirty="0" smtClean="0"/>
              <a:t>astronomii u </a:t>
            </a:r>
            <a:r>
              <a:rPr lang="cs-CZ" sz="1400" dirty="0"/>
              <a:t>Babyloňanů, 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geometrii </a:t>
            </a:r>
            <a:r>
              <a:rPr lang="cs-CZ" sz="1400" dirty="0"/>
              <a:t>u Féničanů</a:t>
            </a:r>
          </a:p>
          <a:p>
            <a:pPr lvl="0"/>
            <a:r>
              <a:rPr lang="cs-CZ" sz="1400" dirty="0" smtClean="0"/>
              <a:t>                                              na Sicílii si  založil </a:t>
            </a:r>
            <a:r>
              <a:rPr lang="cs-CZ" sz="1400" b="1" dirty="0" smtClean="0"/>
              <a:t>vlastní </a:t>
            </a:r>
            <a:r>
              <a:rPr lang="cs-CZ" sz="1400" b="1" dirty="0"/>
              <a:t>školu </a:t>
            </a:r>
          </a:p>
          <a:p>
            <a:pPr lvl="0"/>
            <a:r>
              <a:rPr lang="cs-CZ" sz="1400" dirty="0" smtClean="0"/>
              <a:t>                                              vměšuje </a:t>
            </a:r>
            <a:r>
              <a:rPr lang="cs-CZ" sz="1400" dirty="0"/>
              <a:t>se do </a:t>
            </a:r>
            <a:r>
              <a:rPr lang="cs-CZ" sz="1400" dirty="0" smtClean="0"/>
              <a:t>politických záležitostí </a:t>
            </a:r>
            <a:r>
              <a:rPr lang="cs-CZ" sz="1400" dirty="0"/>
              <a:t>→ vyhnán z města</a:t>
            </a:r>
          </a:p>
          <a:p>
            <a:r>
              <a:rPr lang="cs-CZ" sz="1400" dirty="0" smtClean="0"/>
              <a:t>                                              umírá </a:t>
            </a:r>
            <a:r>
              <a:rPr lang="cs-CZ" sz="1400" dirty="0"/>
              <a:t>v jednom z chrámů (prý údajně dobrovolně </a:t>
            </a:r>
            <a:r>
              <a:rPr lang="cs-CZ" sz="1400" dirty="0" smtClean="0"/>
              <a:t>hladem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  <a:p>
            <a:pPr lvl="0"/>
            <a:endParaRPr lang="cs-CZ" sz="1400" dirty="0" smtClean="0"/>
          </a:p>
          <a:p>
            <a:pPr lvl="0"/>
            <a:r>
              <a:rPr lang="cs-CZ" dirty="0"/>
              <a:t> </a:t>
            </a:r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483768" y="1304764"/>
            <a:ext cx="5040560" cy="5853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Pýthágorás</a:t>
            </a:r>
            <a:r>
              <a:rPr lang="cs-CZ" dirty="0" smtClean="0"/>
              <a:t> a jeho stoupenci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4254" y="3734109"/>
            <a:ext cx="8136904" cy="88024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1400" dirty="0"/>
              <a:t>velký vědec, </a:t>
            </a:r>
            <a:r>
              <a:rPr lang="cs-CZ" sz="1400" b="1" dirty="0" smtClean="0"/>
              <a:t>matemati</a:t>
            </a:r>
            <a:r>
              <a:rPr lang="cs-CZ" sz="1400" dirty="0" smtClean="0"/>
              <a:t>k</a:t>
            </a:r>
            <a:r>
              <a:rPr lang="cs-CZ" sz="1400" dirty="0"/>
              <a:t>-  formuloval významné matematické poučky </a:t>
            </a:r>
            <a:r>
              <a:rPr lang="cs-CZ" sz="1400" dirty="0" smtClean="0"/>
              <a:t>-</a:t>
            </a:r>
            <a:endParaRPr lang="cs-CZ" sz="1400" dirty="0"/>
          </a:p>
          <a:p>
            <a:r>
              <a:rPr lang="cs-CZ" sz="1400" dirty="0" smtClean="0"/>
              <a:t>                         Pythagorova věta</a:t>
            </a:r>
            <a:endParaRPr lang="cs-CZ" sz="1400" dirty="0"/>
          </a:p>
          <a:p>
            <a:r>
              <a:rPr lang="cs-CZ" sz="1400" dirty="0"/>
              <a:t>	</a:t>
            </a:r>
            <a:r>
              <a:rPr lang="cs-CZ" sz="1400" dirty="0" smtClean="0"/>
              <a:t>       + </a:t>
            </a:r>
            <a:r>
              <a:rPr lang="cs-CZ" sz="1400" dirty="0"/>
              <a:t>objev oktávy a matem. poměry v </a:t>
            </a:r>
            <a:r>
              <a:rPr lang="cs-CZ" sz="1400" dirty="0" smtClean="0"/>
              <a:t>hudebních notách</a:t>
            </a:r>
            <a:r>
              <a:rPr lang="cs-CZ" sz="1400" dirty="0"/>
              <a:t>		</a:t>
            </a:r>
            <a:endParaRPr lang="cs-CZ" sz="1400" dirty="0" smtClean="0"/>
          </a:p>
          <a:p>
            <a:r>
              <a:rPr lang="cs-CZ" sz="1400" b="1" dirty="0" smtClean="0"/>
              <a:t> jeho  filozofie</a:t>
            </a:r>
            <a:r>
              <a:rPr lang="cs-CZ" sz="1400" dirty="0" smtClean="0"/>
              <a:t>:  </a:t>
            </a:r>
            <a:r>
              <a:rPr lang="cs-CZ" sz="1400" dirty="0"/>
              <a:t>			</a:t>
            </a:r>
          </a:p>
          <a:p>
            <a:r>
              <a:rPr lang="cs-CZ" sz="1400" dirty="0" smtClean="0"/>
              <a:t> za podstatu všech věcí ( </a:t>
            </a:r>
            <a:r>
              <a:rPr lang="cs-CZ" sz="1400" b="1" dirty="0" smtClean="0"/>
              <a:t>arché,</a:t>
            </a:r>
            <a:r>
              <a:rPr lang="cs-CZ" sz="1400" dirty="0" smtClean="0"/>
              <a:t> pralátka, prvopočátek  ..) považuje omezující  prvek </a:t>
            </a:r>
            <a:r>
              <a:rPr lang="cs-CZ" sz="1400" dirty="0"/>
              <a:t>	</a:t>
            </a:r>
            <a:r>
              <a:rPr lang="cs-CZ" sz="1400" b="1" dirty="0" smtClean="0"/>
              <a:t>číslo</a:t>
            </a:r>
            <a:r>
              <a:rPr lang="cs-CZ" sz="1400" b="1" dirty="0"/>
              <a:t>	</a:t>
            </a:r>
            <a:r>
              <a:rPr lang="cs-CZ" sz="1400" dirty="0"/>
              <a:t>	</a:t>
            </a:r>
            <a:endParaRPr lang="cs-CZ" sz="1400" dirty="0" smtClean="0"/>
          </a:p>
          <a:p>
            <a:r>
              <a:rPr lang="cs-CZ" sz="1400" b="1" dirty="0" smtClean="0"/>
              <a:t>Čísla </a:t>
            </a:r>
            <a:r>
              <a:rPr lang="cs-CZ" sz="1400" dirty="0"/>
              <a:t>= </a:t>
            </a:r>
            <a:r>
              <a:rPr lang="cs-CZ" sz="1400" b="1" dirty="0"/>
              <a:t>základní elementy, určující věci, vztahy, podstatu </a:t>
            </a:r>
            <a:r>
              <a:rPr lang="cs-CZ" sz="1400" b="1" dirty="0" smtClean="0"/>
              <a:t>věcí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→ </a:t>
            </a:r>
            <a:r>
              <a:rPr lang="cs-CZ" sz="1400" b="1" dirty="0"/>
              <a:t>věci jsou napodobením </a:t>
            </a:r>
            <a:r>
              <a:rPr lang="cs-CZ" sz="1400" b="1" dirty="0" smtClean="0"/>
              <a:t>čísel,</a:t>
            </a:r>
            <a:endParaRPr lang="cs-CZ" sz="1400" b="1" dirty="0"/>
          </a:p>
          <a:p>
            <a:r>
              <a:rPr lang="cs-CZ" dirty="0"/>
              <a:t> </a:t>
            </a:r>
          </a:p>
          <a:p>
            <a:endParaRPr lang="cs-CZ" b="1" dirty="0"/>
          </a:p>
          <a:p>
            <a:endParaRPr lang="cs-CZ" b="1" dirty="0"/>
          </a:p>
          <a:p>
            <a:r>
              <a:rPr lang="cs-CZ" dirty="0"/>
              <a:t>			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>
            <a:off x="943349" y="4941168"/>
            <a:ext cx="72008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946607" y="5661248"/>
            <a:ext cx="64757" cy="2779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052735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											</a:t>
            </a:r>
          </a:p>
          <a:p>
            <a:r>
              <a:rPr lang="cs-CZ" dirty="0"/>
              <a:t>								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0580" y="2492895"/>
            <a:ext cx="8352928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sz="1400" dirty="0" smtClean="0"/>
              <a:t>                            = </a:t>
            </a:r>
            <a:r>
              <a:rPr lang="cs-CZ" sz="1400" dirty="0"/>
              <a:t>na nich je závislý celý </a:t>
            </a:r>
            <a:r>
              <a:rPr lang="cs-CZ" sz="1400" b="1" dirty="0"/>
              <a:t>vesmír </a:t>
            </a:r>
            <a:r>
              <a:rPr lang="cs-CZ" sz="1400" b="1" dirty="0" smtClean="0"/>
              <a:t>= </a:t>
            </a:r>
            <a:r>
              <a:rPr lang="cs-CZ" sz="1400" b="1" dirty="0"/>
              <a:t>kosmos</a:t>
            </a:r>
            <a:r>
              <a:rPr lang="cs-CZ" sz="1400" dirty="0"/>
              <a:t>; </a:t>
            </a:r>
            <a:endParaRPr lang="cs-CZ" sz="1400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sz="1200" dirty="0" smtClean="0"/>
              <a:t>Pythagoras </a:t>
            </a:r>
            <a:r>
              <a:rPr lang="cs-CZ" sz="1200" dirty="0"/>
              <a:t>byl první, kdo nazval svět „kosmem“. </a:t>
            </a:r>
          </a:p>
          <a:p>
            <a:r>
              <a:rPr lang="cs-CZ" dirty="0"/>
              <a:t> </a:t>
            </a:r>
            <a:r>
              <a:rPr lang="cs-CZ" dirty="0" smtClean="0"/>
              <a:t>                     </a:t>
            </a:r>
            <a:r>
              <a:rPr lang="cs-CZ" sz="1400" dirty="0" smtClean="0"/>
              <a:t>Kosmos </a:t>
            </a:r>
            <a:r>
              <a:rPr lang="cs-CZ" sz="1400" dirty="0"/>
              <a:t>= ladně – harmonicky uspořádaný celek</a:t>
            </a:r>
          </a:p>
          <a:p>
            <a:r>
              <a:rPr lang="cs-CZ" dirty="0" smtClean="0"/>
              <a:t>    </a:t>
            </a:r>
            <a:r>
              <a:rPr lang="cs-CZ" dirty="0"/>
              <a:t> </a:t>
            </a:r>
          </a:p>
          <a:p>
            <a:r>
              <a:rPr lang="cs-CZ" u="sng" dirty="0" smtClean="0"/>
              <a:t>   </a:t>
            </a:r>
            <a:r>
              <a:rPr lang="cs-CZ" sz="1400" u="sng" dirty="0"/>
              <a:t>Vše se dá převést na číselné vztahy a poměry</a:t>
            </a:r>
            <a:endParaRPr lang="cs-CZ" sz="1400" dirty="0"/>
          </a:p>
          <a:p>
            <a:r>
              <a:rPr lang="cs-CZ" sz="1400" dirty="0"/>
              <a:t> </a:t>
            </a:r>
            <a:r>
              <a:rPr lang="cs-CZ" sz="1400" dirty="0" smtClean="0"/>
              <a:t>   </a:t>
            </a:r>
            <a:r>
              <a:rPr lang="cs-CZ" sz="1400" u="sng" dirty="0" smtClean="0"/>
              <a:t>Každé </a:t>
            </a:r>
            <a:r>
              <a:rPr lang="cs-CZ" sz="1400" u="sng" dirty="0"/>
              <a:t>číslo od 1- 10 má zvláštní moc a význam</a:t>
            </a:r>
            <a:endParaRPr lang="cs-CZ" sz="1400" dirty="0"/>
          </a:p>
          <a:p>
            <a:pPr lvl="0"/>
            <a:endParaRPr lang="cs-CZ" sz="1400" dirty="0"/>
          </a:p>
          <a:p>
            <a:r>
              <a:rPr lang="cs-CZ" sz="1400" dirty="0"/>
              <a:t>                                                                         bod		1</a:t>
            </a:r>
          </a:p>
          <a:p>
            <a:r>
              <a:rPr lang="cs-CZ" sz="1400" dirty="0"/>
              <a:t>                                                                         přímka		2</a:t>
            </a:r>
          </a:p>
          <a:p>
            <a:r>
              <a:rPr lang="cs-CZ" sz="1400" dirty="0"/>
              <a:t>                                                                         trojúhelník	3</a:t>
            </a:r>
          </a:p>
          <a:p>
            <a:r>
              <a:rPr lang="cs-CZ" sz="1400" dirty="0"/>
              <a:t>                                                                         jehlan		4</a:t>
            </a:r>
          </a:p>
          <a:p>
            <a:pPr lvl="0"/>
            <a:r>
              <a:rPr lang="cs-CZ" sz="1400" b="1" dirty="0"/>
              <a:t>                                                                         magické </a:t>
            </a:r>
            <a:r>
              <a:rPr lang="cs-CZ" sz="1400" dirty="0"/>
              <a:t>= všezahrnující“ číslo = dokonalé 10</a:t>
            </a:r>
          </a:p>
          <a:p>
            <a:r>
              <a:rPr lang="cs-CZ" sz="1400" dirty="0"/>
              <a:t>                                                     = minimální počet bodů, jejichž součtem lze zajistit konstrukci vesmírného prostoru</a:t>
            </a:r>
          </a:p>
          <a:p>
            <a:r>
              <a:rPr lang="cs-CZ" sz="1600" dirty="0"/>
              <a:t> </a:t>
            </a:r>
          </a:p>
          <a:p>
            <a:pPr lvl="0"/>
            <a:r>
              <a:rPr lang="cs-CZ" dirty="0" smtClean="0"/>
              <a:t>                  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„</a:t>
            </a:r>
            <a:endParaRPr lang="cs-CZ" dirty="0"/>
          </a:p>
          <a:p>
            <a:pPr lvl="0"/>
            <a:r>
              <a:rPr lang="cs-CZ" dirty="0"/>
              <a:t> </a:t>
            </a:r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6627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2810" y="1124744"/>
            <a:ext cx="835292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 smtClean="0"/>
              <a:t>   </a:t>
            </a:r>
            <a:r>
              <a:rPr lang="cs-CZ" sz="1400" dirty="0" smtClean="0"/>
              <a:t>Příroda </a:t>
            </a:r>
            <a:r>
              <a:rPr lang="cs-CZ" sz="1400" dirty="0"/>
              <a:t>je řízená </a:t>
            </a:r>
            <a:r>
              <a:rPr lang="cs-CZ" sz="1400" b="1" dirty="0" smtClean="0"/>
              <a:t>matematickým zákonem </a:t>
            </a:r>
            <a:r>
              <a:rPr lang="cs-CZ" sz="1400" b="1" dirty="0"/>
              <a:t>harmonie:</a:t>
            </a:r>
          </a:p>
          <a:p>
            <a:r>
              <a:rPr lang="cs-CZ" sz="1400" b="1" dirty="0"/>
              <a:t>		</a:t>
            </a:r>
            <a:r>
              <a:rPr lang="cs-CZ" sz="1400" dirty="0"/>
              <a:t>Která věc je nejmoudřejší?	- číslo</a:t>
            </a:r>
          </a:p>
          <a:p>
            <a:r>
              <a:rPr lang="cs-CZ" sz="1400" dirty="0"/>
              <a:t>		Která věc je nejkrásnější?	- harmonie</a:t>
            </a:r>
          </a:p>
          <a:p>
            <a:r>
              <a:rPr lang="cs-CZ" sz="1400" dirty="0"/>
              <a:t> </a:t>
            </a:r>
          </a:p>
          <a:p>
            <a:endParaRPr lang="cs-CZ" sz="1400" b="1" dirty="0"/>
          </a:p>
          <a:p>
            <a:r>
              <a:rPr lang="cs-CZ" sz="1400" dirty="0" smtClean="0"/>
              <a:t>    Čísla </a:t>
            </a:r>
            <a:r>
              <a:rPr lang="cs-CZ" sz="1400" dirty="0"/>
              <a:t>a harmonie jsou pro něj tak důležité, že je dokonce používá k </a:t>
            </a:r>
            <a:r>
              <a:rPr lang="cs-CZ" sz="1400" dirty="0" smtClean="0"/>
              <a:t>terapeutickým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účelům. </a:t>
            </a:r>
          </a:p>
          <a:p>
            <a:r>
              <a:rPr lang="cs-CZ" sz="1400" dirty="0" smtClean="0"/>
              <a:t>    → </a:t>
            </a:r>
            <a:r>
              <a:rPr lang="cs-CZ" sz="1400" dirty="0"/>
              <a:t>Magické čtverce </a:t>
            </a:r>
            <a:r>
              <a:rPr lang="cs-CZ" sz="1400" dirty="0" smtClean="0"/>
              <a:t>vyryté </a:t>
            </a:r>
            <a:r>
              <a:rPr lang="cs-CZ" sz="1400" dirty="0"/>
              <a:t>do stříbrných destiček mají chránit před morem, </a:t>
            </a:r>
            <a:r>
              <a:rPr lang="cs-CZ" sz="1400" dirty="0" smtClean="0"/>
              <a:t>cholerou,  </a:t>
            </a:r>
          </a:p>
          <a:p>
            <a:r>
              <a:rPr lang="cs-CZ" sz="1400" dirty="0" smtClean="0"/>
              <a:t>     ohavnými pohlavními  chorobami.</a:t>
            </a:r>
          </a:p>
          <a:p>
            <a:r>
              <a:rPr lang="cs-CZ" sz="1400" b="1" dirty="0" smtClean="0"/>
              <a:t>                To, co nemá tvar (co je neurčité) vlastně ani není, neboť se nedá nijak vymezit               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navzájem od jiného.</a:t>
            </a:r>
          </a:p>
          <a:p>
            <a:r>
              <a:rPr lang="cs-CZ" sz="1400" b="1" dirty="0" smtClean="0"/>
              <a:t>               </a:t>
            </a:r>
            <a:r>
              <a:rPr lang="cs-CZ" sz="1400" b="1" dirty="0"/>
              <a:t> Každé jsoucno je vytvarováno- má tedy svou </a:t>
            </a:r>
            <a:r>
              <a:rPr lang="cs-CZ" sz="1400" b="1" dirty="0" smtClean="0"/>
              <a:t>hranici.</a:t>
            </a:r>
            <a:endParaRPr lang="cs-CZ" sz="1400" b="1" dirty="0"/>
          </a:p>
          <a:p>
            <a:r>
              <a:rPr lang="cs-CZ" sz="1400" b="1" dirty="0" smtClean="0"/>
              <a:t>                Každá </a:t>
            </a:r>
            <a:r>
              <a:rPr lang="cs-CZ" sz="1400" b="1" dirty="0"/>
              <a:t>hranice má svůj rozměr, který je měřitelný- dá se vyjádřit číslem.</a:t>
            </a:r>
          </a:p>
          <a:p>
            <a:r>
              <a:rPr lang="cs-CZ" sz="1400" b="1" u="sng" dirty="0" smtClean="0"/>
              <a:t>                              základem </a:t>
            </a:r>
            <a:r>
              <a:rPr lang="cs-CZ" sz="1400" b="1" u="sng" dirty="0"/>
              <a:t>světa, všech věcí, jsoucen = číslo</a:t>
            </a:r>
          </a:p>
          <a:p>
            <a:pPr lvl="0"/>
            <a:endParaRPr lang="cs-CZ" sz="1400" b="1" dirty="0"/>
          </a:p>
          <a:p>
            <a:r>
              <a:rPr lang="cs-CZ" sz="1400" b="1" dirty="0" smtClean="0"/>
              <a:t>		</a:t>
            </a:r>
          </a:p>
          <a:p>
            <a:endParaRPr lang="cs-CZ" sz="1400" b="1" dirty="0"/>
          </a:p>
          <a:p>
            <a:endParaRPr lang="cs-CZ" sz="1400" b="1" dirty="0" smtClean="0"/>
          </a:p>
          <a:p>
            <a:r>
              <a:rPr lang="cs-CZ" sz="1400" b="1" dirty="0"/>
              <a:t>	</a:t>
            </a:r>
            <a:r>
              <a:rPr lang="cs-CZ" sz="1400" b="1" dirty="0" smtClean="0"/>
              <a:t>	Zatímco milétská škola dospěla k „ neomezenu“ , </a:t>
            </a:r>
            <a:r>
              <a:rPr lang="cs-CZ" sz="1400" b="1" dirty="0" err="1" smtClean="0"/>
              <a:t>Pýthágorás</a:t>
            </a:r>
            <a:r>
              <a:rPr lang="cs-CZ" sz="1400" b="1" dirty="0" smtClean="0"/>
              <a:t> a jeho stoupenci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spatřovali podstatu všeho v omezujícím prvku – čísle. </a:t>
            </a:r>
            <a:r>
              <a:rPr lang="cs-CZ" sz="1400" b="1" dirty="0"/>
              <a:t> </a:t>
            </a:r>
          </a:p>
          <a:p>
            <a:r>
              <a:rPr lang="cs-CZ" b="1" dirty="0"/>
              <a:t> </a:t>
            </a:r>
            <a:r>
              <a:rPr lang="cs-CZ" b="1" dirty="0" smtClean="0"/>
              <a:t> </a:t>
            </a:r>
          </a:p>
          <a:p>
            <a:endParaRPr lang="cs-CZ" b="1" dirty="0"/>
          </a:p>
          <a:p>
            <a:r>
              <a:rPr lang="cs-CZ" b="1" dirty="0"/>
              <a:t> 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11560" y="5373216"/>
            <a:ext cx="115212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691680" y="5247202"/>
            <a:ext cx="72008" cy="3240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21709" y="5386360"/>
            <a:ext cx="86409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411760" y="1412776"/>
            <a:ext cx="38164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12" name="Šipka dolů 11"/>
          <p:cNvSpPr/>
          <p:nvPr/>
        </p:nvSpPr>
        <p:spPr>
          <a:xfrm>
            <a:off x="4067944" y="1772816"/>
            <a:ext cx="45719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2420888"/>
            <a:ext cx="3600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1467</TotalTime>
  <Words>255</Words>
  <Application>Microsoft Office PowerPoint</Application>
  <PresentationFormat>Předvádění na obrazovce (4:3)</PresentationFormat>
  <Paragraphs>261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106</cp:revision>
  <cp:lastPrinted>2014-01-10T12:24:26Z</cp:lastPrinted>
  <dcterms:created xsi:type="dcterms:W3CDTF">2010-11-01T23:40:31Z</dcterms:created>
  <dcterms:modified xsi:type="dcterms:W3CDTF">2014-01-28T19:54:38Z</dcterms:modified>
</cp:coreProperties>
</file>