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6" r:id="rId4"/>
    <p:sldId id="261" r:id="rId5"/>
    <p:sldId id="274" r:id="rId6"/>
    <p:sldId id="272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7550665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Nový občanský zákoník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Slovní význam, slovní význam věcný, význam gramatický, slova plnovýznamová,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jednoznačná slova, mnohoznačná slova.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, Právo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–Mechanik seřizovač       1. ročník  oboru Podnikání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Nový občanský </a:t>
            </a:r>
            <a:r>
              <a:rPr lang="cs-CZ" sz="2800" b="1" smtClean="0"/>
              <a:t>zákoník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VY_32_INOVACE_35_713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605" y="1768190"/>
            <a:ext cx="86409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</a:t>
            </a:r>
            <a:r>
              <a:rPr lang="cs-CZ" b="1" dirty="0" smtClean="0"/>
              <a:t>Zákon </a:t>
            </a:r>
            <a:r>
              <a:rPr lang="cs-CZ" b="1" dirty="0"/>
              <a:t>č. 89/2012 Sb</a:t>
            </a:r>
            <a:r>
              <a:rPr lang="cs-CZ" dirty="0"/>
              <a:t>. ze dne 3. 2.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</a:t>
            </a:r>
            <a:r>
              <a:rPr lang="cs-CZ" sz="1400" dirty="0" smtClean="0"/>
              <a:t>Zákon nabývá účinnosti dnem 1. 1. 2014 </a:t>
            </a:r>
          </a:p>
          <a:p>
            <a:r>
              <a:rPr lang="cs-CZ" dirty="0" smtClean="0"/>
              <a:t>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b="1" dirty="0" smtClean="0"/>
              <a:t>největší změna soukromého práva za 20 let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</a:t>
            </a:r>
          </a:p>
          <a:p>
            <a:endParaRPr lang="cs-CZ" b="1" dirty="0"/>
          </a:p>
          <a:p>
            <a:r>
              <a:rPr lang="cs-CZ" b="1" dirty="0" smtClean="0"/>
              <a:t>               </a:t>
            </a:r>
            <a:endParaRPr lang="cs-CZ" sz="1400" b="1" dirty="0"/>
          </a:p>
        </p:txBody>
      </p:sp>
      <p:sp>
        <p:nvSpPr>
          <p:cNvPr id="12" name="Obdélník 11"/>
          <p:cNvSpPr/>
          <p:nvPr/>
        </p:nvSpPr>
        <p:spPr>
          <a:xfrm>
            <a:off x="1125804" y="1280907"/>
            <a:ext cx="5544616" cy="4303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Občanský zákoník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2464712"/>
            <a:ext cx="1964573" cy="316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Účinnost  zákona </a:t>
            </a:r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1115616" y="3198676"/>
            <a:ext cx="98228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15616" y="3789040"/>
            <a:ext cx="2520280" cy="2874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Charakteristické znaky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4149080"/>
            <a:ext cx="698477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1400" dirty="0" smtClean="0"/>
              <a:t>1.  -  zákon představuje </a:t>
            </a:r>
            <a:r>
              <a:rPr lang="cs-CZ" sz="1400" b="1" dirty="0" smtClean="0"/>
              <a:t>nejvýznamnější normu pro občany </a:t>
            </a:r>
            <a:r>
              <a:rPr lang="cs-CZ" sz="1400" dirty="0" smtClean="0"/>
              <a:t>i pro podnikatele 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2.  -  je v něm </a:t>
            </a:r>
            <a:r>
              <a:rPr lang="cs-CZ" sz="1400" b="1" dirty="0" smtClean="0"/>
              <a:t>uplatňováno soukromé právo</a:t>
            </a:r>
            <a:r>
              <a:rPr lang="cs-CZ" sz="1400" dirty="0" smtClean="0"/>
              <a:t>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3.  -  zakazuje ujednání odchylek pro případy porušení „dobrých mravů.“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064" y="1526885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</a:t>
            </a:r>
            <a:r>
              <a:rPr lang="cs-CZ" sz="1400" u="sng" dirty="0" smtClean="0"/>
              <a:t>Nový občanský zákoník </a:t>
            </a:r>
            <a:r>
              <a:rPr lang="cs-CZ" sz="1400" b="1" u="sng" dirty="0" smtClean="0"/>
              <a:t>nahradí: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občanský zákoník  z r. 1964 a jeho novely,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zákon o rodině,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obchodní zákoník</a:t>
            </a:r>
            <a:r>
              <a:rPr lang="cs-CZ" sz="1400" dirty="0" smtClean="0"/>
              <a:t>(ale</a:t>
            </a:r>
            <a:r>
              <a:rPr lang="cs-CZ" sz="1400" b="1" dirty="0" smtClean="0"/>
              <a:t> </a:t>
            </a:r>
            <a:r>
              <a:rPr lang="cs-CZ" sz="1400" dirty="0" smtClean="0"/>
              <a:t>pouze v části týkající se obchodních závazkových vztahů, v části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o obchodních společnostech a  družstvech -  zde začne platit  nový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</a:t>
            </a:r>
            <a:r>
              <a:rPr lang="cs-CZ" sz="1400" b="1" dirty="0" smtClean="0"/>
              <a:t>zákon o obchodních korporacích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 smtClean="0"/>
              <a:t>             V souvislosti  s  NOZ  se </a:t>
            </a:r>
            <a:r>
              <a:rPr lang="cs-CZ" sz="1400" b="1" dirty="0" smtClean="0"/>
              <a:t>částečně mění  i zákoník práce </a:t>
            </a:r>
            <a:r>
              <a:rPr lang="cs-CZ" sz="1400" dirty="0" smtClean="0"/>
              <a:t> a další zákony.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</a:t>
            </a:r>
            <a:r>
              <a:rPr lang="cs-CZ" sz="1400" dirty="0" smtClean="0"/>
              <a:t>Některé úpravy zasahují i do </a:t>
            </a:r>
            <a:r>
              <a:rPr lang="cs-CZ" sz="1400" b="1" dirty="0" smtClean="0"/>
              <a:t>mezinárodního práva soukromého. </a:t>
            </a:r>
            <a:r>
              <a:rPr lang="cs-CZ" sz="1400" dirty="0" smtClean="0"/>
              <a:t>Nově přijatý </a:t>
            </a:r>
            <a:r>
              <a:rPr lang="cs-CZ" sz="1400" b="1" dirty="0" smtClean="0"/>
              <a:t>zákon č. 91/2012 sb.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</a:t>
            </a:r>
            <a:r>
              <a:rPr lang="cs-CZ" sz="1400" dirty="0" smtClean="0"/>
              <a:t>např. definuje pravidla pro všechny spory , do kterých zasahuje  přeshraniční prvek. </a:t>
            </a:r>
            <a:endParaRPr lang="cs-CZ" sz="1400" dirty="0"/>
          </a:p>
        </p:txBody>
      </p:sp>
      <p:sp>
        <p:nvSpPr>
          <p:cNvPr id="4" name="Pěticípá hvězda 3"/>
          <p:cNvSpPr/>
          <p:nvPr/>
        </p:nvSpPr>
        <p:spPr>
          <a:xfrm>
            <a:off x="755576" y="2132856"/>
            <a:ext cx="576064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19571" y="1968515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75874" y="1700808"/>
            <a:ext cx="266407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Rozdělení zákona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 flipV="1">
            <a:off x="1017423" y="2348880"/>
            <a:ext cx="6608812" cy="3196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96451" y="2441133"/>
            <a:ext cx="66965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Nový občanský zákoník (NOZ) je rozdělen na tyto části: </a:t>
            </a:r>
          </a:p>
          <a:p>
            <a:pPr marL="400050" indent="-400050">
              <a:buAutoNum type="romanUcPeriod"/>
            </a:pPr>
            <a:r>
              <a:rPr lang="cs-CZ" sz="1400" dirty="0" smtClean="0"/>
              <a:t>Obecná ustanovení,</a:t>
            </a:r>
          </a:p>
          <a:p>
            <a:pPr marL="400050" indent="-400050">
              <a:buAutoNum type="romanUcPeriod"/>
            </a:pPr>
            <a:r>
              <a:rPr lang="cs-CZ" sz="1400" dirty="0" smtClean="0"/>
              <a:t>Rodinné právo – manželství, příbuzenství,</a:t>
            </a:r>
          </a:p>
          <a:p>
            <a:pPr marL="400050" indent="-400050">
              <a:buAutoNum type="romanUcPeriod"/>
            </a:pPr>
            <a:r>
              <a:rPr lang="cs-CZ" sz="1400" dirty="0" smtClean="0"/>
              <a:t>Absolutní majetková práva (vlastnická práva a právo dědické),</a:t>
            </a:r>
          </a:p>
          <a:p>
            <a:pPr marL="400050" indent="-400050">
              <a:buAutoNum type="romanUcPeriod"/>
            </a:pPr>
            <a:r>
              <a:rPr lang="cs-CZ" sz="1400" dirty="0" smtClean="0"/>
              <a:t>Relativní majetková práva  </a:t>
            </a:r>
            <a:r>
              <a:rPr lang="cs-CZ" sz="1400" dirty="0" smtClean="0"/>
              <a:t>(závazkové </a:t>
            </a:r>
            <a:r>
              <a:rPr lang="cs-CZ" sz="1400" dirty="0" smtClean="0"/>
              <a:t>právo),</a:t>
            </a:r>
          </a:p>
          <a:p>
            <a:pPr marL="400050" indent="-400050">
              <a:buAutoNum type="romanUcPeriod"/>
            </a:pPr>
            <a:r>
              <a:rPr lang="cs-CZ" sz="1400" dirty="0" smtClean="0"/>
              <a:t>Společná, přechodná a závěrečná ustanovení.  </a:t>
            </a:r>
            <a:endParaRPr lang="cs-CZ" sz="1400" dirty="0"/>
          </a:p>
        </p:txBody>
      </p:sp>
      <p:sp>
        <p:nvSpPr>
          <p:cNvPr id="6" name="Pěticípá hvězda 5"/>
          <p:cNvSpPr/>
          <p:nvPr/>
        </p:nvSpPr>
        <p:spPr>
          <a:xfrm>
            <a:off x="721919" y="2780928"/>
            <a:ext cx="612069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301400"/>
            <a:ext cx="799288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/>
          </a:p>
        </p:txBody>
      </p:sp>
      <p:sp>
        <p:nvSpPr>
          <p:cNvPr id="14" name="Obdélník 13"/>
          <p:cNvSpPr/>
          <p:nvPr/>
        </p:nvSpPr>
        <p:spPr>
          <a:xfrm>
            <a:off x="827584" y="1196752"/>
            <a:ext cx="69127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 první – obecná ustanovení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6802" y="1772816"/>
            <a:ext cx="77048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První část zákona vymezuje </a:t>
            </a:r>
            <a:r>
              <a:rPr lang="cs-CZ" sz="1400" dirty="0" smtClean="0"/>
              <a:t>: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1. </a:t>
            </a:r>
            <a:r>
              <a:rPr lang="cs-CZ" sz="1400" b="1" dirty="0" smtClean="0"/>
              <a:t>soukromé právo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2. </a:t>
            </a:r>
            <a:r>
              <a:rPr lang="cs-CZ" sz="1400" b="1" dirty="0" smtClean="0"/>
              <a:t>pravidla pro užití </a:t>
            </a:r>
            <a:r>
              <a:rPr lang="cs-CZ" sz="1400" dirty="0" smtClean="0"/>
              <a:t>předpisů občanského práva </a:t>
            </a:r>
          </a:p>
          <a:p>
            <a:r>
              <a:rPr lang="cs-CZ" sz="1400" dirty="0" smtClean="0"/>
              <a:t>                                                   3. </a:t>
            </a:r>
            <a:r>
              <a:rPr lang="cs-CZ" sz="1400" b="1" dirty="0" smtClean="0"/>
              <a:t>ochranu soukromých práv</a:t>
            </a:r>
            <a:r>
              <a:rPr lang="cs-CZ" sz="1400" dirty="0" smtClean="0"/>
              <a:t>  (kdo se cítí ve svém právu krácen, může se                  		                         domáhat ochrany u soudu)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4. </a:t>
            </a:r>
            <a:r>
              <a:rPr lang="cs-CZ" sz="1400" b="1" dirty="0" smtClean="0"/>
              <a:t>osoby</a:t>
            </a:r>
            <a:r>
              <a:rPr lang="cs-CZ" sz="1400" dirty="0" smtClean="0"/>
              <a:t> ( fyzické nebo právnické, patří mezi ně i stát)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5. </a:t>
            </a:r>
            <a:r>
              <a:rPr lang="cs-CZ" sz="1400" b="1" dirty="0" smtClean="0"/>
              <a:t>zastoupení osob</a:t>
            </a:r>
            <a:r>
              <a:rPr lang="cs-CZ" sz="1400" dirty="0" smtClean="0"/>
              <a:t>( kdo je oprávněn jednat jménem FO nebo PO)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6</a:t>
            </a:r>
            <a:r>
              <a:rPr lang="cs-CZ" sz="1400" b="1" dirty="0" smtClean="0"/>
              <a:t>. věci, </a:t>
            </a:r>
            <a:r>
              <a:rPr lang="cs-CZ" sz="1400" dirty="0" smtClean="0"/>
              <a:t>jejich klasifikaci (co je v právním pojetí věcí a jak se věci rozdělují)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7. </a:t>
            </a:r>
            <a:r>
              <a:rPr lang="cs-CZ" sz="1400" b="1" dirty="0" smtClean="0"/>
              <a:t>právní skutečnosti </a:t>
            </a:r>
            <a:r>
              <a:rPr lang="cs-CZ" sz="1400" dirty="0" smtClean="0"/>
              <a:t>(vznik</a:t>
            </a:r>
            <a:r>
              <a:rPr lang="cs-CZ" sz="1400" dirty="0" smtClean="0"/>
              <a:t>, změna nebo zánik </a:t>
            </a:r>
            <a:r>
              <a:rPr lang="cs-CZ" sz="1400" dirty="0" smtClean="0"/>
              <a:t>práv), </a:t>
            </a:r>
            <a:r>
              <a:rPr lang="cs-CZ" sz="1400" dirty="0" smtClean="0"/>
              <a:t>prekluze a 		     	                           promlčení. </a:t>
            </a:r>
          </a:p>
          <a:p>
            <a:endParaRPr lang="cs-CZ" sz="1400" dirty="0"/>
          </a:p>
          <a:p>
            <a:r>
              <a:rPr lang="cs-CZ" sz="1400" b="1" u="sng" dirty="0" smtClean="0"/>
              <a:t>Příklady některých paragrafů </a:t>
            </a:r>
          </a:p>
          <a:p>
            <a:endParaRPr lang="cs-CZ" sz="1400" b="1" u="sng" dirty="0"/>
          </a:p>
          <a:p>
            <a:r>
              <a:rPr lang="cs-CZ" sz="1400" b="1" dirty="0" smtClean="0"/>
              <a:t>		                § 3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</a:t>
            </a:r>
            <a:r>
              <a:rPr lang="cs-CZ" sz="1200" b="1" dirty="0" smtClean="0"/>
              <a:t>(1)   Soukromé právo</a:t>
            </a:r>
            <a:r>
              <a:rPr lang="cs-CZ" sz="1200" dirty="0" smtClean="0"/>
              <a:t> chrání důstojnost a svobodu člověka i jeho přirozené právo brát se o vlastní štěstí a štěstí jeho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rodiny  nebo lidí jemu blízkých takovým způsobem, jenž nepůsobí bezdůvodně újmu druhým.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(2)   Soukromé právo spočívá zejména na zásadách, že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a) každý má právo na ochranu svého života, jakož i svobody, cti, důstojnosti a soukromí,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b) rodina, rodičovství a manželství požívají zvláštní rodinné ochrany,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…………...    </a:t>
            </a:r>
            <a:endParaRPr lang="cs-CZ" sz="1200" b="1" dirty="0"/>
          </a:p>
        </p:txBody>
      </p:sp>
      <p:sp>
        <p:nvSpPr>
          <p:cNvPr id="20" name="Šipka doprava 19"/>
          <p:cNvSpPr/>
          <p:nvPr/>
        </p:nvSpPr>
        <p:spPr>
          <a:xfrm>
            <a:off x="899592" y="2060848"/>
            <a:ext cx="193157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827584" y="3717032"/>
            <a:ext cx="200358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799288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</a:t>
            </a:r>
            <a:r>
              <a:rPr lang="cs-CZ" sz="1200" dirty="0" smtClean="0"/>
              <a:t>d) daný slib zavazuje a smlouvy mají být splněny,</a:t>
            </a:r>
          </a:p>
          <a:p>
            <a:r>
              <a:rPr lang="cs-CZ" sz="1200" dirty="0" smtClean="0"/>
              <a:t>                              e) vlastnické právo je chráněno zákonem  a jen zákon může stanovit, jak vlastnické právo vzniká a zaniká,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f) nikomu nelze odepřít, co mu po právu náleží.</a:t>
            </a:r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dirty="0" smtClean="0"/>
              <a:t>                                                      </a:t>
            </a:r>
            <a:r>
              <a:rPr lang="cs-CZ" sz="1400" b="1" dirty="0" smtClean="0"/>
              <a:t>§ 6</a:t>
            </a:r>
          </a:p>
          <a:p>
            <a:endParaRPr lang="cs-CZ" sz="1400" dirty="0"/>
          </a:p>
          <a:p>
            <a:r>
              <a:rPr lang="cs-CZ" sz="1400" dirty="0" smtClean="0"/>
              <a:t>          (1)    </a:t>
            </a:r>
            <a:r>
              <a:rPr lang="cs-CZ" sz="1200" dirty="0" smtClean="0"/>
              <a:t>Každý má povinnost jednat v právním styku poctivě.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(2)     Nikdo nesmí těžit ze svého nepoctivého nebo protiprávního činu. </a:t>
            </a:r>
          </a:p>
          <a:p>
            <a:endParaRPr lang="cs-CZ" sz="1200" dirty="0"/>
          </a:p>
          <a:p>
            <a:r>
              <a:rPr lang="cs-CZ" sz="1200" dirty="0" smtClean="0"/>
              <a:t>                             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             </a:t>
            </a:r>
            <a:r>
              <a:rPr lang="cs-CZ" sz="1400" b="1" dirty="0" smtClean="0"/>
              <a:t>Ochrana soukromých práv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§ 12</a:t>
            </a:r>
          </a:p>
          <a:p>
            <a:endParaRPr lang="cs-CZ" sz="1400" b="1" dirty="0"/>
          </a:p>
          <a:p>
            <a:r>
              <a:rPr lang="cs-CZ" sz="1400" b="1" dirty="0" smtClean="0"/>
              <a:t>          </a:t>
            </a:r>
            <a:r>
              <a:rPr lang="cs-CZ" sz="1200" dirty="0" smtClean="0"/>
              <a:t>Každý, kdo se cítí ve svém právu zkrácen, může se domáhat ochrany u orgánu vykonávajícího veřejnou moc 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(dále jen „ orgán veřejné moci „). </a:t>
            </a:r>
            <a:r>
              <a:rPr lang="cs-CZ" sz="1200" dirty="0" smtClean="0"/>
              <a:t>Není-li </a:t>
            </a:r>
            <a:r>
              <a:rPr lang="cs-CZ" sz="1200" dirty="0" smtClean="0"/>
              <a:t>v zákoně stanoveno něco jiného, je tímto orgánem veřejné moci soud. </a:t>
            </a:r>
            <a:endParaRPr lang="cs-CZ" sz="1400" dirty="0"/>
          </a:p>
          <a:p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      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11760" y="1340768"/>
            <a:ext cx="367864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636912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2795093"/>
            <a:ext cx="237626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 Eliáš a kolektiv </a:t>
            </a:r>
          </a:p>
          <a:p>
            <a:pPr algn="ctr"/>
            <a:r>
              <a:rPr lang="cs-CZ" dirty="0" smtClean="0"/>
              <a:t>  Občanský zákoník</a:t>
            </a:r>
          </a:p>
          <a:p>
            <a:pPr algn="ctr"/>
            <a:r>
              <a:rPr lang="cs-CZ" dirty="0" smtClean="0"/>
              <a:t>Ostrava: </a:t>
            </a:r>
            <a:r>
              <a:rPr lang="cs-CZ" dirty="0" err="1" smtClean="0"/>
              <a:t>Sagit</a:t>
            </a:r>
            <a:r>
              <a:rPr lang="cs-CZ" dirty="0" smtClean="0"/>
              <a:t> ,2012 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3" idx="2"/>
          </p:cNvCxnSpPr>
          <p:nvPr/>
        </p:nvCxnSpPr>
        <p:spPr>
          <a:xfrm flipH="1">
            <a:off x="2051720" y="1916832"/>
            <a:ext cx="2199363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3" idx="2"/>
          </p:cNvCxnSpPr>
          <p:nvPr/>
        </p:nvCxnSpPr>
        <p:spPr>
          <a:xfrm>
            <a:off x="4251083" y="1916832"/>
            <a:ext cx="176901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1456</TotalTime>
  <Words>576</Words>
  <Application>Microsoft Office PowerPoint</Application>
  <PresentationFormat>Předvádění na obrazovce (4:3)</PresentationFormat>
  <Paragraphs>165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108</cp:revision>
  <cp:lastPrinted>2013-12-19T11:51:28Z</cp:lastPrinted>
  <dcterms:created xsi:type="dcterms:W3CDTF">2010-11-01T23:40:31Z</dcterms:created>
  <dcterms:modified xsi:type="dcterms:W3CDTF">2014-01-28T20:04:42Z</dcterms:modified>
</cp:coreProperties>
</file>