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60" r:id="rId3"/>
    <p:sldId id="261" r:id="rId4"/>
    <p:sldId id="257" r:id="rId5"/>
    <p:sldId id="269" r:id="rId6"/>
    <p:sldId id="276" r:id="rId7"/>
    <p:sldId id="271" r:id="rId8"/>
    <p:sldId id="277" r:id="rId9"/>
    <p:sldId id="265" r:id="rId10"/>
    <p:sldId id="280" r:id="rId11"/>
    <p:sldId id="259" r:id="rId12"/>
    <p:sldId id="258" r:id="rId13"/>
    <p:sldId id="275" r:id="rId14"/>
    <p:sldId id="278" r:id="rId15"/>
    <p:sldId id="279" r:id="rId16"/>
  </p:sldIdLst>
  <p:sldSz cx="9144000" cy="6858000" type="screen4x3"/>
  <p:notesSz cx="6811963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81" autoAdjust="0"/>
    <p:restoredTop sz="94660"/>
  </p:normalViewPr>
  <p:slideViewPr>
    <p:cSldViewPr>
      <p:cViewPr>
        <p:scale>
          <a:sx n="100" d="100"/>
          <a:sy n="100" d="100"/>
        </p:scale>
        <p:origin x="-1854" y="-2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8536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17. 1. 2014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6125"/>
            <a:ext cx="4970463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1197" y="4724202"/>
            <a:ext cx="544957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8536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Klllllll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933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17. 1. 2014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17. 1. 2014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17. 1. 2014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den&#237;k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606065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Projekt MŠMT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Název projektu školy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Registrační číslo projektu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Šablona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35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Nový občanský zákoník a dědické právo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Dědické právo, základní pojmy, změny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podle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NOZ, zůstavitel, dědic, pozůstalost, dědictví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</a:rPr>
                        <a:t>Předmět</a:t>
                      </a:r>
                      <a:endParaRPr lang="cs-CZ" sz="1200" b="1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Občanská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</a:rPr>
                        <a:t> nauka – Právo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Autor, spoluautor  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Jaroslav Svoboda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výklad, myšlenková mapa,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PC, 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prezentace, doplňování myšlenkové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mapy, pracovních listů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1.- 3. ročník Mechanik seřizovač, 1. </a:t>
                      </a:r>
                      <a:r>
                        <a:rPr lang="cs-CZ" sz="1200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ročník -Podnikání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68841" y="991955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Nový občanský zákoník a dědické </a:t>
            </a:r>
            <a:r>
              <a:rPr lang="cs-CZ" sz="2800" b="1" dirty="0" smtClean="0"/>
              <a:t>právo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VY_32_INOVACE_35_715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457200" y="1960240"/>
            <a:ext cx="8229600" cy="24768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19675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541382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7200" y="1173741"/>
            <a:ext cx="86044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		</a:t>
            </a:r>
            <a:endParaRPr lang="cs-CZ" dirty="0"/>
          </a:p>
          <a:p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763688" y="1340767"/>
            <a:ext cx="5184576" cy="50231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Dědické právo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7200" y="2003047"/>
            <a:ext cx="822960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    Nový občanský zákoník (NOZ) – Zákon č. 89/2012 Sb. ,který nabyl účinnost od 1.1.2014, přinesl revoluci </a:t>
            </a:r>
          </a:p>
          <a:p>
            <a:r>
              <a:rPr lang="cs-CZ" sz="1400" dirty="0" smtClean="0"/>
              <a:t>        také v dědickém právu. </a:t>
            </a:r>
            <a:r>
              <a:rPr lang="cs-CZ" sz="1400" b="1" dirty="0" smtClean="0"/>
              <a:t>Zavádí největší změny </a:t>
            </a:r>
            <a:r>
              <a:rPr lang="cs-CZ" sz="1400" dirty="0" smtClean="0"/>
              <a:t>v našem občanském právu za posledních  70 let. 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Rozšiřuje možnosti lidí, ovlivnit co se s jejich majetkem stane, až budou po smrti.</a:t>
            </a:r>
          </a:p>
          <a:p>
            <a:endParaRPr lang="cs-CZ" sz="1400" dirty="0"/>
          </a:p>
          <a:p>
            <a:r>
              <a:rPr lang="cs-CZ" sz="1400" dirty="0" smtClean="0"/>
              <a:t>  </a:t>
            </a:r>
            <a:endParaRPr lang="cs-CZ" sz="1400" dirty="0"/>
          </a:p>
        </p:txBody>
      </p:sp>
      <p:sp>
        <p:nvSpPr>
          <p:cNvPr id="17" name="Obdélník 16"/>
          <p:cNvSpPr/>
          <p:nvPr/>
        </p:nvSpPr>
        <p:spPr>
          <a:xfrm>
            <a:off x="827584" y="2741711"/>
            <a:ext cx="2952328" cy="25524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Základní pojmy 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41331" y="3068960"/>
            <a:ext cx="7859216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Zůstavitel – </a:t>
            </a:r>
            <a:r>
              <a:rPr lang="cs-CZ" sz="1400" dirty="0" smtClean="0"/>
              <a:t>člověk, jehož majetek má být v okamžiku jeho smrti  předmětem řízení o pozůstalosti. </a:t>
            </a:r>
            <a:r>
              <a:rPr lang="cs-CZ" sz="1400" b="1" dirty="0" smtClean="0"/>
              <a:t> </a:t>
            </a:r>
          </a:p>
          <a:p>
            <a:r>
              <a:rPr lang="cs-CZ" sz="1400" b="1" dirty="0" smtClean="0"/>
              <a:t>Dědic  -  </a:t>
            </a:r>
            <a:r>
              <a:rPr lang="cs-CZ" sz="1400" dirty="0" smtClean="0"/>
              <a:t>osoba, na kterou má po zůstavitelově smrti přejít pozůstalost.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</a:t>
            </a:r>
            <a:r>
              <a:rPr lang="cs-CZ" sz="1200" dirty="0" smtClean="0"/>
              <a:t>Může jím být nejen člověk, ale i právnická osoba, vznikla-li do jednoho roku od smrti zůstavitele. 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       </a:t>
            </a:r>
            <a:endParaRPr lang="cs-CZ" sz="1400" dirty="0" smtClean="0"/>
          </a:p>
          <a:p>
            <a:r>
              <a:rPr lang="cs-CZ" sz="1400" b="1" dirty="0" smtClean="0"/>
              <a:t>Pozůstalost – </a:t>
            </a:r>
            <a:r>
              <a:rPr lang="cs-CZ" sz="1400" dirty="0" smtClean="0"/>
              <a:t>veškeré jmění zůstavitele k okamžiku jeho smrti, které je způsobilé přejít  na právní nástupce</a:t>
            </a:r>
            <a:r>
              <a:rPr lang="cs-CZ" sz="1600" dirty="0" smtClean="0"/>
              <a:t>  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do pozůstalosti nespadají práva a povinnosti vázaná výlučně na osobu zůstavitele, ledaže byly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jako dluh uznány nebo uplatněny u orgánu veřejné moci.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</a:t>
            </a:r>
            <a:r>
              <a:rPr lang="cs-CZ" sz="1200" dirty="0" smtClean="0"/>
              <a:t>Důsledkem toho přejdou do pozůstalosti  např. i zůstavitelova práva na bolestné.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            Pozůstalost je tedy širším pojmem než pojem dědictví. </a:t>
            </a:r>
          </a:p>
          <a:p>
            <a:r>
              <a:rPr lang="cs-CZ" sz="1400" b="1" dirty="0" smtClean="0"/>
              <a:t>Dědictví</a:t>
            </a:r>
            <a:r>
              <a:rPr lang="cs-CZ" sz="1400" dirty="0" smtClean="0"/>
              <a:t>  -  část pozůstalosti , která skutečně přejde na zůstavitelovy dědice. </a:t>
            </a:r>
          </a:p>
          <a:p>
            <a:endParaRPr lang="cs-CZ" sz="1400" dirty="0"/>
          </a:p>
          <a:p>
            <a:r>
              <a:rPr lang="cs-CZ" sz="1400" dirty="0" smtClean="0"/>
              <a:t>Nemůže dědit ten, kdo zemře současně se zůstavitelem( např. </a:t>
            </a:r>
            <a:r>
              <a:rPr lang="cs-CZ" sz="1400" smtClean="0"/>
              <a:t>při autohavárii). </a:t>
            </a: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88224" y="4972050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06084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		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92055"/>
            <a:ext cx="6408712" cy="50306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30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-147647" y="1340768"/>
            <a:ext cx="8839450" cy="51004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55776" y="1340768"/>
            <a:ext cx="46085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Dědická nezpůsobilost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46561" y="1983547"/>
            <a:ext cx="8064896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                                   Z dědického  práva je vyloučen : </a:t>
            </a:r>
          </a:p>
          <a:p>
            <a:r>
              <a:rPr lang="cs-CZ" dirty="0" smtClean="0"/>
              <a:t>1</a:t>
            </a:r>
            <a:r>
              <a:rPr lang="cs-CZ" sz="1400" dirty="0" smtClean="0"/>
              <a:t>.    ten, kdo se dopustil úmyslného trestného činu proti zůstaviteli, jeho předkovi,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potomkovi, manželovi,</a:t>
            </a:r>
          </a:p>
          <a:p>
            <a:pPr marL="342900" indent="-342900">
              <a:buAutoNum type="arabicPeriod" startAt="2"/>
            </a:pPr>
            <a:r>
              <a:rPr lang="cs-CZ" sz="1400" dirty="0" smtClean="0"/>
              <a:t>ten, kdo se dopustil zavrženíhodného činu proti zůstavitelově poslední vůli, </a:t>
            </a:r>
          </a:p>
          <a:p>
            <a:pPr marL="342900" indent="-342900">
              <a:buAutoNum type="arabicPeriod" startAt="2"/>
            </a:pPr>
            <a:r>
              <a:rPr lang="cs-CZ" sz="1400" dirty="0" smtClean="0"/>
              <a:t>jako zákonný dědic manžel, který se dopustil vůči zůstaviteli činu domácího</a:t>
            </a:r>
          </a:p>
          <a:p>
            <a:r>
              <a:rPr lang="cs-CZ" sz="1400" dirty="0" smtClean="0"/>
              <a:t>         násilí,</a:t>
            </a:r>
          </a:p>
          <a:p>
            <a:pPr marL="342900" indent="-342900">
              <a:buAutoNum type="arabicPeriod" startAt="4"/>
            </a:pPr>
            <a:r>
              <a:rPr lang="cs-CZ" sz="1400" dirty="0" smtClean="0"/>
              <a:t>rodič, který byl zbaven rodičovské odpovědnosti proto, že jí zneužíval nebo její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výkon zanedbával. </a:t>
            </a:r>
          </a:p>
          <a:p>
            <a:r>
              <a:rPr lang="cs-CZ" sz="1400" dirty="0" smtClean="0"/>
              <a:t>                </a:t>
            </a:r>
            <a:r>
              <a:rPr lang="cs-CZ" sz="1200" dirty="0" smtClean="0"/>
              <a:t>Pokud čtrnáctiletý kluk zavraždí svého otce, pak po něm nemůže dědit. </a:t>
            </a:r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400" dirty="0"/>
          </a:p>
        </p:txBody>
      </p:sp>
      <p:sp>
        <p:nvSpPr>
          <p:cNvPr id="6" name="Šipka doprava 5"/>
          <p:cNvSpPr/>
          <p:nvPr/>
        </p:nvSpPr>
        <p:spPr>
          <a:xfrm>
            <a:off x="971600" y="4005064"/>
            <a:ext cx="432048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519772" y="4365104"/>
            <a:ext cx="410445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Zřeknutí se  dědického práva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99592" y="5122867"/>
            <a:ext cx="72008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Dědic se může podle NOZ  zřeknout dědického práva, a to</a:t>
            </a:r>
            <a:r>
              <a:rPr lang="cs-CZ" sz="1400" b="1" dirty="0" smtClean="0"/>
              <a:t> ve smlouvě se zůstavitelem</a:t>
            </a:r>
            <a:r>
              <a:rPr lang="cs-CZ" sz="1400" dirty="0" smtClean="0"/>
              <a:t>. Může se zříci práva jako </a:t>
            </a:r>
            <a:r>
              <a:rPr lang="cs-CZ" sz="1400" b="1" dirty="0" smtClean="0"/>
              <a:t>celku, </a:t>
            </a:r>
            <a:r>
              <a:rPr lang="cs-CZ" sz="1400" dirty="0" smtClean="0"/>
              <a:t>nebo práva na </a:t>
            </a:r>
            <a:r>
              <a:rPr lang="cs-CZ" sz="1400" b="1" dirty="0" smtClean="0"/>
              <a:t>povinný díl. </a:t>
            </a:r>
            <a:r>
              <a:rPr lang="cs-CZ" sz="1400" dirty="0" smtClean="0"/>
              <a:t>Pro smlouvu o zřeknutí se dědického práva se </a:t>
            </a:r>
          </a:p>
          <a:p>
            <a:r>
              <a:rPr lang="cs-CZ" sz="1400" dirty="0" smtClean="0"/>
              <a:t>Vyžaduje </a:t>
            </a:r>
            <a:r>
              <a:rPr lang="cs-CZ" sz="1400" b="1" dirty="0" smtClean="0"/>
              <a:t>forma veřejné listiny</a:t>
            </a:r>
            <a:r>
              <a:rPr lang="cs-CZ" sz="1400" dirty="0" smtClean="0"/>
              <a:t>. Zřeknutí se dědického práva  povede k </a:t>
            </a:r>
            <a:r>
              <a:rPr lang="cs-CZ" sz="1400" b="1" dirty="0" smtClean="0"/>
              <a:t>vypořádání případných  dědických sporů již za zůstavitelova života</a:t>
            </a:r>
            <a:r>
              <a:rPr lang="cs-CZ" sz="1400" dirty="0" smtClean="0"/>
              <a:t>.  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5496" y="1124744"/>
            <a:ext cx="849694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3" name="Šipka doprava 12"/>
          <p:cNvSpPr/>
          <p:nvPr/>
        </p:nvSpPr>
        <p:spPr>
          <a:xfrm>
            <a:off x="683568" y="1484784"/>
            <a:ext cx="122413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051720" y="1484784"/>
            <a:ext cx="711207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Z</a:t>
            </a:r>
            <a:r>
              <a:rPr lang="cs-CZ" sz="1200" dirty="0" smtClean="0"/>
              <a:t>ůstavitel má tři syny a jednomu z nich za svého života daruje pozemek, aby si mohl postavit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rodinný dům. Vzhledem k tomu, že ostatním dvěma synům za života nic nedaroval, chce je spravedlivě podělit</a:t>
            </a:r>
          </a:p>
          <a:p>
            <a:r>
              <a:rPr lang="cs-CZ" sz="1200" dirty="0" smtClean="0"/>
              <a:t>   a také předejít případným sporům po své smrti. Může uzavřít s obdarovaným synem dohodu o zřeknutí se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dědického práva. </a:t>
            </a:r>
            <a:endParaRPr lang="cs-CZ" sz="1200" dirty="0"/>
          </a:p>
        </p:txBody>
      </p:sp>
      <p:sp>
        <p:nvSpPr>
          <p:cNvPr id="16" name="Obdélník 15"/>
          <p:cNvSpPr/>
          <p:nvPr/>
        </p:nvSpPr>
        <p:spPr>
          <a:xfrm>
            <a:off x="2411760" y="2924944"/>
            <a:ext cx="446449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Odmítnutí dědictví                           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11560" y="3573016"/>
            <a:ext cx="788538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1400" dirty="0" smtClean="0"/>
              <a:t>Dědictví se odmítá výslovným prohlášením vůči soudu. Prohlášení o odmítnutí dědictví může dědic učinit </a:t>
            </a:r>
          </a:p>
          <a:p>
            <a:r>
              <a:rPr lang="cs-CZ" sz="1400" dirty="0" smtClean="0"/>
              <a:t>   jen do 1 měsíce ode dne, kdy byl soudem o právu dědictví odmítnout a o následcích odmítnutí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vyrozuměn. 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2555776" y="4373235"/>
            <a:ext cx="4176464" cy="4239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Vzdání se dědictví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55576" y="5085184"/>
            <a:ext cx="77413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Podle dřívějších norem nebylo možno se dědictví vzdát. </a:t>
            </a:r>
          </a:p>
          <a:p>
            <a:r>
              <a:rPr lang="cs-CZ" sz="1400" dirty="0" smtClean="0"/>
              <a:t>Nyní: dědic, který dědictví neodmítl, se  jej může před soudem vzdát ve prospěch druhého dědice. </a:t>
            </a:r>
          </a:p>
          <a:p>
            <a:r>
              <a:rPr lang="cs-CZ" sz="1400" dirty="0" smtClean="0"/>
              <a:t>Pokud  však zůstavitel dědici v závěti něco přikázal, nařídil nebo určil nějakou podmínku, nelze ji odmítnout ve prospěch jiné osoby, dědic ji musí splnit. 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4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3" y="985710"/>
            <a:ext cx="820891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339752" y="1340768"/>
            <a:ext cx="381642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Vydědění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1988840"/>
            <a:ext cx="7416824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Zůstavitel může v tzv. prohlášení o vydědění vydědit neopomenutelného dědice ( tj. své děti, pokud ty nedědí, pak jejich potomky). </a:t>
            </a:r>
          </a:p>
          <a:p>
            <a:r>
              <a:rPr lang="cs-CZ" sz="1400" dirty="0" smtClean="0"/>
              <a:t>Vyděděním odnímá zůstavitel neopomenutelnému dědici jeho právo na povinný díl zcela nebo zčásti. </a:t>
            </a:r>
          </a:p>
          <a:p>
            <a:r>
              <a:rPr lang="cs-CZ" sz="1400" dirty="0" smtClean="0"/>
              <a:t>V listině o vydědění je třeba uvést alespoň jeden ze čtyř zákonem stanovených důvodů vydědění. </a:t>
            </a:r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  </a:t>
            </a:r>
            <a:endParaRPr lang="cs-CZ" sz="1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350" y="1276350"/>
            <a:ext cx="8115300" cy="430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18470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1124744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831168" y="1268760"/>
            <a:ext cx="390107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Vydědění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2889" y="2060848"/>
            <a:ext cx="806489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Zůstavitel může v tzv. </a:t>
            </a:r>
            <a:r>
              <a:rPr lang="cs-CZ" sz="1400" b="1" dirty="0" smtClean="0"/>
              <a:t>Prohlášení o vydědění </a:t>
            </a:r>
            <a:r>
              <a:rPr lang="cs-CZ" sz="1400" dirty="0" smtClean="0"/>
              <a:t>vydědit neopomenutelného dědice(tj. své děti, a pokud ty nedědí, pak jejich potomky).  </a:t>
            </a:r>
          </a:p>
          <a:p>
            <a:r>
              <a:rPr lang="cs-CZ" sz="1400" dirty="0" smtClean="0"/>
              <a:t>Vyděděním odnímá zůstavitel dědicům jejich právo na povinný díl zcela nebo jen zčásti. </a:t>
            </a:r>
            <a:endParaRPr lang="cs-CZ" sz="1400" dirty="0"/>
          </a:p>
          <a:p>
            <a:r>
              <a:rPr lang="cs-CZ" sz="1400" dirty="0" smtClean="0"/>
              <a:t>V listině o vydědění musí zůstavitel uvést </a:t>
            </a:r>
            <a:r>
              <a:rPr lang="cs-CZ" sz="1400" b="1" dirty="0" smtClean="0"/>
              <a:t>alespoň jeden ze čtyř zákonem stanovených důvodů </a:t>
            </a:r>
            <a:r>
              <a:rPr lang="cs-CZ" sz="1400" dirty="0" smtClean="0"/>
              <a:t>( viz výše).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Nově bude možné vydědit zadluženého či marnotratného neopomenutelného dědice, pokud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by tu byla obava, že se pro jeho potomky nezachová povinný díl.  Tento povinný díl bude muset   	   být zůstaven jeho dětem, případně potomkům těchto dětí. </a:t>
            </a:r>
          </a:p>
          <a:p>
            <a:r>
              <a:rPr lang="cs-CZ" sz="1400" dirty="0" smtClean="0"/>
              <a:t>                             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Pokud zůstavitel neuvede v prohlášení o vydědění  důvod, bude mít neopomenutelný dědic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právo na povinný díl.  Prokáže-li se však proti němu zákonný důvod,, vydědění, pak toto právo 	   mít nebude.</a:t>
            </a:r>
          </a:p>
          <a:p>
            <a:r>
              <a:rPr lang="cs-CZ" sz="1400" dirty="0" smtClean="0"/>
              <a:t>                          Zůstavitel může v tzv. </a:t>
            </a:r>
            <a:r>
              <a:rPr lang="cs-CZ" sz="1400" b="1" dirty="0" smtClean="0"/>
              <a:t>negativní závěti </a:t>
            </a:r>
            <a:r>
              <a:rPr lang="cs-CZ" sz="1400" dirty="0" smtClean="0"/>
              <a:t> vyloučit i dědice jiného , než neopomenutelného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( podle zákonné dědické posloupnosti). </a:t>
            </a:r>
            <a:endParaRPr lang="cs-CZ" sz="1400" b="1" dirty="0"/>
          </a:p>
          <a:p>
            <a:endParaRPr lang="cs-CZ" sz="1400" dirty="0" smtClean="0"/>
          </a:p>
          <a:p>
            <a:r>
              <a:rPr lang="cs-CZ" sz="1400" dirty="0" smtClean="0"/>
              <a:t>  </a:t>
            </a:r>
            <a:endParaRPr lang="cs-CZ" sz="1400" dirty="0"/>
          </a:p>
        </p:txBody>
      </p:sp>
      <p:sp>
        <p:nvSpPr>
          <p:cNvPr id="6" name="Šipka doprava 5"/>
          <p:cNvSpPr/>
          <p:nvPr/>
        </p:nvSpPr>
        <p:spPr>
          <a:xfrm>
            <a:off x="755576" y="3461657"/>
            <a:ext cx="936104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       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35696" y="3284984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  </a:t>
            </a:r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755576" y="4077072"/>
            <a:ext cx="936104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755576" y="4797152"/>
            <a:ext cx="86409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2206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75" y="1781175"/>
            <a:ext cx="9009063" cy="3294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12721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879" y="1010393"/>
            <a:ext cx="8077569" cy="48877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54735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112" y="980727"/>
            <a:ext cx="7692312" cy="50586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2911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547664" y="1180115"/>
            <a:ext cx="2520280" cy="1846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Typy závěti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5905" y="1737230"/>
            <a:ext cx="8064896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400" dirty="0" smtClean="0"/>
              <a:t>Závěť </a:t>
            </a:r>
            <a:r>
              <a:rPr lang="cs-CZ" sz="1400" b="1" dirty="0" smtClean="0"/>
              <a:t>napsaná vlastní rukou zůstavitele </a:t>
            </a:r>
            <a:r>
              <a:rPr lang="cs-CZ" sz="1400" dirty="0" smtClean="0"/>
              <a:t>(holografická)</a:t>
            </a:r>
          </a:p>
          <a:p>
            <a:pPr marL="342900" indent="-342900">
              <a:buAutoNum type="arabicPeriod"/>
            </a:pPr>
            <a:r>
              <a:rPr lang="cs-CZ" sz="1400" dirty="0" smtClean="0"/>
              <a:t>Závěť </a:t>
            </a:r>
            <a:r>
              <a:rPr lang="cs-CZ" sz="1400" b="1" dirty="0" smtClean="0"/>
              <a:t>napsaná jinak </a:t>
            </a:r>
            <a:r>
              <a:rPr lang="cs-CZ" sz="1400" dirty="0" smtClean="0"/>
              <a:t>než vlastní rukou zůstavitele (</a:t>
            </a:r>
            <a:r>
              <a:rPr lang="cs-CZ" sz="1400" dirty="0" err="1" smtClean="0"/>
              <a:t>alografická</a:t>
            </a:r>
            <a:r>
              <a:rPr lang="cs-CZ" sz="1400" dirty="0" smtClean="0"/>
              <a:t>)</a:t>
            </a:r>
          </a:p>
          <a:p>
            <a:pPr marL="342900" indent="-342900">
              <a:buAutoNum type="arabicPeriod"/>
            </a:pPr>
            <a:r>
              <a:rPr lang="cs-CZ" sz="1400" dirty="0" smtClean="0"/>
              <a:t>Závěť </a:t>
            </a:r>
            <a:r>
              <a:rPr lang="cs-CZ" sz="1400" b="1" dirty="0" smtClean="0"/>
              <a:t>ve formě notářského zápisu</a:t>
            </a:r>
          </a:p>
          <a:p>
            <a:pPr marL="342900" indent="-342900">
              <a:buAutoNum type="arabicPeriod"/>
            </a:pPr>
            <a:r>
              <a:rPr lang="cs-CZ" sz="1400" dirty="0" smtClean="0"/>
              <a:t>Závěť </a:t>
            </a:r>
            <a:r>
              <a:rPr lang="cs-CZ" sz="1400" b="1" dirty="0" smtClean="0"/>
              <a:t>s podmínkami a příkazy – </a:t>
            </a:r>
            <a:r>
              <a:rPr lang="cs-CZ" sz="1200" dirty="0" smtClean="0"/>
              <a:t>např. podmínit dědictví úspěšným ukončením studia, péčí  			                     o zůstavitelova psa, opravou střechy u domu,…</a:t>
            </a:r>
            <a:endParaRPr lang="cs-CZ" sz="1400" dirty="0" smtClean="0"/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Pokud dědic podmínku nebo příkaz nesplní, ztrácí právo na dědictví.  </a:t>
            </a:r>
            <a:endParaRPr lang="cs-CZ" sz="1200" dirty="0" smtClean="0"/>
          </a:p>
          <a:p>
            <a:r>
              <a:rPr lang="cs-CZ" sz="1200" dirty="0" smtClean="0"/>
              <a:t>                                               Podmínky ale nesmí zasahovat do záležitostí osobní povahy dědice, či vést k jeho zřejmému 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                                   obtěžování svévolí zůstavitele(§ 1552). </a:t>
            </a:r>
          </a:p>
          <a:p>
            <a:pPr marL="342900" indent="-342900">
              <a:buAutoNum type="arabicPeriod" startAt="5"/>
            </a:pPr>
            <a:r>
              <a:rPr lang="cs-CZ" sz="1400" dirty="0" smtClean="0"/>
              <a:t>Nově může být </a:t>
            </a:r>
            <a:r>
              <a:rPr lang="cs-CZ" sz="1400" b="1" dirty="0" smtClean="0"/>
              <a:t>závěť</a:t>
            </a:r>
            <a:r>
              <a:rPr lang="cs-CZ" sz="1400" dirty="0" smtClean="0"/>
              <a:t> v některých případech </a:t>
            </a:r>
            <a:r>
              <a:rPr lang="cs-CZ" sz="1400" b="1" dirty="0" smtClean="0"/>
              <a:t>pořízena i ústně.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</a:t>
            </a:r>
            <a:r>
              <a:rPr lang="cs-CZ" sz="1200" dirty="0" smtClean="0"/>
              <a:t>Např.  lidé, kteří jsou v ohrožení života(autonehoda, válka, přírodní katastrofa atd.), budou moci 	                   uzavřít ústně závěť – tzv. </a:t>
            </a:r>
            <a:r>
              <a:rPr lang="cs-CZ" sz="1200" b="1" dirty="0" smtClean="0"/>
              <a:t>závěť privilegovanou</a:t>
            </a:r>
            <a:r>
              <a:rPr lang="cs-CZ" sz="1200" dirty="0" smtClean="0"/>
              <a:t>.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                                 Tato závěť pořízena před třemi svědky má platnost pouze dva týdny.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                                 Závěť zaznamenaná starostou obce, na jejímž území se zůstavitel nalézá, má platnost tři měsíce. 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                                 Pokud člověk situaci přežije, závěť platí jen dva týdny po jejím pořízení. </a:t>
            </a:r>
            <a:endParaRPr lang="cs-CZ" sz="1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403648" y="900000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1691680" y="4653136"/>
            <a:ext cx="194421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Odkaz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55576" y="5027936"/>
            <a:ext cx="82809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1400" dirty="0" smtClean="0"/>
              <a:t>Doposud institut odkazu neexistoval.  Od r. 2024 může zůstavitel nařídit dědicovi, určitý předmět z dědictví</a:t>
            </a:r>
          </a:p>
          <a:p>
            <a:r>
              <a:rPr lang="cs-CZ" sz="1400" dirty="0"/>
              <a:t>  </a:t>
            </a:r>
            <a:r>
              <a:rPr lang="cs-CZ" sz="1400" dirty="0" smtClean="0"/>
              <a:t>  vydal určité osobě – tzv. </a:t>
            </a:r>
            <a:r>
              <a:rPr lang="cs-CZ" sz="1400" b="1" dirty="0" err="1" smtClean="0"/>
              <a:t>odkazníkovi</a:t>
            </a:r>
            <a:r>
              <a:rPr lang="cs-CZ" sz="1400" b="1" dirty="0" smtClean="0"/>
              <a:t> , </a:t>
            </a:r>
            <a:r>
              <a:rPr lang="cs-CZ" sz="1400" dirty="0" smtClean="0"/>
              <a:t>který nepatří mezi dědice a nemá tudíž vůči zemřelému žádná práva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ani povinnosti. Odkazem  se </a:t>
            </a:r>
            <a:r>
              <a:rPr lang="cs-CZ" sz="1400" dirty="0" err="1" smtClean="0"/>
              <a:t>odkazníku</a:t>
            </a:r>
            <a:r>
              <a:rPr lang="cs-CZ" sz="1400" dirty="0" smtClean="0"/>
              <a:t> zřizuje pohledávka pro </a:t>
            </a:r>
            <a:r>
              <a:rPr lang="cs-CZ" sz="1400" dirty="0" err="1" smtClean="0"/>
              <a:t>ydání</a:t>
            </a:r>
            <a:r>
              <a:rPr lang="cs-CZ" sz="1400" dirty="0" smtClean="0"/>
              <a:t> určité věci, nebo na zřízení určitého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práva.  Nabytí dědictví potvrzuje soud.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538" y="2405063"/>
            <a:ext cx="8162925" cy="204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0538" y="1196752"/>
            <a:ext cx="79698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835696" y="1381418"/>
            <a:ext cx="3384376" cy="3193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Neopomenutelní dědici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27584" y="1763524"/>
            <a:ext cx="763284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Dle  NOZ (§ 1643) jsou </a:t>
            </a:r>
            <a:r>
              <a:rPr lang="cs-CZ" sz="1400" b="1" dirty="0" smtClean="0"/>
              <a:t>děti zůstavitele a</a:t>
            </a:r>
            <a:r>
              <a:rPr lang="cs-CZ" sz="1400" dirty="0" smtClean="0"/>
              <a:t> nedědí-li pak jsou jimi jejich potomci.  Jejich rozsah práva </a:t>
            </a:r>
          </a:p>
          <a:p>
            <a:r>
              <a:rPr lang="cs-CZ" sz="1400" dirty="0" smtClean="0"/>
              <a:t>je snížen na </a:t>
            </a:r>
            <a:r>
              <a:rPr lang="cs-CZ" sz="1400" b="1" u="sng" dirty="0" smtClean="0"/>
              <a:t>zákonný dědický podíl </a:t>
            </a:r>
            <a:r>
              <a:rPr lang="cs-CZ" sz="1400" b="1" dirty="0" smtClean="0"/>
              <a:t>.                  nezletilý potomek – tři čtvrtiny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                      zletilý potomek -      jedna čtvrtina  zákonného podílu</a:t>
            </a:r>
            <a:endParaRPr lang="cs-CZ" sz="1400" b="1" dirty="0"/>
          </a:p>
        </p:txBody>
      </p:sp>
      <p:sp>
        <p:nvSpPr>
          <p:cNvPr id="12" name="Šipka doprava 11"/>
          <p:cNvSpPr/>
          <p:nvPr/>
        </p:nvSpPr>
        <p:spPr>
          <a:xfrm>
            <a:off x="3527884" y="2132856"/>
            <a:ext cx="684076" cy="13220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" y="1196752"/>
            <a:ext cx="8153400" cy="258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57350" y="3480704"/>
            <a:ext cx="815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95300" y="3609182"/>
            <a:ext cx="2420516" cy="24085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Dědické skupiny           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7350" y="3808363"/>
            <a:ext cx="79651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>
              <a:buAutoNum type="arabicPeriod"/>
            </a:pPr>
            <a:r>
              <a:rPr lang="cs-CZ" sz="1200" dirty="0" smtClean="0"/>
              <a:t>Zůstavitelovy děti (manželské i nemanželské) a manžel- dědí stejným dílem, </a:t>
            </a:r>
          </a:p>
          <a:p>
            <a:pPr marL="228600" indent="-228600">
              <a:buAutoNum type="arabicPeriod"/>
            </a:pPr>
            <a:r>
              <a:rPr lang="cs-CZ" sz="1200" dirty="0" smtClean="0"/>
              <a:t>Manžel, zůstavitelovi rodiče a osoby, které žily se zůstavitelem nejméně po dobu 1 roku ve společné domácnosti – stejným     	dílem, ale manžel nejméně polovinu dědictví, </a:t>
            </a:r>
          </a:p>
          <a:p>
            <a:pPr marL="228600" indent="-228600">
              <a:buAutoNum type="arabicPeriod"/>
            </a:pPr>
            <a:r>
              <a:rPr lang="cs-CZ" sz="1200" dirty="0" smtClean="0"/>
              <a:t>Zůstavitelovi sourozenci a osoby </a:t>
            </a:r>
            <a:r>
              <a:rPr lang="cs-CZ" sz="1200" dirty="0" err="1" smtClean="0"/>
              <a:t>spolužijící</a:t>
            </a:r>
            <a:r>
              <a:rPr lang="cs-CZ" sz="1200" dirty="0" smtClean="0"/>
              <a:t> (viz 2)</a:t>
            </a:r>
          </a:p>
          <a:p>
            <a:pPr marL="228600" indent="-228600">
              <a:buAutoNum type="arabicPeriod"/>
            </a:pPr>
            <a:r>
              <a:rPr lang="cs-CZ" sz="1200" dirty="0" smtClean="0"/>
              <a:t>Prarodiče zůstavitele, případně jejich dětem,</a:t>
            </a:r>
          </a:p>
          <a:p>
            <a:pPr marL="228600" indent="-228600">
              <a:buAutoNum type="arabicPeriod"/>
            </a:pPr>
            <a:r>
              <a:rPr lang="cs-CZ" sz="1200" b="1" dirty="0" smtClean="0"/>
              <a:t>Praprarodiče,</a:t>
            </a:r>
          </a:p>
          <a:p>
            <a:pPr marL="228600" indent="-228600">
              <a:buAutoNum type="arabicPeriod"/>
            </a:pPr>
            <a:r>
              <a:rPr lang="cs-CZ" sz="1200" b="1" dirty="0" smtClean="0"/>
              <a:t>Praneteře, prasynovci, strýcové a tety, sestřenice a bratranci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225190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57350" y="4380642"/>
            <a:ext cx="815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3757" y="1124744"/>
            <a:ext cx="829111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</a:t>
            </a:r>
            <a:r>
              <a:rPr lang="cs-CZ" sz="1200" dirty="0" smtClean="0"/>
              <a:t>Muž má dvě dospělé nemanželské děti, syna a dceru&gt; Se současnou manželkou má pětileté dítě. Pokud  nesepíše 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               závěť a neuzavře dědickou smlouvu, pak bude dědit manželka spolu s jeho třemi dětmi podle zákona v 1. dědické   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               skupině, tzn. každý dostane jednu čtvrtinu z pozůstalosti. </a:t>
            </a:r>
            <a:endParaRPr lang="cs-CZ" sz="1200" dirty="0"/>
          </a:p>
        </p:txBody>
      </p:sp>
      <p:sp>
        <p:nvSpPr>
          <p:cNvPr id="4" name="Šipka doprava 3"/>
          <p:cNvSpPr/>
          <p:nvPr/>
        </p:nvSpPr>
        <p:spPr>
          <a:xfrm>
            <a:off x="611560" y="1381418"/>
            <a:ext cx="864314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55576" y="2276872"/>
            <a:ext cx="533483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Odpovědnost  dědiců za dluhy zůstavitele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3568" y="2924944"/>
            <a:ext cx="808130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V dědickém právu se obecně uplatňuje </a:t>
            </a:r>
            <a:r>
              <a:rPr lang="cs-CZ" sz="1400" b="1" u="sng" dirty="0" smtClean="0"/>
              <a:t>princip univerzálního dědického nástupnictví</a:t>
            </a:r>
          </a:p>
          <a:p>
            <a:r>
              <a:rPr lang="cs-CZ" sz="1400" b="1" u="sng" dirty="0" smtClean="0"/>
              <a:t>=dědic nastupuje nejen  do zůstavitelových práv, ale i do povinností. </a:t>
            </a:r>
          </a:p>
          <a:p>
            <a:r>
              <a:rPr lang="cs-CZ" sz="1400" dirty="0" smtClean="0"/>
              <a:t>Podle NOZ  dluhy budou na dědice přecházet v plném rozsahu, a ne pouze do výše nabytého dědictví. </a:t>
            </a:r>
          </a:p>
        </p:txBody>
      </p:sp>
    </p:spTree>
    <p:extLst>
      <p:ext uri="{BB962C8B-B14F-4D97-AF65-F5344CB8AC3E}">
        <p14:creationId xmlns:p14="http://schemas.microsoft.com/office/powerpoint/2010/main" val="3491856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57350" y="4380642"/>
            <a:ext cx="8153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5555" y="1124744"/>
            <a:ext cx="799288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835696" y="1268760"/>
            <a:ext cx="460851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Použité</a:t>
            </a:r>
            <a:r>
              <a:rPr lang="cs-CZ" dirty="0"/>
              <a:t> </a:t>
            </a:r>
            <a:r>
              <a:rPr lang="cs-CZ" dirty="0" smtClean="0"/>
              <a:t> zdroje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69654" y="2359833"/>
            <a:ext cx="712879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b="1" dirty="0" smtClean="0"/>
              <a:t>Občanský zákoník</a:t>
            </a:r>
            <a:r>
              <a:rPr lang="cs-CZ" dirty="0" smtClean="0"/>
              <a:t> </a:t>
            </a:r>
            <a:r>
              <a:rPr lang="cs-CZ" b="1" dirty="0" smtClean="0"/>
              <a:t>2014</a:t>
            </a:r>
            <a:r>
              <a:rPr lang="cs-CZ" dirty="0" smtClean="0"/>
              <a:t>, edice Právo, 2. vydání 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                                 </a:t>
            </a:r>
            <a:r>
              <a:rPr lang="cs-CZ" dirty="0" smtClean="0"/>
              <a:t>Nakladatelství  ANAG, 2013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ISBN 978-80-7263- 814-7 </a:t>
            </a:r>
          </a:p>
          <a:p>
            <a:endParaRPr lang="cs-CZ" dirty="0"/>
          </a:p>
          <a:p>
            <a:pPr marL="342900" indent="-342900">
              <a:buAutoNum type="arabicPeriod" startAt="2"/>
            </a:pPr>
            <a:r>
              <a:rPr lang="cs-CZ" b="1" dirty="0" smtClean="0"/>
              <a:t>Velké změny. Dluhy se budou dědit v plné výši.</a:t>
            </a:r>
          </a:p>
          <a:p>
            <a:r>
              <a:rPr lang="cs-CZ" b="1" dirty="0" smtClean="0"/>
              <a:t>                                                 </a:t>
            </a:r>
            <a:r>
              <a:rPr lang="cs-CZ" b="1" dirty="0" smtClean="0">
                <a:hlinkClick r:id="rId4"/>
              </a:rPr>
              <a:t>WWW.Deník.cz</a:t>
            </a:r>
            <a:r>
              <a:rPr lang="cs-CZ" b="1" dirty="0" smtClean="0"/>
              <a:t>  </a:t>
            </a:r>
            <a:r>
              <a:rPr lang="cs-CZ" dirty="0" smtClean="0"/>
              <a:t>- Události</a:t>
            </a:r>
          </a:p>
          <a:p>
            <a:r>
              <a:rPr lang="cs-CZ" dirty="0"/>
              <a:t> </a:t>
            </a:r>
            <a:r>
              <a:rPr lang="cs-CZ" dirty="0" smtClean="0"/>
              <a:t>      </a:t>
            </a:r>
            <a:endParaRPr lang="cs-CZ" b="1" dirty="0"/>
          </a:p>
          <a:p>
            <a:r>
              <a:rPr lang="cs-CZ" b="1" dirty="0"/>
              <a:t>3.  </a:t>
            </a:r>
            <a:r>
              <a:rPr lang="cs-CZ" dirty="0"/>
              <a:t> </a:t>
            </a:r>
            <a:r>
              <a:rPr lang="cs-CZ" b="1" dirty="0"/>
              <a:t>Dědické právo v novém občanském zákoníku,</a:t>
            </a:r>
          </a:p>
          <a:p>
            <a:r>
              <a:rPr lang="cs-CZ" b="1" dirty="0"/>
              <a:t>                                                 </a:t>
            </a:r>
            <a:r>
              <a:rPr lang="cs-CZ" dirty="0"/>
              <a:t>publikace Ministerstva spravedlnosti ČR</a:t>
            </a:r>
          </a:p>
          <a:p>
            <a:r>
              <a:rPr lang="cs-CZ" dirty="0"/>
              <a:t>                                                  č. CZ 1.04/4.1.00/80.00003</a:t>
            </a:r>
          </a:p>
          <a:p>
            <a:r>
              <a:rPr lang="cs-CZ" dirty="0" smtClean="0"/>
              <a:t>                                                  z 15.11.2013</a:t>
            </a:r>
          </a:p>
          <a:p>
            <a:r>
              <a:rPr lang="cs-CZ" dirty="0" smtClean="0"/>
              <a:t>4.   </a:t>
            </a:r>
            <a:r>
              <a:rPr lang="cs-CZ" b="1" dirty="0" smtClean="0"/>
              <a:t>Právo pro střední školy, Radovan Ryska, 1994,2007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                                </a:t>
            </a:r>
            <a:r>
              <a:rPr lang="cs-CZ" dirty="0" smtClean="0"/>
              <a:t>Fortuna Praha, ISBN 978-80-7173-010-9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72535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1655</TotalTime>
  <Words>1255</Words>
  <Application>Microsoft Office PowerPoint</Application>
  <PresentationFormat>Předvádění na obrazovce (4:3)</PresentationFormat>
  <Paragraphs>281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127</cp:revision>
  <cp:lastPrinted>2014-01-14T09:13:43Z</cp:lastPrinted>
  <dcterms:created xsi:type="dcterms:W3CDTF">2010-11-01T23:40:31Z</dcterms:created>
  <dcterms:modified xsi:type="dcterms:W3CDTF">2014-01-17T09:23:27Z</dcterms:modified>
</cp:coreProperties>
</file>