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67" r:id="rId2"/>
    <p:sldId id="268" r:id="rId3"/>
    <p:sldId id="276" r:id="rId4"/>
    <p:sldId id="284" r:id="rId5"/>
    <p:sldId id="275" r:id="rId6"/>
    <p:sldId id="282" r:id="rId7"/>
    <p:sldId id="283" r:id="rId8"/>
    <p:sldId id="285" r:id="rId9"/>
    <p:sldId id="286" r:id="rId10"/>
    <p:sldId id="274" r:id="rId11"/>
    <p:sldId id="269" r:id="rId12"/>
  </p:sldIdLst>
  <p:sldSz cx="9144000" cy="6858000" type="screen4x3"/>
  <p:notesSz cx="6858000" cy="9144000"/>
  <p:defaultTextStyle>
    <a:defPPr>
      <a:defRPr lang="cs-CZ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663300"/>
    <a:srgbClr val="0033CC"/>
    <a:srgbClr val="99CC00"/>
    <a:srgbClr val="33CC33"/>
    <a:srgbClr val="FF3399"/>
    <a:srgbClr val="CC0000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-629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2E2DD58E-01C9-4AA7-943C-60249C2992F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819543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noProof="0" smtClean="0"/>
              <a:t>Klepnutím lze upravit styly předlohy textu.</a:t>
            </a:r>
          </a:p>
          <a:p>
            <a:pPr lvl="1"/>
            <a:r>
              <a:rPr lang="cs-CZ" altLang="cs-CZ" noProof="0" smtClean="0"/>
              <a:t>Druhá úroveň</a:t>
            </a:r>
          </a:p>
          <a:p>
            <a:pPr lvl="2"/>
            <a:r>
              <a:rPr lang="cs-CZ" altLang="cs-CZ" noProof="0" smtClean="0"/>
              <a:t>Třetí úroveň</a:t>
            </a:r>
          </a:p>
          <a:p>
            <a:pPr lvl="3"/>
            <a:r>
              <a:rPr lang="cs-CZ" altLang="cs-CZ" noProof="0" smtClean="0"/>
              <a:t>Čtvrtá úroveň</a:t>
            </a:r>
          </a:p>
          <a:p>
            <a:pPr lvl="4"/>
            <a:r>
              <a:rPr lang="cs-CZ" altLang="cs-CZ" noProof="0" smtClean="0"/>
              <a:t>Pátá úroveň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66A0B58D-095C-4834-8DF0-FA486C0C326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381321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CBDE3F-8100-4EC5-BE1D-0757D51669C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86072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282509-5CA7-4109-A041-352F50A0C50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961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C7C9C5-58C9-4AC8-A736-89850A65878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15555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A3F6F3-8F9D-4FA8-8C43-51E351840A0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81466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B2FB54-2BB8-4689-8388-B9C22EB8CDC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3384822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313FF9-DBAA-4CE2-A994-8E9E006CF83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76944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740573-39AA-492A-85E1-F45050D911B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80277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301AAE-82D2-4D27-B98C-AA52A8BC734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65485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C5B6D4-2ABF-4BE1-BD2C-4F4A403E852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993587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9B980E-95A7-481B-B09B-34085B6A118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81908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C1BAD6-3FDE-4003-AD2E-2C58F8D5D8D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845455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E72499DF-BCDB-4B83-83D1-F6985901940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5214251"/>
              </p:ext>
            </p:extLst>
          </p:nvPr>
        </p:nvGraphicFramePr>
        <p:xfrm>
          <a:off x="750888" y="2060575"/>
          <a:ext cx="7614514" cy="3851464"/>
        </p:xfrm>
        <a:graphic>
          <a:graphicData uri="http://schemas.openxmlformats.org/drawingml/2006/table">
            <a:tbl>
              <a:tblPr/>
              <a:tblGrid>
                <a:gridCol w="2268537"/>
                <a:gridCol w="5345977"/>
              </a:tblGrid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Projekt MŠMT</a:t>
                      </a:r>
                      <a:endParaRPr kumimoji="0" lang="cs-CZ" alt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EU peníze středním školám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projektu školy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ICT do života školy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Registrační číslo projektu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CZ.1.07/1.5.00/34.0771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Šablona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III/2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37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Anotace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Regulované soustavy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Regulovaná soustava, dynamické vlastnosti, přechodová charakteristika, vstupní a výstupní veličina, regulovaná veličina, jednotkový skok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Předmět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Mechatronika, Automatizace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1964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Autor, spoluautor  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Ing. </a:t>
                      </a: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Josef Sýkora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Jazyk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Čeština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Prezentace, výklad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PC, dataprojektor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Výklad pomocí prezentace, vyhledávání informací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Střední škola, učiliště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3. ročník, žáci 17 – 18 let, obor </a:t>
                      </a:r>
                      <a:r>
                        <a:rPr kumimoji="0" lang="cs-CZ" alt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Mechatronik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Zdroje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Vlastní zdroje - viz poslední strana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749"/>
            <a:ext cx="75596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 smtClean="0"/>
              <a:t>Regulované soustavy</a:t>
            </a:r>
          </a:p>
        </p:txBody>
      </p:sp>
      <p:sp>
        <p:nvSpPr>
          <p:cNvPr id="2109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  <a:noFill/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6336B0F9-8685-47AA-A485-322CDDDFBABD}" type="slidenum">
              <a:rPr lang="cs-CZ" altLang="cs-CZ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cs-CZ" altLang="cs-CZ" sz="1400" smtClean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 eaLnBrk="1" hangingPunct="1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111" name="TextovéPole 12"/>
          <p:cNvSpPr txBox="1">
            <a:spLocks noChangeArrowheads="1"/>
          </p:cNvSpPr>
          <p:nvPr/>
        </p:nvSpPr>
        <p:spPr bwMode="auto">
          <a:xfrm>
            <a:off x="787400" y="1452712"/>
            <a:ext cx="75612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cs-CZ" altLang="cs-CZ" sz="2400" b="1" dirty="0" smtClean="0"/>
              <a:t>VY_32_INOVACE_37_748</a:t>
            </a:r>
            <a:endParaRPr lang="cs-CZ" altLang="cs-CZ" sz="2400" b="1" dirty="0"/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65163" y="414338"/>
            <a:ext cx="7772400" cy="1470025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b="1" i="1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MECHATRONIKA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61603" y="2453490"/>
            <a:ext cx="8337550" cy="2218098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6600" b="1" i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Regulované</a:t>
            </a:r>
          </a:p>
          <a:p>
            <a:pPr eaLnBrk="1" hangingPunct="1">
              <a:defRPr/>
            </a:pPr>
            <a:r>
              <a:rPr lang="cs-CZ" altLang="cs-CZ" sz="6600" b="1" i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soustavy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7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7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2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2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1374454" y="1690269"/>
            <a:ext cx="6809879" cy="4475140"/>
          </a:xfrm>
        </p:spPr>
        <p:txBody>
          <a:bodyPr/>
          <a:lstStyle/>
          <a:p>
            <a:r>
              <a:rPr lang="cs-CZ" sz="2400" dirty="0">
                <a:latin typeface="Calibri" panose="020F0502020204030204" pitchFamily="34" charset="0"/>
              </a:rPr>
              <a:t>Je to technické zařízení, na kterém regulujeme jednu nebo více fyzikálních veličin. </a:t>
            </a:r>
            <a:endParaRPr lang="cs-CZ" sz="2400" dirty="0" smtClean="0">
              <a:latin typeface="Calibri" panose="020F0502020204030204" pitchFamily="34" charset="0"/>
            </a:endParaRPr>
          </a:p>
          <a:p>
            <a:r>
              <a:rPr lang="cs-CZ" sz="2400" dirty="0" smtClean="0">
                <a:latin typeface="Calibri" panose="020F0502020204030204" pitchFamily="34" charset="0"/>
              </a:rPr>
              <a:t>Může </a:t>
            </a:r>
            <a:r>
              <a:rPr lang="cs-CZ" sz="2400" dirty="0">
                <a:latin typeface="Calibri" panose="020F0502020204030204" pitchFamily="34" charset="0"/>
              </a:rPr>
              <a:t>to být např.: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Calibri" panose="020F0502020204030204" pitchFamily="34" charset="0"/>
              </a:rPr>
              <a:t>nádrž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Calibri" panose="020F0502020204030204" pitchFamily="34" charset="0"/>
              </a:rPr>
              <a:t>potrubí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Calibri" panose="020F0502020204030204" pitchFamily="34" charset="0"/>
              </a:rPr>
              <a:t>místnost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Calibri" panose="020F0502020204030204" pitchFamily="34" charset="0"/>
              </a:rPr>
              <a:t>alternátor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Calibri" panose="020F0502020204030204" pitchFamily="34" charset="0"/>
              </a:rPr>
              <a:t>pec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Calibri" panose="020F0502020204030204" pitchFamily="34" charset="0"/>
              </a:rPr>
              <a:t>destilační kolona</a:t>
            </a:r>
          </a:p>
          <a:p>
            <a:pPr lvl="0"/>
            <a:r>
              <a:rPr lang="cs-CZ" sz="2400" dirty="0" smtClean="0">
                <a:latin typeface="Calibri" panose="020F0502020204030204" pitchFamily="34" charset="0"/>
              </a:rPr>
              <a:t>	a </a:t>
            </a:r>
            <a:r>
              <a:rPr lang="cs-CZ" sz="2400" dirty="0">
                <a:latin typeface="Calibri" panose="020F0502020204030204" pitchFamily="34" charset="0"/>
              </a:rPr>
              <a:t>další</a:t>
            </a:r>
          </a:p>
          <a:p>
            <a:pPr lvl="0"/>
            <a:endParaRPr lang="cs-CZ" sz="2000" dirty="0">
              <a:latin typeface="Calibri" panose="020F0502020204030204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894387" y="835535"/>
            <a:ext cx="45766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i="1" u="sng" dirty="0" smtClean="0">
                <a:latin typeface="Calibri" panose="020F0502020204030204" pitchFamily="34" charset="0"/>
              </a:rPr>
              <a:t>Regulovaná soustava</a:t>
            </a:r>
            <a:r>
              <a:rPr lang="cs-CZ" sz="3200" b="1" i="1" dirty="0" smtClean="0">
                <a:latin typeface="Calibri" panose="020F0502020204030204" pitchFamily="34" charset="0"/>
              </a:rPr>
              <a:t> </a:t>
            </a:r>
            <a:r>
              <a:rPr lang="cs-CZ" sz="3200" b="1" i="1" dirty="0">
                <a:latin typeface="Calibri" panose="020F0502020204030204" pitchFamily="34" charset="0"/>
              </a:rPr>
              <a:t>(RS)</a:t>
            </a:r>
            <a:endParaRPr lang="cs-CZ" sz="3200" i="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331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nodeType="withEffect">
                                  <p:stCondLst>
                                    <p:cond delay="79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nodeType="withEffect">
                                  <p:stCondLst>
                                    <p:cond delay="96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63832" y="771808"/>
            <a:ext cx="5724620" cy="5393602"/>
          </a:xfrm>
        </p:spPr>
        <p:txBody>
          <a:bodyPr/>
          <a:lstStyle/>
          <a:p>
            <a:pPr marL="0" indent="0" algn="just">
              <a:buNone/>
            </a:pPr>
            <a:r>
              <a:rPr lang="cs-CZ" sz="800" dirty="0" smtClean="0">
                <a:latin typeface="Calibri" panose="020F0502020204030204" pitchFamily="34" charset="0"/>
              </a:rPr>
              <a:t>   </a:t>
            </a:r>
          </a:p>
          <a:p>
            <a:pPr marL="0" indent="0" algn="just">
              <a:buNone/>
            </a:pPr>
            <a:r>
              <a:rPr lang="cs-CZ" sz="2800" b="1" dirty="0" smtClean="0">
                <a:latin typeface="Calibri" panose="020F0502020204030204" pitchFamily="34" charset="0"/>
              </a:rPr>
              <a:t>Regulovaná veličina</a:t>
            </a:r>
          </a:p>
          <a:p>
            <a:pPr marL="0" indent="0" algn="just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Je výstupní veličinou RS. Může to být např.:</a:t>
            </a:r>
          </a:p>
          <a:p>
            <a:pPr lvl="4" algn="just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Calibri" panose="020F0502020204030204" pitchFamily="34" charset="0"/>
              </a:rPr>
              <a:t>teplota</a:t>
            </a:r>
          </a:p>
          <a:p>
            <a:pPr lvl="4" algn="just">
              <a:buFont typeface="Arial" panose="020B0604020202020204" pitchFamily="34" charset="0"/>
              <a:buChar char="•"/>
            </a:pPr>
            <a:r>
              <a:rPr lang="cs-CZ" sz="2400" dirty="0">
                <a:latin typeface="Calibri" panose="020F0502020204030204" pitchFamily="34" charset="0"/>
              </a:rPr>
              <a:t>h</a:t>
            </a:r>
            <a:r>
              <a:rPr lang="cs-CZ" sz="2400" dirty="0" smtClean="0">
                <a:latin typeface="Calibri" panose="020F0502020204030204" pitchFamily="34" charset="0"/>
              </a:rPr>
              <a:t>ladina</a:t>
            </a:r>
          </a:p>
          <a:p>
            <a:pPr lvl="4" algn="just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Calibri" panose="020F0502020204030204" pitchFamily="34" charset="0"/>
              </a:rPr>
              <a:t>průtok</a:t>
            </a:r>
          </a:p>
          <a:p>
            <a:pPr lvl="4" algn="just">
              <a:buFont typeface="Arial" panose="020B0604020202020204" pitchFamily="34" charset="0"/>
              <a:buChar char="•"/>
            </a:pPr>
            <a:r>
              <a:rPr lang="cs-CZ" sz="2400" dirty="0">
                <a:latin typeface="Calibri" panose="020F0502020204030204" pitchFamily="34" charset="0"/>
              </a:rPr>
              <a:t>t</a:t>
            </a:r>
            <a:r>
              <a:rPr lang="cs-CZ" sz="2400" dirty="0" smtClean="0">
                <a:latin typeface="Calibri" panose="020F0502020204030204" pitchFamily="34" charset="0"/>
              </a:rPr>
              <a:t>lak</a:t>
            </a:r>
          </a:p>
          <a:p>
            <a:pPr lvl="4" algn="just">
              <a:buFont typeface="Arial" panose="020B0604020202020204" pitchFamily="34" charset="0"/>
              <a:buChar char="•"/>
            </a:pPr>
            <a:r>
              <a:rPr lang="cs-CZ" sz="2400" dirty="0">
                <a:latin typeface="Calibri" panose="020F0502020204030204" pitchFamily="34" charset="0"/>
              </a:rPr>
              <a:t>o</a:t>
            </a:r>
            <a:r>
              <a:rPr lang="cs-CZ" sz="2400" dirty="0" smtClean="0">
                <a:latin typeface="Calibri" panose="020F0502020204030204" pitchFamily="34" charset="0"/>
              </a:rPr>
              <a:t>táčky</a:t>
            </a:r>
          </a:p>
          <a:p>
            <a:pPr marL="1371600" lvl="3" indent="0" algn="just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a další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9736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57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nodeType="withEffect">
                                  <p:stCondLst>
                                    <p:cond delay="68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nodeType="withEffect">
                                  <p:stCondLst>
                                    <p:cond delay="8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73464" y="1328596"/>
            <a:ext cx="5997072" cy="3315831"/>
          </a:xfrm>
        </p:spPr>
        <p:txBody>
          <a:bodyPr/>
          <a:lstStyle/>
          <a:p>
            <a:pPr marL="0" indent="0" algn="just">
              <a:buNone/>
            </a:pPr>
            <a:r>
              <a:rPr lang="cs-CZ" sz="2400" dirty="0">
                <a:latin typeface="Calibri" panose="020F0502020204030204" pitchFamily="34" charset="0"/>
              </a:rPr>
              <a:t>Abychom byli schopni pro danou RS zvolit vhodný regulátor, musíme velmi dobře poznat její vlastnosti</a:t>
            </a:r>
            <a:r>
              <a:rPr lang="cs-CZ" sz="2400" dirty="0" smtClean="0">
                <a:latin typeface="Calibri" panose="020F0502020204030204" pitchFamily="34" charset="0"/>
              </a:rPr>
              <a:t>.</a:t>
            </a:r>
          </a:p>
          <a:p>
            <a:pPr marL="0" indent="0" algn="just">
              <a:buNone/>
            </a:pPr>
            <a:endParaRPr lang="cs-CZ" sz="2400" dirty="0" smtClean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Nejdůležitější </a:t>
            </a:r>
            <a:r>
              <a:rPr lang="cs-CZ" sz="2400" dirty="0">
                <a:latin typeface="Calibri" panose="020F0502020204030204" pitchFamily="34" charset="0"/>
              </a:rPr>
              <a:t>jsou </a:t>
            </a:r>
            <a:r>
              <a:rPr lang="cs-CZ" sz="2400" b="1" i="1" dirty="0">
                <a:latin typeface="Calibri" panose="020F0502020204030204" pitchFamily="34" charset="0"/>
              </a:rPr>
              <a:t>vlastnosti dynamické</a:t>
            </a:r>
            <a:r>
              <a:rPr lang="cs-CZ" sz="2400" dirty="0">
                <a:latin typeface="Calibri" panose="020F0502020204030204" pitchFamily="34" charset="0"/>
              </a:rPr>
              <a:t>, které nejlépe zjistíme </a:t>
            </a:r>
            <a:r>
              <a:rPr lang="cs-CZ" sz="2400" b="1" i="1" dirty="0">
                <a:latin typeface="Calibri" panose="020F0502020204030204" pitchFamily="34" charset="0"/>
              </a:rPr>
              <a:t>z přechodové charakteristiky</a:t>
            </a:r>
            <a:r>
              <a:rPr lang="cs-CZ" sz="2400" dirty="0">
                <a:latin typeface="Calibri" panose="020F0502020204030204" pitchFamily="34" charset="0"/>
              </a:rPr>
              <a:t>. 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cs-CZ" sz="1000" dirty="0" smtClean="0">
                <a:latin typeface="Calibri" panose="020F0502020204030204" pitchFamily="34" charset="0"/>
              </a:rPr>
              <a:t>  </a:t>
            </a:r>
          </a:p>
          <a:p>
            <a:pPr marL="0" indent="0" algn="just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Ta </a:t>
            </a:r>
            <a:r>
              <a:rPr lang="cs-CZ" sz="2400" dirty="0">
                <a:latin typeface="Calibri" panose="020F0502020204030204" pitchFamily="34" charset="0"/>
              </a:rPr>
              <a:t>se určuje měřením (viz. </a:t>
            </a:r>
            <a:r>
              <a:rPr lang="cs-CZ" sz="2400" dirty="0" smtClean="0">
                <a:latin typeface="Calibri" panose="020F0502020204030204" pitchFamily="34" charset="0"/>
              </a:rPr>
              <a:t>– </a:t>
            </a:r>
            <a:r>
              <a:rPr lang="cs-CZ" sz="2400" dirty="0">
                <a:latin typeface="Calibri" panose="020F0502020204030204" pitchFamily="34" charset="0"/>
              </a:rPr>
              <a:t>identifikace RS). </a:t>
            </a:r>
            <a:endParaRPr lang="cs-CZ" sz="2400" dirty="0" smtClean="0">
              <a:latin typeface="Calibri" panose="020F050202020403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0509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48375" y="1124893"/>
            <a:ext cx="6847249" cy="4705538"/>
          </a:xfrm>
        </p:spPr>
        <p:txBody>
          <a:bodyPr/>
          <a:lstStyle/>
          <a:p>
            <a:pPr marL="0" indent="0" algn="just">
              <a:buNone/>
            </a:pPr>
            <a:r>
              <a:rPr lang="cs-CZ" sz="2800" b="1" i="1" dirty="0" smtClean="0">
                <a:latin typeface="Calibri" panose="020F0502020204030204" pitchFamily="34" charset="0"/>
              </a:rPr>
              <a:t>Přechodová charakteristika</a:t>
            </a:r>
          </a:p>
          <a:p>
            <a:pPr marL="0" indent="0" algn="just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Je to grafické znázornění průběhu regulované veličiny po provedení skokové změny veličiny vstupní. </a:t>
            </a:r>
          </a:p>
          <a:p>
            <a:pPr marL="0" indent="0" algn="just">
              <a:buNone/>
            </a:pPr>
            <a:endParaRPr lang="cs-CZ" sz="2400" dirty="0" smtClean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cs-CZ" sz="2400" b="1" dirty="0">
                <a:latin typeface="Calibri" panose="020F0502020204030204" pitchFamily="34" charset="0"/>
              </a:rPr>
              <a:t> </a:t>
            </a:r>
            <a:r>
              <a:rPr lang="cs-CZ" sz="2400" b="1" dirty="0" smtClean="0">
                <a:latin typeface="Calibri" panose="020F0502020204030204" pitchFamily="34" charset="0"/>
              </a:rPr>
              <a:t>      Vstupní </a:t>
            </a:r>
            <a:r>
              <a:rPr lang="cs-CZ" sz="2400" b="1" dirty="0">
                <a:latin typeface="Calibri" panose="020F0502020204030204" pitchFamily="34" charset="0"/>
              </a:rPr>
              <a:t>veličina</a:t>
            </a:r>
            <a:r>
              <a:rPr lang="cs-CZ" sz="2400" dirty="0">
                <a:latin typeface="Calibri" panose="020F0502020204030204" pitchFamily="34" charset="0"/>
              </a:rPr>
              <a:t>:</a:t>
            </a:r>
          </a:p>
          <a:p>
            <a:pPr lvl="2" algn="just"/>
            <a:r>
              <a:rPr lang="cs-CZ" dirty="0" smtClean="0">
                <a:latin typeface="Calibri" panose="020F0502020204030204" pitchFamily="34" charset="0"/>
              </a:rPr>
              <a:t>velikost </a:t>
            </a:r>
            <a:r>
              <a:rPr lang="cs-CZ" dirty="0">
                <a:latin typeface="Calibri" panose="020F0502020204030204" pitchFamily="34" charset="0"/>
              </a:rPr>
              <a:t>nátoku do hořáku</a:t>
            </a:r>
          </a:p>
          <a:p>
            <a:pPr lvl="2" algn="just"/>
            <a:r>
              <a:rPr lang="cs-CZ" dirty="0">
                <a:latin typeface="Calibri" panose="020F0502020204030204" pitchFamily="34" charset="0"/>
              </a:rPr>
              <a:t>stupeň otevření </a:t>
            </a:r>
            <a:r>
              <a:rPr lang="cs-CZ" dirty="0" smtClean="0">
                <a:latin typeface="Calibri" panose="020F0502020204030204" pitchFamily="34" charset="0"/>
              </a:rPr>
              <a:t>regulačního ventilu</a:t>
            </a:r>
            <a:endParaRPr lang="cs-CZ" dirty="0">
              <a:latin typeface="Calibri" panose="020F0502020204030204" pitchFamily="34" charset="0"/>
            </a:endParaRPr>
          </a:p>
          <a:p>
            <a:pPr lvl="2" algn="just"/>
            <a:r>
              <a:rPr lang="cs-CZ" dirty="0">
                <a:latin typeface="Calibri" panose="020F0502020204030204" pitchFamily="34" charset="0"/>
              </a:rPr>
              <a:t>f</a:t>
            </a:r>
            <a:r>
              <a:rPr lang="cs-CZ" dirty="0" smtClean="0">
                <a:latin typeface="Calibri" panose="020F0502020204030204" pitchFamily="34" charset="0"/>
              </a:rPr>
              <a:t>rekvence výstupního napětí </a:t>
            </a:r>
            <a:r>
              <a:rPr lang="cs-CZ" dirty="0">
                <a:latin typeface="Calibri" panose="020F0502020204030204" pitchFamily="34" charset="0"/>
              </a:rPr>
              <a:t>frekvenčních měničů </a:t>
            </a:r>
            <a:r>
              <a:rPr lang="cs-CZ" dirty="0" smtClean="0">
                <a:latin typeface="Calibri" panose="020F0502020204030204" pitchFamily="34" charset="0"/>
              </a:rPr>
              <a:t>při regulaci otáček</a:t>
            </a:r>
          </a:p>
          <a:p>
            <a:pPr marL="457200" lvl="1" indent="0" algn="just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a </a:t>
            </a:r>
            <a:r>
              <a:rPr lang="cs-CZ" sz="2400" dirty="0">
                <a:latin typeface="Calibri" panose="020F0502020204030204" pitchFamily="34" charset="0"/>
              </a:rPr>
              <a:t>další</a:t>
            </a:r>
          </a:p>
          <a:p>
            <a:pPr marL="0" indent="0" algn="just">
              <a:buNone/>
            </a:pPr>
            <a:endParaRPr lang="cs-CZ" sz="2400" dirty="0" smtClean="0">
              <a:latin typeface="Calibri" panose="020F050202020403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9009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44131" y="651849"/>
            <a:ext cx="7049255" cy="5839486"/>
          </a:xfrm>
        </p:spPr>
        <p:txBody>
          <a:bodyPr/>
          <a:lstStyle/>
          <a:p>
            <a:pPr marL="0" indent="0" algn="ctr">
              <a:buNone/>
            </a:pPr>
            <a:r>
              <a:rPr lang="cs-CZ" sz="2400" b="1" dirty="0" smtClean="0">
                <a:solidFill>
                  <a:srgbClr val="663300"/>
                </a:solidFill>
                <a:latin typeface="Calibri" panose="020F0502020204030204" pitchFamily="34" charset="0"/>
              </a:rPr>
              <a:t>Příklad přechodové charakteristiky</a:t>
            </a:r>
          </a:p>
          <a:p>
            <a:pPr marL="0" indent="0" algn="ctr">
              <a:buNone/>
            </a:pPr>
            <a:endParaRPr lang="cs-CZ" sz="2400" b="1" dirty="0">
              <a:solidFill>
                <a:srgbClr val="663300"/>
              </a:solidFill>
              <a:latin typeface="Calibri" panose="020F0502020204030204" pitchFamily="34" charset="0"/>
            </a:endParaRPr>
          </a:p>
          <a:p>
            <a:pPr marL="0" indent="0" algn="ctr">
              <a:buNone/>
            </a:pPr>
            <a:endParaRPr lang="cs-CZ" sz="2400" b="1" dirty="0" smtClean="0">
              <a:solidFill>
                <a:srgbClr val="663300"/>
              </a:solidFill>
              <a:latin typeface="Calibri" panose="020F0502020204030204" pitchFamily="34" charset="0"/>
            </a:endParaRPr>
          </a:p>
          <a:p>
            <a:pPr marL="0" indent="0" algn="ctr">
              <a:buNone/>
            </a:pPr>
            <a:endParaRPr lang="cs-CZ" sz="2400" b="1" dirty="0">
              <a:solidFill>
                <a:srgbClr val="663300"/>
              </a:solidFill>
              <a:latin typeface="Calibri" panose="020F0502020204030204" pitchFamily="34" charset="0"/>
            </a:endParaRPr>
          </a:p>
          <a:p>
            <a:pPr marL="0" indent="0" algn="ctr">
              <a:buNone/>
            </a:pPr>
            <a:endParaRPr lang="cs-CZ" sz="2400" b="1" dirty="0" smtClean="0">
              <a:solidFill>
                <a:srgbClr val="663300"/>
              </a:solidFill>
              <a:latin typeface="Calibri" panose="020F0502020204030204" pitchFamily="34" charset="0"/>
            </a:endParaRPr>
          </a:p>
          <a:p>
            <a:pPr marL="0" indent="0" algn="ctr">
              <a:buNone/>
            </a:pPr>
            <a:endParaRPr lang="cs-CZ" sz="2400" b="1" dirty="0">
              <a:solidFill>
                <a:srgbClr val="663300"/>
              </a:solidFill>
              <a:latin typeface="Calibri" panose="020F0502020204030204" pitchFamily="34" charset="0"/>
            </a:endParaRPr>
          </a:p>
          <a:p>
            <a:pPr marL="0" indent="0" algn="ctr">
              <a:buNone/>
            </a:pPr>
            <a:endParaRPr lang="cs-CZ" sz="2400" b="1" dirty="0" smtClean="0">
              <a:solidFill>
                <a:srgbClr val="663300"/>
              </a:solidFill>
              <a:latin typeface="Calibri" panose="020F0502020204030204" pitchFamily="34" charset="0"/>
            </a:endParaRPr>
          </a:p>
          <a:p>
            <a:pPr marL="0" indent="0" algn="ctr">
              <a:buNone/>
            </a:pPr>
            <a:endParaRPr lang="cs-CZ" sz="2400" b="1" dirty="0">
              <a:solidFill>
                <a:srgbClr val="663300"/>
              </a:solidFill>
              <a:latin typeface="Calibri" panose="020F0502020204030204" pitchFamily="34" charset="0"/>
            </a:endParaRPr>
          </a:p>
          <a:p>
            <a:pPr marL="0" indent="0" algn="ctr">
              <a:buNone/>
            </a:pPr>
            <a:endParaRPr lang="cs-CZ" sz="2400" b="1" dirty="0" smtClean="0">
              <a:solidFill>
                <a:srgbClr val="663300"/>
              </a:solidFill>
              <a:latin typeface="Calibri" panose="020F0502020204030204" pitchFamily="34" charset="0"/>
            </a:endParaRPr>
          </a:p>
          <a:p>
            <a:pPr marL="0" indent="0" algn="ctr">
              <a:buNone/>
            </a:pPr>
            <a:endParaRPr lang="cs-CZ" sz="2400" b="1" dirty="0">
              <a:solidFill>
                <a:srgbClr val="663300"/>
              </a:solidFill>
              <a:latin typeface="Calibri" panose="020F0502020204030204" pitchFamily="34" charset="0"/>
            </a:endParaRPr>
          </a:p>
          <a:p>
            <a:pPr marL="0" indent="0" algn="ctr">
              <a:buNone/>
            </a:pPr>
            <a:endParaRPr lang="cs-CZ" sz="2400" b="1" dirty="0" smtClean="0">
              <a:solidFill>
                <a:srgbClr val="6633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2200" dirty="0" smtClean="0">
                <a:latin typeface="Calibri" panose="020F0502020204030204" pitchFamily="34" charset="0"/>
              </a:rPr>
              <a:t>vstupní veličina ………... velikost otevření regulačního ventilu</a:t>
            </a:r>
          </a:p>
          <a:p>
            <a:pPr marL="0" indent="0">
              <a:buNone/>
            </a:pPr>
            <a:r>
              <a:rPr lang="cs-CZ" sz="2200" dirty="0" smtClean="0">
                <a:latin typeface="Calibri" panose="020F0502020204030204" pitchFamily="34" charset="0"/>
              </a:rPr>
              <a:t>výstupní (regulovaná) veličina …..…. teplota</a:t>
            </a:r>
          </a:p>
          <a:p>
            <a:pPr marL="0" indent="0" algn="ctr">
              <a:buNone/>
            </a:pPr>
            <a:endParaRPr lang="cs-CZ" sz="2400" b="1" dirty="0">
              <a:solidFill>
                <a:srgbClr val="663300"/>
              </a:solidFill>
              <a:latin typeface="Calibri" panose="020F0502020204030204" pitchFamily="34" charset="0"/>
            </a:endParaRPr>
          </a:p>
          <a:p>
            <a:pPr marL="0" indent="0" algn="ctr">
              <a:buNone/>
            </a:pPr>
            <a:endParaRPr lang="cs-CZ" sz="2400" b="1" dirty="0" smtClean="0">
              <a:solidFill>
                <a:srgbClr val="663300"/>
              </a:solidFill>
              <a:latin typeface="Calibri" panose="020F0502020204030204" pitchFamily="34" charset="0"/>
            </a:endParaRPr>
          </a:p>
          <a:p>
            <a:pPr marL="0" indent="0" algn="ctr">
              <a:buNone/>
            </a:pPr>
            <a:endParaRPr lang="cs-CZ" sz="2400" b="1" dirty="0">
              <a:solidFill>
                <a:srgbClr val="663300"/>
              </a:solidFill>
              <a:latin typeface="Calibri" panose="020F0502020204030204" pitchFamily="34" charset="0"/>
            </a:endParaRPr>
          </a:p>
          <a:p>
            <a:pPr marL="0" indent="0" algn="ctr">
              <a:buNone/>
            </a:pPr>
            <a:endParaRPr lang="cs-CZ" sz="2400" b="1" dirty="0">
              <a:solidFill>
                <a:srgbClr val="663300"/>
              </a:solidFill>
              <a:latin typeface="Calibri" panose="020F050202020403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341" y="1312754"/>
            <a:ext cx="4836915" cy="395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1733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4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0986" y="905347"/>
            <a:ext cx="8229600" cy="525101"/>
          </a:xfrm>
        </p:spPr>
        <p:txBody>
          <a:bodyPr/>
          <a:lstStyle/>
          <a:p>
            <a:r>
              <a:rPr lang="cs-CZ" sz="2800" b="1" i="1" dirty="0" smtClean="0">
                <a:latin typeface="Calibri" panose="020F0502020204030204" pitchFamily="34" charset="0"/>
              </a:rPr>
              <a:t>Statické regulované soustavy</a:t>
            </a:r>
            <a:endParaRPr lang="cs-CZ" sz="2800" i="1" dirty="0">
              <a:latin typeface="Calibri" panose="020F050202020403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46910" y="1518719"/>
            <a:ext cx="7509850" cy="1396496"/>
          </a:xfrm>
        </p:spPr>
        <p:txBody>
          <a:bodyPr/>
          <a:lstStyle/>
          <a:p>
            <a:pPr marL="0" indent="0" algn="just">
              <a:buNone/>
            </a:pPr>
            <a:r>
              <a:rPr lang="cs-CZ" sz="2400" dirty="0">
                <a:latin typeface="Calibri" panose="020F0502020204030204" pitchFamily="34" charset="0"/>
              </a:rPr>
              <a:t>Po skokové změně akční (vstupní) veličiny, tj. po vychýlení z rovnovážného stavu, se </a:t>
            </a:r>
            <a:r>
              <a:rPr lang="cs-CZ" sz="2400" b="1" i="1" dirty="0">
                <a:latin typeface="Calibri" panose="020F0502020204030204" pitchFamily="34" charset="0"/>
              </a:rPr>
              <a:t>regulovaná veličina sama ustálí </a:t>
            </a:r>
            <a:r>
              <a:rPr lang="cs-CZ" sz="2400" dirty="0">
                <a:latin typeface="Calibri" panose="020F0502020204030204" pitchFamily="34" charset="0"/>
              </a:rPr>
              <a:t>na nové hodnotě. </a:t>
            </a:r>
          </a:p>
        </p:txBody>
      </p:sp>
      <p:sp>
        <p:nvSpPr>
          <p:cNvPr id="4" name="Nadpis 1"/>
          <p:cNvSpPr txBox="1">
            <a:spLocks/>
          </p:cNvSpPr>
          <p:nvPr/>
        </p:nvSpPr>
        <p:spPr bwMode="auto">
          <a:xfrm>
            <a:off x="420986" y="3155134"/>
            <a:ext cx="8229600" cy="534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cs-CZ" sz="2800" b="1" i="1" kern="0" dirty="0" smtClean="0">
                <a:latin typeface="Calibri" panose="020F0502020204030204" pitchFamily="34" charset="0"/>
              </a:rPr>
              <a:t>Astatické regulované soustavy</a:t>
            </a:r>
            <a:endParaRPr lang="cs-CZ" sz="2800" kern="0" dirty="0">
              <a:latin typeface="Calibri" panose="020F0502020204030204" pitchFamily="34" charset="0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 bwMode="auto">
          <a:xfrm>
            <a:off x="737855" y="3788877"/>
            <a:ext cx="7437423" cy="1957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just">
              <a:buFontTx/>
              <a:buNone/>
            </a:pPr>
            <a:r>
              <a:rPr lang="cs-CZ" sz="2400" kern="0" dirty="0" smtClean="0">
                <a:latin typeface="Calibri" panose="020F0502020204030204" pitchFamily="34" charset="0"/>
              </a:rPr>
              <a:t>U těchto soustav se po změně akční veličiny </a:t>
            </a:r>
            <a:r>
              <a:rPr lang="cs-CZ" sz="2400" b="1" i="1" kern="0" dirty="0" smtClean="0">
                <a:latin typeface="Calibri" panose="020F0502020204030204" pitchFamily="34" charset="0"/>
              </a:rPr>
              <a:t>regulovaná veličina trvale snižuje nebo zvyšuje</a:t>
            </a:r>
            <a:r>
              <a:rPr lang="cs-CZ" sz="2400" kern="0" dirty="0" smtClean="0">
                <a:latin typeface="Calibri" panose="020F0502020204030204" pitchFamily="34" charset="0"/>
              </a:rPr>
              <a:t>, až na minimální nebo maximální možnou hodnotu. </a:t>
            </a:r>
            <a:endParaRPr lang="cs-CZ" sz="2400" kern="0" dirty="0" smtClean="0">
              <a:latin typeface="Calibri" panose="020F0502020204030204" pitchFamily="34" charset="0"/>
            </a:endParaRPr>
          </a:p>
          <a:p>
            <a:pPr marL="0" indent="0" algn="just">
              <a:buFontTx/>
              <a:buNone/>
            </a:pPr>
            <a:r>
              <a:rPr lang="cs-CZ" sz="2400" kern="0" dirty="0" smtClean="0">
                <a:latin typeface="Calibri" panose="020F0502020204030204" pitchFamily="34" charset="0"/>
              </a:rPr>
              <a:t>Nenastane </a:t>
            </a:r>
            <a:r>
              <a:rPr lang="cs-CZ" sz="2400" kern="0" dirty="0" smtClean="0">
                <a:latin typeface="Calibri" panose="020F0502020204030204" pitchFamily="34" charset="0"/>
              </a:rPr>
              <a:t>tedy samovolné ustálení na nové hodnotě.</a:t>
            </a:r>
            <a:endParaRPr lang="cs-CZ" sz="2400" kern="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3813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13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59717" y="984565"/>
            <a:ext cx="6679760" cy="2274683"/>
          </a:xfrm>
        </p:spPr>
        <p:txBody>
          <a:bodyPr/>
          <a:lstStyle/>
          <a:p>
            <a:pPr marL="0" indent="0" algn="just">
              <a:buNone/>
            </a:pPr>
            <a:r>
              <a:rPr lang="cs-CZ" sz="2800" b="1" i="1" u="sng" dirty="0" smtClean="0">
                <a:latin typeface="Calibri" panose="020F0502020204030204" pitchFamily="34" charset="0"/>
              </a:rPr>
              <a:t>Kapacita RS</a:t>
            </a:r>
          </a:p>
          <a:p>
            <a:pPr marL="0" indent="0" algn="just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Je to schopnost (vlastnost) </a:t>
            </a:r>
            <a:r>
              <a:rPr lang="cs-CZ" sz="2400" dirty="0">
                <a:latin typeface="Calibri" panose="020F0502020204030204" pitchFamily="34" charset="0"/>
              </a:rPr>
              <a:t>regulovaných soustav </a:t>
            </a:r>
            <a:r>
              <a:rPr lang="cs-CZ" sz="2400" dirty="0" smtClean="0">
                <a:latin typeface="Calibri" panose="020F0502020204030204" pitchFamily="34" charset="0"/>
              </a:rPr>
              <a:t>hromadit </a:t>
            </a:r>
            <a:r>
              <a:rPr lang="cs-CZ" sz="2400" dirty="0">
                <a:latin typeface="Calibri" panose="020F0502020204030204" pitchFamily="34" charset="0"/>
              </a:rPr>
              <a:t>látku nebo </a:t>
            </a:r>
            <a:r>
              <a:rPr lang="cs-CZ" sz="2400" dirty="0" smtClean="0">
                <a:latin typeface="Calibri" panose="020F0502020204030204" pitchFamily="34" charset="0"/>
              </a:rPr>
              <a:t>energii. 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Calibri" panose="020F0502020204030204" pitchFamily="34" charset="0"/>
              </a:rPr>
              <a:t>říkáme, že regulované </a:t>
            </a:r>
            <a:r>
              <a:rPr lang="cs-CZ" sz="2400" b="1" i="1" dirty="0">
                <a:latin typeface="Calibri" panose="020F0502020204030204" pitchFamily="34" charset="0"/>
              </a:rPr>
              <a:t>soustavy mají </a:t>
            </a:r>
            <a:r>
              <a:rPr lang="cs-CZ" sz="2400" b="1" i="1" dirty="0" smtClean="0">
                <a:latin typeface="Calibri" panose="020F0502020204030204" pitchFamily="34" charset="0"/>
              </a:rPr>
              <a:t>kapacitu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Calibri" panose="020F0502020204030204" pitchFamily="34" charset="0"/>
              </a:rPr>
              <a:t>počet kapacit určuje </a:t>
            </a:r>
            <a:r>
              <a:rPr lang="cs-CZ" sz="2400" b="1" i="1" dirty="0" smtClean="0">
                <a:latin typeface="Calibri" panose="020F0502020204030204" pitchFamily="34" charset="0"/>
              </a:rPr>
              <a:t>řád regulované soustavy</a:t>
            </a:r>
          </a:p>
          <a:p>
            <a:pPr marL="0" indent="0" algn="just">
              <a:buNone/>
            </a:pPr>
            <a:endParaRPr lang="cs-CZ" sz="2400" i="1" u="sng" dirty="0" smtClean="0">
              <a:latin typeface="Calibri" panose="020F050202020403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 bwMode="auto">
          <a:xfrm>
            <a:off x="1146112" y="3655337"/>
            <a:ext cx="6851776" cy="2329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just">
              <a:buFontTx/>
              <a:buNone/>
            </a:pPr>
            <a:r>
              <a:rPr lang="cs-CZ" sz="2400" i="1" u="sng" kern="0" dirty="0" smtClean="0">
                <a:latin typeface="Calibri" panose="020F0502020204030204" pitchFamily="34" charset="0"/>
              </a:rPr>
              <a:t>Platí</a:t>
            </a:r>
            <a:r>
              <a:rPr lang="cs-CZ" sz="2400" kern="0" dirty="0" smtClean="0">
                <a:latin typeface="Calibri" panose="020F0502020204030204" pitchFamily="34" charset="0"/>
              </a:rPr>
              <a:t>: 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cs-CZ" sz="2300" kern="0" dirty="0" smtClean="0">
                <a:latin typeface="Calibri" panose="020F0502020204030204" pitchFamily="34" charset="0"/>
              </a:rPr>
              <a:t>čím </a:t>
            </a:r>
            <a:r>
              <a:rPr lang="cs-CZ" sz="2300" b="1" i="1" kern="0" dirty="0" smtClean="0">
                <a:latin typeface="Calibri" panose="020F0502020204030204" pitchFamily="34" charset="0"/>
              </a:rPr>
              <a:t>vyšší</a:t>
            </a:r>
            <a:r>
              <a:rPr lang="cs-CZ" sz="2300" kern="0" dirty="0" smtClean="0">
                <a:latin typeface="Calibri" panose="020F0502020204030204" pitchFamily="34" charset="0"/>
              </a:rPr>
              <a:t> je </a:t>
            </a:r>
            <a:r>
              <a:rPr lang="cs-CZ" sz="2300" b="1" i="1" kern="0" dirty="0" smtClean="0">
                <a:latin typeface="Calibri" panose="020F0502020204030204" pitchFamily="34" charset="0"/>
              </a:rPr>
              <a:t>řád</a:t>
            </a:r>
            <a:r>
              <a:rPr lang="cs-CZ" sz="2300" kern="0" dirty="0" smtClean="0">
                <a:latin typeface="Calibri" panose="020F0502020204030204" pitchFamily="34" charset="0"/>
              </a:rPr>
              <a:t> regulované soustavy, tím </a:t>
            </a:r>
            <a:r>
              <a:rPr lang="cs-CZ" sz="2300" b="1" i="1" kern="0" dirty="0" smtClean="0">
                <a:latin typeface="Calibri" panose="020F0502020204030204" pitchFamily="34" charset="0"/>
              </a:rPr>
              <a:t>větší problém </a:t>
            </a:r>
            <a:r>
              <a:rPr lang="cs-CZ" sz="2300" kern="0" dirty="0" smtClean="0">
                <a:latin typeface="Calibri" panose="020F0502020204030204" pitchFamily="34" charset="0"/>
              </a:rPr>
              <a:t>je při regulaci – regulace je </a:t>
            </a:r>
            <a:r>
              <a:rPr lang="cs-CZ" sz="2300" kern="0" dirty="0" smtClean="0">
                <a:latin typeface="Calibri" panose="020F0502020204030204" pitchFamily="34" charset="0"/>
              </a:rPr>
              <a:t>obtížnější</a:t>
            </a:r>
            <a:endParaRPr lang="cs-CZ" sz="2300" kern="0" dirty="0" smtClean="0">
              <a:latin typeface="Calibri" panose="020F0502020204030204" pitchFamily="34" charset="0"/>
            </a:endParaRP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cs-CZ" sz="2300" kern="0" dirty="0" smtClean="0">
                <a:latin typeface="Calibri" panose="020F0502020204030204" pitchFamily="34" charset="0"/>
              </a:rPr>
              <a:t>většina RS </a:t>
            </a:r>
            <a:r>
              <a:rPr lang="cs-CZ" sz="2300" b="1" i="1" kern="0" dirty="0" smtClean="0">
                <a:latin typeface="Calibri" panose="020F0502020204030204" pitchFamily="34" charset="0"/>
              </a:rPr>
              <a:t>v </a:t>
            </a:r>
            <a:r>
              <a:rPr lang="cs-CZ" sz="2300" b="1" i="1" kern="0" dirty="0" smtClean="0">
                <a:latin typeface="Calibri" panose="020F0502020204030204" pitchFamily="34" charset="0"/>
              </a:rPr>
              <a:t>praxi </a:t>
            </a:r>
            <a:r>
              <a:rPr lang="cs-CZ" sz="2300" kern="0" dirty="0" smtClean="0">
                <a:latin typeface="Calibri" panose="020F0502020204030204" pitchFamily="34" charset="0"/>
              </a:rPr>
              <a:t>má </a:t>
            </a:r>
            <a:r>
              <a:rPr lang="cs-CZ" sz="2300" kern="0" dirty="0" err="1" smtClean="0">
                <a:latin typeface="Calibri" panose="020F0502020204030204" pitchFamily="34" charset="0"/>
              </a:rPr>
              <a:t>vícekapacitní</a:t>
            </a:r>
            <a:r>
              <a:rPr lang="cs-CZ" sz="2300" kern="0" dirty="0" smtClean="0">
                <a:latin typeface="Calibri" panose="020F0502020204030204" pitchFamily="34" charset="0"/>
              </a:rPr>
              <a:t> charakter – tzv. </a:t>
            </a:r>
            <a:r>
              <a:rPr lang="cs-CZ" sz="2300" b="1" i="1" kern="0" dirty="0" smtClean="0">
                <a:latin typeface="Calibri" panose="020F0502020204030204" pitchFamily="34" charset="0"/>
              </a:rPr>
              <a:t>soustavy vyšších </a:t>
            </a:r>
            <a:r>
              <a:rPr lang="cs-CZ" sz="2300" b="1" i="1" kern="0" dirty="0" smtClean="0">
                <a:latin typeface="Calibri" panose="020F0502020204030204" pitchFamily="34" charset="0"/>
              </a:rPr>
              <a:t>řádů</a:t>
            </a:r>
            <a:endParaRPr lang="cs-CZ" sz="2300" kern="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6922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0420" y="812674"/>
            <a:ext cx="7772400" cy="653987"/>
          </a:xfrm>
        </p:spPr>
        <p:txBody>
          <a:bodyPr/>
          <a:lstStyle/>
          <a:p>
            <a:pPr algn="ctr"/>
            <a:r>
              <a:rPr lang="cs-CZ" sz="3200" cap="none" dirty="0" smtClean="0"/>
              <a:t>Souhrn učiva</a:t>
            </a:r>
            <a:endParaRPr lang="cs-CZ" sz="3200" cap="none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96295" y="1638676"/>
            <a:ext cx="7269930" cy="3684760"/>
          </a:xfrm>
        </p:spPr>
        <p:txBody>
          <a:bodyPr/>
          <a:lstStyle/>
          <a:p>
            <a:pPr lvl="0"/>
            <a:r>
              <a:rPr lang="cs-CZ" sz="2400" b="1" dirty="0" smtClean="0">
                <a:latin typeface="Calibri" panose="020F0502020204030204" pitchFamily="34" charset="0"/>
              </a:rPr>
              <a:t>Kontrolní otázky: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cs-CZ" dirty="0"/>
              <a:t>Co je to regulovaná soustava – definice, příklady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cs-CZ" dirty="0"/>
              <a:t>Regulované soustavy statické, astatické – definice, příklady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cs-CZ" dirty="0" smtClean="0"/>
              <a:t>Jak </a:t>
            </a:r>
            <a:r>
              <a:rPr lang="cs-CZ" dirty="0"/>
              <a:t>se dají zjistit nejlépe dynamické vlastnosti (chování) </a:t>
            </a:r>
            <a:r>
              <a:rPr lang="cs-CZ" dirty="0" smtClean="0"/>
              <a:t>regulované soustavy</a:t>
            </a:r>
            <a:r>
              <a:rPr lang="cs-CZ" dirty="0"/>
              <a:t>?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cs-CZ" dirty="0"/>
              <a:t>Co určuje řád regulované soustavy?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cs-CZ" dirty="0"/>
              <a:t>Co znamená, že regulované soustavy „mají kapacitu“? </a:t>
            </a:r>
            <a:r>
              <a:rPr lang="cs-CZ" dirty="0" smtClean="0"/>
              <a:t>Jaký </a:t>
            </a:r>
            <a:r>
              <a:rPr lang="cs-CZ" dirty="0"/>
              <a:t>vliv má kapacita na chování RS?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cs-CZ" dirty="0" smtClean="0"/>
              <a:t>Co </a:t>
            </a:r>
            <a:r>
              <a:rPr lang="cs-CZ" dirty="0"/>
              <a:t>to je přechodová charakteristika?</a:t>
            </a:r>
          </a:p>
        </p:txBody>
      </p:sp>
    </p:spTree>
    <p:extLst>
      <p:ext uri="{BB962C8B-B14F-4D97-AF65-F5344CB8AC3E}">
        <p14:creationId xmlns:p14="http://schemas.microsoft.com/office/powerpoint/2010/main" val="3303713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56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nodeType="withEffect">
                                  <p:stCondLst>
                                    <p:cond delay="67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nodeType="withEffect">
                                  <p:stCondLst>
                                    <p:cond delay="78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68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  <a:noFill/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28F4639E-68AB-49AB-96BC-90548363AADD}" type="slidenum">
              <a:rPr lang="cs-CZ" altLang="cs-CZ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11</a:t>
            </a:fld>
            <a:endParaRPr lang="cs-CZ" altLang="cs-CZ" sz="1400" smtClean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 eaLnBrk="1" hangingPunct="1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127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2" name="TextovéPole 9"/>
          <p:cNvSpPr txBox="1">
            <a:spLocks noChangeArrowheads="1"/>
          </p:cNvSpPr>
          <p:nvPr/>
        </p:nvSpPr>
        <p:spPr bwMode="auto">
          <a:xfrm>
            <a:off x="3054350" y="2510399"/>
            <a:ext cx="30353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b="1" dirty="0"/>
              <a:t>Použité zdroje</a:t>
            </a:r>
          </a:p>
        </p:txBody>
      </p:sp>
      <p:sp>
        <p:nvSpPr>
          <p:cNvPr id="2" name="Obdélník 1"/>
          <p:cNvSpPr/>
          <p:nvPr/>
        </p:nvSpPr>
        <p:spPr>
          <a:xfrm>
            <a:off x="2933322" y="3237080"/>
            <a:ext cx="367570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defRPr/>
            </a:pPr>
            <a:r>
              <a:rPr lang="cs-CZ" altLang="cs-CZ" sz="2800" b="1" dirty="0">
                <a:latin typeface="Calibri" panose="020F0502020204030204" pitchFamily="34" charset="0"/>
              </a:rPr>
              <a:t>Text i </a:t>
            </a:r>
            <a:r>
              <a:rPr lang="cs-CZ" altLang="cs-CZ" sz="2800" b="1" dirty="0" smtClean="0">
                <a:latin typeface="Calibri" panose="020F0502020204030204" pitchFamily="34" charset="0"/>
              </a:rPr>
              <a:t>obrázek vlastní 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alt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alt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Crayons</Template>
  <TotalTime>5139</TotalTime>
  <Words>470</Words>
  <Application>Microsoft Office PowerPoint</Application>
  <PresentationFormat>Předvádění na obrazovce (4:3)</PresentationFormat>
  <Paragraphs>112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Výchozí návrh</vt:lpstr>
      <vt:lpstr>STŘEDNÍ ŠKOLA STAVEBNÍ A TECHNICKÁ Ústí nad Labem, Čelakovského 5, příspěvková organizace Páteřní škola Ústeckého kraje</vt:lpstr>
      <vt:lpstr>MECHATRONIKA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Statické regulované soustavy</vt:lpstr>
      <vt:lpstr>Prezentace aplikace PowerPoint</vt:lpstr>
      <vt:lpstr>Souhrn učiva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ZÁKLADY ELEKTROTECHNIKY</dc:title>
  <dc:creator>Pepýk</dc:creator>
  <cp:lastModifiedBy>Pepýk</cp:lastModifiedBy>
  <cp:revision>210</cp:revision>
  <dcterms:created xsi:type="dcterms:W3CDTF">2006-12-09T22:12:50Z</dcterms:created>
  <dcterms:modified xsi:type="dcterms:W3CDTF">2014-01-12T22:16:42Z</dcterms:modified>
</cp:coreProperties>
</file>