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7" r:id="rId2"/>
    <p:sldId id="268" r:id="rId3"/>
    <p:sldId id="277" r:id="rId4"/>
    <p:sldId id="279" r:id="rId5"/>
    <p:sldId id="280" r:id="rId6"/>
    <p:sldId id="282" r:id="rId7"/>
    <p:sldId id="281" r:id="rId8"/>
    <p:sldId id="274" r:id="rId9"/>
    <p:sldId id="294" r:id="rId10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748987"/>
              </p:ext>
            </p:extLst>
          </p:nvPr>
        </p:nvGraphicFramePr>
        <p:xfrm>
          <a:off x="750888" y="2060575"/>
          <a:ext cx="7614514" cy="38514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Regulované soustavy statické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Regulovaná soustava, přechodová charakteristika, samoregulace, vstupní a výstupní veličina, regulovaná veličina, skoková změna, jednotkový skok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Regulované soustavy statické</a:t>
            </a: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VY_32_INOVACE_37_749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2138" y="2299581"/>
            <a:ext cx="8337550" cy="350369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Regulované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soustavy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statické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13987"/>
            <a:ext cx="8229600" cy="597529"/>
          </a:xfrm>
        </p:spPr>
        <p:txBody>
          <a:bodyPr/>
          <a:lstStyle/>
          <a:p>
            <a:r>
              <a:rPr lang="cs-CZ" sz="2800" b="1" u="sng" dirty="0" smtClean="0"/>
              <a:t>Statické regulované </a:t>
            </a:r>
            <a:r>
              <a:rPr lang="cs-CZ" sz="2800" b="1" u="sng" dirty="0"/>
              <a:t>soustavy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4421" y="2007606"/>
            <a:ext cx="7435158" cy="375039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Po skokové změně akční (vstupní) veličiny, tj. po vychýlení z rovnovážného stavu, se regulovaná veličina sama ustálí na nové hodnotě.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Tato vlastnost se nazývá </a:t>
            </a:r>
            <a:r>
              <a:rPr lang="cs-CZ" sz="2400" b="1" i="1" dirty="0">
                <a:latin typeface="Calibri" panose="020F0502020204030204" pitchFamily="34" charset="0"/>
              </a:rPr>
              <a:t>samoregulace</a:t>
            </a:r>
            <a:r>
              <a:rPr lang="cs-CZ" sz="2400" dirty="0">
                <a:latin typeface="Calibri" panose="020F0502020204030204" pitchFamily="34" charset="0"/>
              </a:rPr>
              <a:t> (autoregulace).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dirty="0" smtClean="0">
                <a:latin typeface="Calibri" panose="020F0502020204030204" pitchFamily="34" charset="0"/>
              </a:rPr>
              <a:t>Rovnovážný stav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Velikost vstupní veličiny je nastavena na určité hodnotě, kterou neměníme. Nemění-li se okolní podmínky, nemění se ani výstupní veličina regulované soustavy.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44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704" y="1011726"/>
            <a:ext cx="7000592" cy="537096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800" b="1" i="1" dirty="0" smtClean="0">
                <a:latin typeface="Calibri" panose="020F0502020204030204" pitchFamily="34" charset="0"/>
              </a:rPr>
              <a:t>Činitel </a:t>
            </a:r>
            <a:r>
              <a:rPr lang="cs-CZ" sz="2800" b="1" i="1" dirty="0">
                <a:latin typeface="Calibri" panose="020F0502020204030204" pitchFamily="34" charset="0"/>
              </a:rPr>
              <a:t>samoregulace s</a:t>
            </a:r>
            <a:r>
              <a:rPr lang="cs-CZ" sz="2800" b="1" i="1" baseline="-25000" dirty="0">
                <a:latin typeface="Calibri" panose="020F0502020204030204" pitchFamily="34" charset="0"/>
              </a:rPr>
              <a:t>0</a:t>
            </a:r>
            <a:endParaRPr lang="cs-CZ" sz="2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Udává, </a:t>
            </a:r>
            <a:r>
              <a:rPr lang="cs-CZ" sz="2400" b="1" i="1" dirty="0">
                <a:latin typeface="Calibri" panose="020F0502020204030204" pitchFamily="34" charset="0"/>
              </a:rPr>
              <a:t>o kolik se musí změnit vstupní veličina</a:t>
            </a:r>
            <a:r>
              <a:rPr lang="cs-CZ" sz="2400" dirty="0">
                <a:latin typeface="Calibri" panose="020F0502020204030204" pitchFamily="34" charset="0"/>
              </a:rPr>
              <a:t>, aby se změnila výstupní veličina o jednotku regulované fyzikální veličiny (např. </a:t>
            </a:r>
            <a:r>
              <a:rPr lang="cs-CZ" sz="2400" dirty="0" smtClean="0">
                <a:latin typeface="Calibri" panose="020F0502020204030204" pitchFamily="34" charset="0"/>
              </a:rPr>
              <a:t>teplota o </a:t>
            </a:r>
            <a:r>
              <a:rPr lang="cs-CZ" sz="2400" dirty="0">
                <a:latin typeface="Calibri" panose="020F0502020204030204" pitchFamily="34" charset="0"/>
              </a:rPr>
              <a:t>1 °C, </a:t>
            </a:r>
            <a:r>
              <a:rPr lang="cs-CZ" sz="2400" dirty="0" smtClean="0">
                <a:latin typeface="Calibri" panose="020F0502020204030204" pitchFamily="34" charset="0"/>
              </a:rPr>
              <a:t>hladina o </a:t>
            </a:r>
            <a:r>
              <a:rPr lang="cs-CZ" sz="2400" dirty="0">
                <a:latin typeface="Calibri" panose="020F0502020204030204" pitchFamily="34" charset="0"/>
              </a:rPr>
              <a:t>1 </a:t>
            </a:r>
            <a:r>
              <a:rPr lang="cs-CZ" sz="2400" dirty="0" smtClean="0">
                <a:latin typeface="Calibri" panose="020F0502020204030204" pitchFamily="34" charset="0"/>
              </a:rPr>
              <a:t>dm, tlak o 1 </a:t>
            </a:r>
            <a:r>
              <a:rPr lang="cs-CZ" sz="2400" dirty="0" err="1" smtClean="0">
                <a:latin typeface="Calibri" panose="020F0502020204030204" pitchFamily="34" charset="0"/>
              </a:rPr>
              <a:t>kPa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apod.)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kde </a:t>
            </a:r>
          </a:p>
          <a:p>
            <a:pPr lvl="3" algn="just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  <a:sym typeface="Symbol"/>
              </a:rPr>
              <a:t></a:t>
            </a:r>
            <a:r>
              <a:rPr lang="cs-CZ" sz="2400" i="1" dirty="0">
                <a:latin typeface="Calibri" panose="020F0502020204030204" pitchFamily="34" charset="0"/>
              </a:rPr>
              <a:t>y(t)</a:t>
            </a:r>
            <a:r>
              <a:rPr lang="cs-CZ" sz="2400" dirty="0">
                <a:latin typeface="Calibri" panose="020F0502020204030204" pitchFamily="34" charset="0"/>
              </a:rPr>
              <a:t> ........ je změna vstupní </a:t>
            </a:r>
            <a:r>
              <a:rPr lang="cs-CZ" sz="2400" dirty="0" smtClean="0">
                <a:latin typeface="Calibri" panose="020F0502020204030204" pitchFamily="34" charset="0"/>
              </a:rPr>
              <a:t>veličiny</a:t>
            </a:r>
          </a:p>
          <a:p>
            <a:pPr lvl="3" algn="just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  <a:sym typeface="Symbol"/>
              </a:rPr>
              <a:t></a:t>
            </a:r>
            <a:r>
              <a:rPr lang="cs-CZ" sz="2400" i="1" dirty="0">
                <a:latin typeface="Calibri" panose="020F0502020204030204" pitchFamily="34" charset="0"/>
              </a:rPr>
              <a:t>x(t) </a:t>
            </a:r>
            <a:r>
              <a:rPr lang="cs-CZ" sz="2400" dirty="0">
                <a:latin typeface="Calibri" panose="020F0502020204030204" pitchFamily="34" charset="0"/>
              </a:rPr>
              <a:t>........ je změna výstupní </a:t>
            </a:r>
            <a:r>
              <a:rPr lang="cs-CZ" sz="2400" dirty="0" smtClean="0">
                <a:latin typeface="Calibri" panose="020F0502020204030204" pitchFamily="34" charset="0"/>
              </a:rPr>
              <a:t>veličiny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26090052"/>
              </p:ext>
            </p:extLst>
          </p:nvPr>
        </p:nvGraphicFramePr>
        <p:xfrm>
          <a:off x="3719275" y="3078179"/>
          <a:ext cx="1705449" cy="10523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0" name="Rovnice" r:id="rId3" imgW="685800" imgH="419100" progId="Equation.3">
                  <p:embed/>
                </p:oleObj>
              </mc:Choice>
              <mc:Fallback>
                <p:oleObj name="Rovnice" r:id="rId3" imgW="685800" imgH="419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19275" y="3078179"/>
                        <a:ext cx="1705449" cy="105234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7596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35491" y="457200"/>
            <a:ext cx="7185056" cy="583495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Příklad</a:t>
            </a:r>
            <a:r>
              <a:rPr lang="cs-CZ" sz="2400" i="1" dirty="0" smtClean="0">
                <a:latin typeface="Calibri" panose="020F0502020204030204" pitchFamily="34" charset="0"/>
              </a:rPr>
              <a:t>:</a:t>
            </a:r>
          </a:p>
          <a:p>
            <a:pPr marL="0" indent="0" algn="just">
              <a:buNone/>
            </a:pPr>
            <a:r>
              <a:rPr lang="cs-CZ" sz="2200" i="1" dirty="0" smtClean="0">
                <a:latin typeface="Calibri" panose="020F0502020204030204" pitchFamily="34" charset="0"/>
              </a:rPr>
              <a:t>Regulovaná soustava je pec, ve které se reguluje teplota změnou nátoku plynu do hořáku.</a:t>
            </a:r>
          </a:p>
          <a:p>
            <a:pPr marL="0" indent="0" algn="just">
              <a:buNone/>
            </a:pPr>
            <a:endParaRPr lang="cs-CZ" sz="2400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i="1" dirty="0">
                <a:latin typeface="Calibri" panose="020F0502020204030204" pitchFamily="34" charset="0"/>
              </a:rPr>
              <a:t> </a:t>
            </a:r>
            <a:r>
              <a:rPr lang="cs-CZ" sz="1000" i="1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endParaRPr lang="cs-CZ" sz="10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 přechodové charakteristiky je patrné, že: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  <a:sym typeface="Symbol"/>
              </a:rPr>
              <a:t>změna vstupní veličiny </a:t>
            </a:r>
            <a:r>
              <a:rPr lang="cs-CZ" sz="2000" dirty="0" smtClean="0">
                <a:latin typeface="Calibri" panose="020F0502020204030204" pitchFamily="34" charset="0"/>
              </a:rPr>
              <a:t>y je </a:t>
            </a:r>
            <a:r>
              <a:rPr lang="cs-CZ" sz="2000" dirty="0">
                <a:latin typeface="Calibri" panose="020F0502020204030204" pitchFamily="34" charset="0"/>
              </a:rPr>
              <a:t>1 m</a:t>
            </a:r>
            <a:r>
              <a:rPr lang="cs-CZ" sz="2000" baseline="30000" dirty="0">
                <a:latin typeface="Calibri" panose="020F0502020204030204" pitchFamily="34" charset="0"/>
              </a:rPr>
              <a:t>3</a:t>
            </a:r>
            <a:r>
              <a:rPr lang="cs-CZ" sz="2000" dirty="0">
                <a:latin typeface="Calibri" panose="020F0502020204030204" pitchFamily="34" charset="0"/>
              </a:rPr>
              <a:t>/hod.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změna výstupní veličiny </a:t>
            </a:r>
            <a:r>
              <a:rPr lang="cs-CZ" sz="2000" dirty="0" smtClean="0">
                <a:latin typeface="Calibri" panose="020F0502020204030204" pitchFamily="34" charset="0"/>
                <a:sym typeface="Symbol"/>
              </a:rPr>
              <a:t></a:t>
            </a:r>
            <a:r>
              <a:rPr lang="cs-CZ" sz="2000" dirty="0" smtClean="0">
                <a:latin typeface="Calibri" panose="020F0502020204030204" pitchFamily="34" charset="0"/>
              </a:rPr>
              <a:t>x je 15 </a:t>
            </a:r>
            <a:r>
              <a:rPr lang="cs-CZ" sz="2000" dirty="0">
                <a:latin typeface="Calibri" panose="020F0502020204030204" pitchFamily="34" charset="0"/>
              </a:rPr>
              <a:t>°C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706" y="1882524"/>
            <a:ext cx="4643407" cy="3169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243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4544" y="602794"/>
            <a:ext cx="7031147" cy="5567882"/>
          </a:xfrm>
        </p:spPr>
        <p:txBody>
          <a:bodyPr/>
          <a:lstStyle/>
          <a:p>
            <a:pPr marL="0" indent="0" algn="just">
              <a:buNone/>
            </a:pPr>
            <a:endParaRPr lang="cs-CZ" sz="2400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dirty="0" smtClean="0">
                <a:latin typeface="Calibri" panose="020F0502020204030204" pitchFamily="34" charset="0"/>
              </a:rPr>
              <a:t>Z odečtených hodnot vypočítáme činitel samoregulace:</a:t>
            </a:r>
          </a:p>
          <a:p>
            <a:pPr marL="0" indent="0" algn="just">
              <a:buNone/>
            </a:pPr>
            <a:endParaRPr lang="cs-CZ" sz="2400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Udává</a:t>
            </a:r>
            <a:r>
              <a:rPr lang="cs-CZ" sz="2400" dirty="0">
                <a:latin typeface="Calibri" panose="020F0502020204030204" pitchFamily="34" charset="0"/>
              </a:rPr>
              <a:t>, o kolik se </a:t>
            </a:r>
            <a:r>
              <a:rPr lang="cs-CZ" sz="2400" dirty="0" smtClean="0">
                <a:latin typeface="Calibri" panose="020F0502020204030204" pitchFamily="34" charset="0"/>
              </a:rPr>
              <a:t>musí změnit nátok </a:t>
            </a:r>
            <a:r>
              <a:rPr lang="cs-CZ" sz="2400" dirty="0">
                <a:latin typeface="Calibri" panose="020F0502020204030204" pitchFamily="34" charset="0"/>
              </a:rPr>
              <a:t>plynu do </a:t>
            </a:r>
            <a:r>
              <a:rPr lang="cs-CZ" sz="2400" dirty="0" smtClean="0">
                <a:latin typeface="Calibri" panose="020F0502020204030204" pitchFamily="34" charset="0"/>
              </a:rPr>
              <a:t>hořáku (vstupní veličina), aby se teplota (výstupní veličina) změnila o 1 </a:t>
            </a:r>
            <a:r>
              <a:rPr lang="cs-CZ" sz="2400" baseline="30000" dirty="0" err="1" smtClean="0">
                <a:latin typeface="Calibri" panose="020F0502020204030204" pitchFamily="34" charset="0"/>
              </a:rPr>
              <a:t>o</a:t>
            </a:r>
            <a:r>
              <a:rPr lang="cs-CZ" sz="2400" dirty="0" err="1" smtClean="0">
                <a:latin typeface="Calibri" panose="020F0502020204030204" pitchFamily="34" charset="0"/>
              </a:rPr>
              <a:t>C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  <a:endParaRPr lang="cs-CZ" sz="8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Vypočetli jsme, že chceme-li změnit teplotu o 1 </a:t>
            </a:r>
            <a:r>
              <a:rPr lang="cs-CZ" sz="2400" baseline="30000" dirty="0" err="1" smtClean="0">
                <a:latin typeface="Calibri" panose="020F0502020204030204" pitchFamily="34" charset="0"/>
              </a:rPr>
              <a:t>o</a:t>
            </a:r>
            <a:r>
              <a:rPr lang="cs-CZ" sz="2400" dirty="0" err="1" smtClean="0">
                <a:latin typeface="Calibri" panose="020F0502020204030204" pitchFamily="34" charset="0"/>
              </a:rPr>
              <a:t>C</a:t>
            </a:r>
            <a:r>
              <a:rPr lang="cs-CZ" sz="2400" dirty="0" smtClean="0">
                <a:latin typeface="Calibri" panose="020F0502020204030204" pitchFamily="34" charset="0"/>
              </a:rPr>
              <a:t>, musíme změnit nátok plynu do hořáku o 1/15 </a:t>
            </a:r>
            <a:r>
              <a:rPr lang="cs-CZ" sz="2400" dirty="0" smtClean="0"/>
              <a:t>m</a:t>
            </a:r>
            <a:r>
              <a:rPr lang="cs-CZ" sz="2400" baseline="30000" dirty="0" smtClean="0"/>
              <a:t>3</a:t>
            </a:r>
            <a:r>
              <a:rPr lang="cs-CZ" sz="2400" dirty="0" smtClean="0">
                <a:latin typeface="Calibri" panose="020F0502020204030204" pitchFamily="34" charset="0"/>
              </a:rPr>
              <a:t>/hod.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2065760"/>
              </p:ext>
            </p:extLst>
          </p:nvPr>
        </p:nvGraphicFramePr>
        <p:xfrm>
          <a:off x="2205337" y="1694618"/>
          <a:ext cx="4910688" cy="1009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0" name="Rovnice" r:id="rId3" imgW="2222280" imgH="457200" progId="Equation.3">
                  <p:embed/>
                </p:oleObj>
              </mc:Choice>
              <mc:Fallback>
                <p:oleObj name="Rovnice" r:id="rId3" imgW="2222280" imgH="457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5337" y="1694618"/>
                        <a:ext cx="4910688" cy="100936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1154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704" y="1355754"/>
            <a:ext cx="7000592" cy="455615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Je to obrácená </a:t>
            </a:r>
            <a:r>
              <a:rPr lang="cs-CZ" sz="2400" dirty="0">
                <a:latin typeface="Calibri" panose="020F0502020204030204" pitchFamily="34" charset="0"/>
              </a:rPr>
              <a:t>hodnota činitele samoregulace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Udává</a:t>
            </a:r>
            <a:r>
              <a:rPr lang="cs-CZ" sz="2400" dirty="0">
                <a:latin typeface="Calibri" panose="020F0502020204030204" pitchFamily="34" charset="0"/>
              </a:rPr>
              <a:t>, o kolik se změní hodnota výstupní (regulované) veličiny, </a:t>
            </a:r>
            <a:r>
              <a:rPr lang="cs-CZ" sz="2400" dirty="0" smtClean="0">
                <a:latin typeface="Calibri" panose="020F0502020204030204" pitchFamily="34" charset="0"/>
              </a:rPr>
              <a:t>např. teplota, změní-li </a:t>
            </a:r>
            <a:r>
              <a:rPr lang="cs-CZ" sz="2400" dirty="0">
                <a:latin typeface="Calibri" panose="020F0502020204030204" pitchFamily="34" charset="0"/>
              </a:rPr>
              <a:t>se vstupní veličina o jednotku (např. </a:t>
            </a:r>
            <a:r>
              <a:rPr lang="cs-CZ" sz="2400" dirty="0" smtClean="0">
                <a:latin typeface="Calibri" panose="020F0502020204030204" pitchFamily="34" charset="0"/>
              </a:rPr>
              <a:t>nátok plynu do hořáku o </a:t>
            </a:r>
            <a:r>
              <a:rPr lang="cs-CZ" sz="2400" dirty="0">
                <a:latin typeface="Calibri" panose="020F0502020204030204" pitchFamily="34" charset="0"/>
              </a:rPr>
              <a:t>1 </a:t>
            </a:r>
            <a:r>
              <a:rPr lang="cs-CZ" sz="2400" dirty="0" smtClean="0">
                <a:latin typeface="Calibri" panose="020F0502020204030204" pitchFamily="34" charset="0"/>
              </a:rPr>
              <a:t>m</a:t>
            </a:r>
            <a:r>
              <a:rPr lang="cs-CZ" sz="2400" baseline="30000" dirty="0" smtClean="0">
                <a:latin typeface="Calibri" panose="020F0502020204030204" pitchFamily="34" charset="0"/>
              </a:rPr>
              <a:t>3</a:t>
            </a:r>
            <a:r>
              <a:rPr lang="cs-CZ" sz="2400" dirty="0" smtClean="0">
                <a:latin typeface="Calibri" panose="020F0502020204030204" pitchFamily="34" charset="0"/>
              </a:rPr>
              <a:t>/hod., otevření ventilu o </a:t>
            </a:r>
            <a:r>
              <a:rPr lang="cs-CZ" sz="2400" dirty="0">
                <a:latin typeface="Calibri" panose="020F0502020204030204" pitchFamily="34" charset="0"/>
              </a:rPr>
              <a:t>1 </a:t>
            </a:r>
            <a:r>
              <a:rPr lang="cs-CZ" sz="2400" dirty="0" smtClean="0">
                <a:latin typeface="Calibri" panose="020F0502020204030204" pitchFamily="34" charset="0"/>
              </a:rPr>
              <a:t>mm, atd</a:t>
            </a:r>
            <a:r>
              <a:rPr lang="cs-CZ" sz="2400" dirty="0" smtClean="0">
                <a:latin typeface="Calibri" panose="020F0502020204030204" pitchFamily="34" charset="0"/>
              </a:rPr>
              <a:t>.).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 našem příkladu udává, že změníme-li nátok plynu do hořáku </a:t>
            </a:r>
            <a:r>
              <a:rPr lang="cs-CZ" sz="2400" dirty="0">
                <a:latin typeface="Calibri" panose="020F0502020204030204" pitchFamily="34" charset="0"/>
              </a:rPr>
              <a:t>o 1 </a:t>
            </a:r>
            <a:r>
              <a:rPr lang="cs-CZ" sz="2400" dirty="0" smtClean="0">
                <a:latin typeface="Calibri" panose="020F0502020204030204" pitchFamily="34" charset="0"/>
              </a:rPr>
              <a:t>m</a:t>
            </a:r>
            <a:r>
              <a:rPr lang="cs-CZ" sz="2400" baseline="30000" dirty="0" smtClean="0">
                <a:latin typeface="Calibri" panose="020F0502020204030204" pitchFamily="34" charset="0"/>
              </a:rPr>
              <a:t>3</a:t>
            </a:r>
            <a:r>
              <a:rPr lang="cs-CZ" sz="2400" dirty="0" smtClean="0">
                <a:latin typeface="Calibri" panose="020F0502020204030204" pitchFamily="34" charset="0"/>
              </a:rPr>
              <a:t>/hod., změní se teplota o 15 </a:t>
            </a:r>
            <a:r>
              <a:rPr lang="cs-CZ" sz="2400" baseline="30000" dirty="0" err="1" smtClean="0">
                <a:latin typeface="Calibri" panose="020F0502020204030204" pitchFamily="34" charset="0"/>
              </a:rPr>
              <a:t>o</a:t>
            </a:r>
            <a:r>
              <a:rPr lang="cs-CZ" sz="2400" dirty="0" err="1" smtClean="0">
                <a:latin typeface="Calibri" panose="020F0502020204030204" pitchFamily="34" charset="0"/>
              </a:rPr>
              <a:t>C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31416" y="845628"/>
            <a:ext cx="49988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latin typeface="Calibri" panose="020F0502020204030204" pitchFamily="34" charset="0"/>
              </a:rPr>
              <a:t>Zesílení regulované soustavy  K</a:t>
            </a:r>
            <a:r>
              <a:rPr lang="cs-CZ" sz="2800" b="1" i="1" baseline="-25000" dirty="0">
                <a:latin typeface="Calibri" panose="020F0502020204030204" pitchFamily="34" charset="0"/>
              </a:rPr>
              <a:t>S</a:t>
            </a:r>
            <a:r>
              <a:rPr lang="cs-CZ" sz="2800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700735"/>
              </p:ext>
            </p:extLst>
          </p:nvPr>
        </p:nvGraphicFramePr>
        <p:xfrm>
          <a:off x="2173674" y="1896701"/>
          <a:ext cx="4796651" cy="9629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" name="Rovnice" r:id="rId3" imgW="2286000" imgH="457200" progId="Equation.3">
                  <p:embed/>
                </p:oleObj>
              </mc:Choice>
              <mc:Fallback>
                <p:oleObj name="Rovnice" r:id="rId3" imgW="2286000" imgH="4572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3674" y="1896701"/>
                        <a:ext cx="4796651" cy="96298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6344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79010" y="1987235"/>
            <a:ext cx="7867461" cy="3345255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Regulované </a:t>
            </a:r>
            <a:r>
              <a:rPr lang="cs-CZ" sz="2400" i="1" dirty="0">
                <a:latin typeface="Calibri" panose="020F0502020204030204" pitchFamily="34" charset="0"/>
              </a:rPr>
              <a:t>soustavy </a:t>
            </a:r>
            <a:r>
              <a:rPr lang="cs-CZ" sz="2400" i="1" dirty="0" smtClean="0">
                <a:latin typeface="Calibri" panose="020F0502020204030204" pitchFamily="34" charset="0"/>
              </a:rPr>
              <a:t>statické </a:t>
            </a:r>
            <a:r>
              <a:rPr lang="cs-CZ" sz="2400" i="1" dirty="0">
                <a:latin typeface="Calibri" panose="020F0502020204030204" pitchFamily="34" charset="0"/>
              </a:rPr>
              <a:t>– definice, příklady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</a:t>
            </a:r>
            <a:r>
              <a:rPr lang="cs-CZ" sz="2400" i="1" dirty="0">
                <a:latin typeface="Calibri" panose="020F0502020204030204" pitchFamily="34" charset="0"/>
              </a:rPr>
              <a:t>to je činitel samoregulace – definice (co udává), jak se vypočítá? Čím (jak) a u kterých soustav se projevuje?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>
                <a:latin typeface="Calibri" panose="020F0502020204030204" pitchFamily="34" charset="0"/>
              </a:rPr>
              <a:t>Co je to zesílení regulované soustavy – definice (co udává), jak se vypočítá?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>
                <a:latin typeface="Calibri" panose="020F0502020204030204" pitchFamily="34" charset="0"/>
              </a:rPr>
              <a:t>Jak </a:t>
            </a:r>
            <a:r>
              <a:rPr lang="cs-CZ" sz="2400" i="1" dirty="0" smtClean="0">
                <a:latin typeface="Calibri" panose="020F0502020204030204" pitchFamily="34" charset="0"/>
              </a:rPr>
              <a:t>z přechodové charakteristiky zjistím velikost zesílení a činitel samoregulace?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charRg st="18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charRg st="18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charRg st="18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charRg st="18" end="6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8" end="18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charRg st="68" end="18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charRg st="68" end="18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charRg st="68" end="18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charRg st="68" end="18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2" end="26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charRg st="182" end="26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charRg st="182" end="26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charRg st="182" end="26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charRg st="182" end="26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60" end="3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charRg st="260" end="34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charRg st="260" end="34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charRg st="260" end="3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charRg st="260" end="34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i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obrázek 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5963</TotalTime>
  <Words>490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MECHATRONIKA</vt:lpstr>
      <vt:lpstr>Statické regulované soustavy</vt:lpstr>
      <vt:lpstr>Prezentace aplikace PowerPoint</vt:lpstr>
      <vt:lpstr>Prezentace aplikace PowerPoint</vt:lpstr>
      <vt:lpstr>Prezentace aplikace PowerPoint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227</cp:revision>
  <dcterms:created xsi:type="dcterms:W3CDTF">2006-12-09T22:12:50Z</dcterms:created>
  <dcterms:modified xsi:type="dcterms:W3CDTF">2014-01-12T22:50:55Z</dcterms:modified>
</cp:coreProperties>
</file>