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vml" ContentType="application/vnd.openxmlformats-officedocument.vmlDrawing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65" r:id="rId3"/>
    <p:sldId id="282" r:id="rId4"/>
    <p:sldId id="278" r:id="rId5"/>
    <p:sldId id="271" r:id="rId6"/>
    <p:sldId id="279" r:id="rId7"/>
    <p:sldId id="280" r:id="rId8"/>
    <p:sldId id="281" r:id="rId9"/>
    <p:sldId id="269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E1B9"/>
    <a:srgbClr val="FFFAF0"/>
    <a:srgbClr val="FFFAF5"/>
    <a:srgbClr val="FFF5EB"/>
    <a:srgbClr val="FFEBCD"/>
    <a:srgbClr val="FFFFCC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04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0" d="100"/>
          <a:sy n="80" d="100"/>
        </p:scale>
        <p:origin x="-1974" y="-78"/>
      </p:cViewPr>
      <p:guideLst>
        <p:guide orient="horz" pos="2880"/>
        <p:guide pos="2160"/>
      </p:guideLst>
    </p:cSldViewPr>
  </p:notesViewPr>
  <p:gridSpacing cx="36004" cy="36004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49BFA7-7ACE-48AB-9441-085EBBF7D8B7}" type="datetimeFigureOut">
              <a:rPr lang="cs-CZ" smtClean="0"/>
              <a:t>17. 1. 2014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BF0E91-F76A-4C66-9949-7092EB8ACB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3675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17. 1. 2014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17. 1. 2014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17. 1. 2014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17. 1. 2014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audio" Target="../media/audio1.wav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5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.wav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emf"/><Relationship Id="rId4" Type="http://schemas.openxmlformats.org/officeDocument/2006/relationships/image" Target="../media/image6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emf"/><Relationship Id="rId3" Type="http://schemas.openxmlformats.org/officeDocument/2006/relationships/notesSlide" Target="../notesSlides/notesSlide4.xml"/><Relationship Id="rId7" Type="http://schemas.openxmlformats.org/officeDocument/2006/relationships/image" Target="../media/image9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11" Type="http://schemas.openxmlformats.org/officeDocument/2006/relationships/audio" Target="../media/audio1.wav"/><Relationship Id="rId5" Type="http://schemas.openxmlformats.org/officeDocument/2006/relationships/image" Target="../media/image10.emf"/><Relationship Id="rId4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emf"/><Relationship Id="rId11" Type="http://schemas.openxmlformats.org/officeDocument/2006/relationships/audio" Target="../media/audio1.wav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emf"/><Relationship Id="rId11" Type="http://schemas.openxmlformats.org/officeDocument/2006/relationships/audio" Target="../media/audio1.wav"/><Relationship Id="rId5" Type="http://schemas.openxmlformats.org/officeDocument/2006/relationships/image" Target="../media/image16.png"/><Relationship Id="rId4" Type="http://schemas.openxmlformats.org/officeDocument/2006/relationships/image" Target="../media/image15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11" Type="http://schemas.openxmlformats.org/officeDocument/2006/relationships/audio" Target="../media/audio1.wav"/><Relationship Id="rId5" Type="http://schemas.openxmlformats.org/officeDocument/2006/relationships/image" Target="../media/image19.png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wmf"/><Relationship Id="rId4" Type="http://schemas.openxmlformats.org/officeDocument/2006/relationships/image" Target="../media/image20.emf"/><Relationship Id="rId9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vyuka-ict.ic.cz/index.php?p=16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www.scangauge.cz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hadt.cz/abc/Pracka.html?zam=2&amp;str=1&amp;dal=37&amp;start=0&amp;order=vytvoreno" TargetMode="External"/><Relationship Id="rId5" Type="http://schemas.openxmlformats.org/officeDocument/2006/relationships/hyperlink" Target="http://www.i-kantor.eu/cze/ucebnice/informatika.php" TargetMode="External"/><Relationship Id="rId10" Type="http://schemas.openxmlformats.org/officeDocument/2006/relationships/hyperlink" Target="http://office.microsoft.com/cs-cz/images/MC900442026.aspx" TargetMode="External"/><Relationship Id="rId4" Type="http://schemas.openxmlformats.org/officeDocument/2006/relationships/image" Target="../media/image2.jpg"/><Relationship Id="rId9" Type="http://schemas.openxmlformats.org/officeDocument/2006/relationships/image" Target="../media/image22.gif"/><Relationship Id="rId1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235534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33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Technické vybavení – hardware, schéma počítače IBM kompatibilního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Informatika, počítače, hardware, motherboard,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procesor, RAM, paměť, PC karty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Informační a komunikační 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Jiří Soukup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interaktivní tabule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PC učebna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distanční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autoevaluační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škola, učiliště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obor E,  žáci se speciálními vzdělávacími potřebami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zdroje a seznam - 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Informatika </a:t>
            </a:r>
            <a:r>
              <a:rPr lang="cs-CZ" sz="2400" b="1" dirty="0"/>
              <a:t>2 </a:t>
            </a:r>
            <a:r>
              <a:rPr lang="cs-CZ" sz="2400" b="1" dirty="0" smtClean="0"/>
              <a:t>– </a:t>
            </a:r>
            <a:r>
              <a:rPr lang="cs-CZ" sz="2400" b="1" dirty="0" smtClean="0"/>
              <a:t>schéma PC sestavy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VY_32_INOVACE_33_666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schéma PC sestavy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Rozhovor na téma počítačově řízený svět a člověk.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Počítač: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839" t="2054" r="16387" b="38727"/>
          <a:stretch/>
        </p:blipFill>
        <p:spPr bwMode="auto">
          <a:xfrm>
            <a:off x="5429559" y="3220191"/>
            <a:ext cx="3193233" cy="2740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Zástupný symbol pro obsah 2"/>
          <p:cNvSpPr txBox="1">
            <a:spLocks/>
          </p:cNvSpPr>
          <p:nvPr/>
        </p:nvSpPr>
        <p:spPr>
          <a:xfrm>
            <a:off x="179512" y="1196752"/>
            <a:ext cx="8651304" cy="41044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</a:pPr>
            <a:r>
              <a:rPr lang="cs-CZ" altLang="cs-CZ" sz="2800" dirty="0" smtClean="0">
                <a:solidFill>
                  <a:srgbClr val="0070C0"/>
                </a:solidFill>
              </a:rPr>
              <a:t>Z důvodů stavebnicového složení bude vysvětlen HW počítače na typu PC-Tower, podstata je však shodná pro všechna zařízení řízená počítačově.</a:t>
            </a:r>
          </a:p>
          <a:p>
            <a:pPr marL="812800" lvl="1" indent="-457200">
              <a:spcBef>
                <a:spcPts val="0"/>
              </a:spcBef>
              <a:buNone/>
            </a:pPr>
            <a:r>
              <a:rPr lang="cs-CZ" altLang="cs-CZ" dirty="0">
                <a:solidFill>
                  <a:srgbClr val="00B0F0"/>
                </a:solidFill>
                <a:sym typeface="Wingdings 3"/>
              </a:rPr>
              <a:t>(tablet, </a:t>
            </a:r>
            <a:r>
              <a:rPr lang="cs-CZ" altLang="cs-CZ" dirty="0" err="1">
                <a:solidFill>
                  <a:srgbClr val="00B0F0"/>
                </a:solidFill>
                <a:sym typeface="Wingdings 3"/>
              </a:rPr>
              <a:t>smartphone</a:t>
            </a:r>
            <a:r>
              <a:rPr lang="cs-CZ" altLang="cs-CZ" dirty="0">
                <a:solidFill>
                  <a:srgbClr val="00B0F0"/>
                </a:solidFill>
                <a:sym typeface="Wingdings 3"/>
              </a:rPr>
              <a:t>, </a:t>
            </a:r>
            <a:r>
              <a:rPr lang="cs-CZ" altLang="cs-CZ" dirty="0" err="1" smtClean="0">
                <a:solidFill>
                  <a:srgbClr val="00B0F0"/>
                </a:solidFill>
              </a:rPr>
              <a:t>smartTV</a:t>
            </a:r>
            <a:r>
              <a:rPr lang="cs-CZ" altLang="cs-CZ" dirty="0" smtClean="0">
                <a:solidFill>
                  <a:srgbClr val="00B0F0"/>
                </a:solidFill>
              </a:rPr>
              <a:t>, automatické pračky, …)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96947">
            <a:off x="506997" y="3410640"/>
            <a:ext cx="2178348" cy="25529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068959"/>
            <a:ext cx="2490842" cy="3168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61537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schéma PC sestavy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Význam „restartu“, „studené“ a „teplé“ zapnutí/vypnutí/restart.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Počítač: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179512" y="1196752"/>
            <a:ext cx="8651304" cy="15481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altLang="cs-CZ" sz="2800" dirty="0" smtClean="0">
                <a:solidFill>
                  <a:srgbClr val="0070C0"/>
                </a:solidFill>
              </a:rPr>
              <a:t>Stejně jako jiné elektrické přístroje,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800" dirty="0" smtClean="0">
                <a:solidFill>
                  <a:srgbClr val="0070C0"/>
                </a:solidFill>
              </a:rPr>
              <a:t>i počítače mají hlavní vypínač,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800" dirty="0" smtClean="0">
                <a:solidFill>
                  <a:srgbClr val="0070C0"/>
                </a:solidFill>
              </a:rPr>
              <a:t>někdy navíc tlačítko „restart“</a:t>
            </a:r>
            <a:endParaRPr lang="cs-CZ" altLang="cs-CZ" dirty="0" smtClean="0">
              <a:solidFill>
                <a:srgbClr val="00B0F0"/>
              </a:solidFill>
            </a:endParaRP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4435" y="1293855"/>
            <a:ext cx="3188357" cy="49874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1007604" y="2930033"/>
            <a:ext cx="2628292" cy="3046674"/>
          </a:xfrm>
          <a:prstGeom prst="wedgeRoundRectCallout">
            <a:avLst>
              <a:gd name="adj1" fmla="val 137669"/>
              <a:gd name="adj2" fmla="val -1568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cs-CZ" sz="3600" b="1" dirty="0" smtClean="0"/>
              <a:t>ON / OFF</a:t>
            </a:r>
          </a:p>
          <a:p>
            <a:pPr algn="ctr"/>
            <a:r>
              <a:rPr lang="cs-CZ" sz="3600" b="1" dirty="0" smtClean="0"/>
              <a:t>0 / 1</a:t>
            </a:r>
            <a:endParaRPr lang="cs-CZ" sz="3600" b="1" dirty="0"/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5312" y="4303228"/>
            <a:ext cx="1412875" cy="1412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0793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1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schéma PC sestavy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Vysvětlení pojmů, popis činnosti, srovnání s J. von Neumann. koncepcí.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Složení počítače: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0358" y="747062"/>
            <a:ext cx="5338146" cy="5517232"/>
          </a:xfrm>
          <a:prstGeom prst="rect">
            <a:avLst/>
          </a:prstGeom>
        </p:spPr>
      </p:pic>
      <p:sp>
        <p:nvSpPr>
          <p:cNvPr id="15" name="Zástupný symbol pro obsah 2"/>
          <p:cNvSpPr txBox="1">
            <a:spLocks/>
          </p:cNvSpPr>
          <p:nvPr/>
        </p:nvSpPr>
        <p:spPr>
          <a:xfrm>
            <a:off x="35496" y="1628800"/>
            <a:ext cx="4896544" cy="4104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altLang="cs-CZ" sz="2800" dirty="0" smtClean="0">
                <a:solidFill>
                  <a:srgbClr val="002060"/>
                </a:solidFill>
              </a:rPr>
              <a:t>  1</a:t>
            </a:r>
            <a:r>
              <a:rPr lang="cs-CZ" altLang="cs-CZ" sz="2800" dirty="0">
                <a:solidFill>
                  <a:srgbClr val="002060"/>
                </a:solidFill>
              </a:rPr>
              <a:t>. </a:t>
            </a:r>
            <a:r>
              <a:rPr lang="cs-CZ" altLang="cs-CZ" sz="2800" dirty="0" smtClean="0">
                <a:solidFill>
                  <a:srgbClr val="002060"/>
                </a:solidFill>
              </a:rPr>
              <a:t> Skříň </a:t>
            </a:r>
            <a:r>
              <a:rPr lang="cs-CZ" altLang="cs-CZ" sz="2800" dirty="0" smtClean="0">
                <a:solidFill>
                  <a:srgbClr val="0070C0"/>
                </a:solidFill>
              </a:rPr>
              <a:t>(Case; bedna)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800" dirty="0" smtClean="0">
                <a:solidFill>
                  <a:srgbClr val="002060"/>
                </a:solidFill>
              </a:rPr>
              <a:t>  2</a:t>
            </a:r>
            <a:r>
              <a:rPr lang="cs-CZ" altLang="cs-CZ" sz="2800" dirty="0">
                <a:solidFill>
                  <a:srgbClr val="002060"/>
                </a:solidFill>
              </a:rPr>
              <a:t>. </a:t>
            </a:r>
            <a:r>
              <a:rPr lang="cs-CZ" altLang="cs-CZ" sz="2800" dirty="0" smtClean="0">
                <a:solidFill>
                  <a:srgbClr val="002060"/>
                </a:solidFill>
              </a:rPr>
              <a:t> Základní deska </a:t>
            </a:r>
          </a:p>
          <a:p>
            <a:pPr marL="457200" lvl="1" indent="0">
              <a:spcBef>
                <a:spcPts val="0"/>
              </a:spcBef>
              <a:buNone/>
            </a:pPr>
            <a:r>
              <a:rPr lang="cs-CZ" altLang="cs-CZ" sz="1800" dirty="0">
                <a:solidFill>
                  <a:srgbClr val="002060"/>
                </a:solidFill>
              </a:rPr>
              <a:t> </a:t>
            </a:r>
            <a:r>
              <a:rPr lang="cs-CZ" altLang="cs-CZ" sz="1800" dirty="0" smtClean="0">
                <a:solidFill>
                  <a:srgbClr val="002060"/>
                </a:solidFill>
              </a:rPr>
              <a:t> </a:t>
            </a:r>
            <a:r>
              <a:rPr lang="cs-CZ" altLang="cs-CZ" sz="2600" dirty="0" smtClean="0">
                <a:solidFill>
                  <a:srgbClr val="0070C0"/>
                </a:solidFill>
              </a:rPr>
              <a:t>(Motherboard, </a:t>
            </a:r>
            <a:r>
              <a:rPr lang="cs-CZ" altLang="cs-CZ" sz="2600" dirty="0" err="1" smtClean="0">
                <a:solidFill>
                  <a:srgbClr val="0070C0"/>
                </a:solidFill>
              </a:rPr>
              <a:t>Mainboard</a:t>
            </a:r>
            <a:r>
              <a:rPr lang="cs-CZ" altLang="cs-CZ" sz="2600" dirty="0" smtClean="0">
                <a:solidFill>
                  <a:srgbClr val="0070C0"/>
                </a:solidFill>
              </a:rPr>
              <a:t>)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800" dirty="0" smtClean="0">
                <a:solidFill>
                  <a:srgbClr val="002060"/>
                </a:solidFill>
              </a:rPr>
              <a:t>  3</a:t>
            </a:r>
            <a:r>
              <a:rPr lang="cs-CZ" altLang="cs-CZ" sz="2800" dirty="0">
                <a:solidFill>
                  <a:srgbClr val="002060"/>
                </a:solidFill>
              </a:rPr>
              <a:t>. </a:t>
            </a:r>
            <a:r>
              <a:rPr lang="cs-CZ" altLang="cs-CZ" sz="2800" dirty="0" smtClean="0">
                <a:solidFill>
                  <a:srgbClr val="002060"/>
                </a:solidFill>
              </a:rPr>
              <a:t> Procesor </a:t>
            </a:r>
            <a:r>
              <a:rPr lang="cs-CZ" altLang="cs-CZ" sz="2800" dirty="0">
                <a:solidFill>
                  <a:srgbClr val="0070C0"/>
                </a:solidFill>
              </a:rPr>
              <a:t>(CPU</a:t>
            </a:r>
            <a:r>
              <a:rPr lang="cs-CZ" altLang="cs-CZ" sz="2800" dirty="0" smtClean="0">
                <a:solidFill>
                  <a:srgbClr val="0070C0"/>
                </a:solidFill>
              </a:rPr>
              <a:t>)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800" dirty="0" smtClean="0">
                <a:solidFill>
                  <a:srgbClr val="002060"/>
                </a:solidFill>
              </a:rPr>
              <a:t>  4</a:t>
            </a:r>
            <a:r>
              <a:rPr lang="cs-CZ" altLang="cs-CZ" sz="2800" dirty="0">
                <a:solidFill>
                  <a:srgbClr val="002060"/>
                </a:solidFill>
              </a:rPr>
              <a:t>. </a:t>
            </a:r>
            <a:r>
              <a:rPr lang="cs-CZ" altLang="cs-CZ" sz="2800" dirty="0" smtClean="0">
                <a:solidFill>
                  <a:srgbClr val="002060"/>
                </a:solidFill>
              </a:rPr>
              <a:t> Operační paměť RAM</a:t>
            </a:r>
          </a:p>
          <a:p>
            <a:pPr marL="539750" indent="0">
              <a:spcBef>
                <a:spcPts val="0"/>
              </a:spcBef>
              <a:buNone/>
            </a:pPr>
            <a:r>
              <a:rPr lang="cs-CZ" altLang="cs-CZ" sz="2800" dirty="0" smtClean="0">
                <a:solidFill>
                  <a:srgbClr val="0070C0"/>
                </a:solidFill>
              </a:rPr>
              <a:t>(pracovní paměť)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800" dirty="0" smtClean="0">
                <a:solidFill>
                  <a:srgbClr val="002060"/>
                </a:solidFill>
              </a:rPr>
              <a:t>  5</a:t>
            </a:r>
            <a:r>
              <a:rPr lang="cs-CZ" altLang="cs-CZ" sz="2800" dirty="0">
                <a:solidFill>
                  <a:srgbClr val="002060"/>
                </a:solidFill>
              </a:rPr>
              <a:t>. </a:t>
            </a:r>
            <a:r>
              <a:rPr lang="cs-CZ" altLang="cs-CZ" sz="2800" dirty="0" smtClean="0">
                <a:solidFill>
                  <a:srgbClr val="002060"/>
                </a:solidFill>
              </a:rPr>
              <a:t> Rozšiřující karty </a:t>
            </a:r>
          </a:p>
          <a:p>
            <a:pPr marL="539750" indent="0">
              <a:spcBef>
                <a:spcPts val="0"/>
              </a:spcBef>
              <a:buNone/>
            </a:pPr>
            <a:r>
              <a:rPr lang="cs-CZ" altLang="cs-CZ" sz="2800" dirty="0" smtClean="0">
                <a:solidFill>
                  <a:srgbClr val="0070C0"/>
                </a:solidFill>
              </a:rPr>
              <a:t>(video, zvuk, hry, řízení, …)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800" dirty="0" smtClean="0">
                <a:solidFill>
                  <a:srgbClr val="002060"/>
                </a:solidFill>
              </a:rPr>
              <a:t>  6</a:t>
            </a:r>
            <a:r>
              <a:rPr lang="cs-CZ" altLang="cs-CZ" sz="2800" dirty="0">
                <a:solidFill>
                  <a:srgbClr val="002060"/>
                </a:solidFill>
              </a:rPr>
              <a:t>. </a:t>
            </a:r>
            <a:r>
              <a:rPr lang="cs-CZ" altLang="cs-CZ" sz="2800" dirty="0" smtClean="0">
                <a:solidFill>
                  <a:srgbClr val="002060"/>
                </a:solidFill>
              </a:rPr>
              <a:t> Zdroj </a:t>
            </a:r>
            <a:r>
              <a:rPr lang="cs-CZ" altLang="cs-CZ" sz="2800" dirty="0" smtClean="0">
                <a:solidFill>
                  <a:srgbClr val="0070C0"/>
                </a:solidFill>
              </a:rPr>
              <a:t>(napájecí napětí)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800" dirty="0" smtClean="0">
                <a:solidFill>
                  <a:srgbClr val="002060"/>
                </a:solidFill>
              </a:rPr>
              <a:t>  7</a:t>
            </a:r>
            <a:r>
              <a:rPr lang="cs-CZ" altLang="cs-CZ" sz="2800" dirty="0">
                <a:solidFill>
                  <a:srgbClr val="002060"/>
                </a:solidFill>
              </a:rPr>
              <a:t>. </a:t>
            </a:r>
            <a:r>
              <a:rPr lang="cs-CZ" altLang="cs-CZ" sz="2800" dirty="0" smtClean="0">
                <a:solidFill>
                  <a:srgbClr val="002060"/>
                </a:solidFill>
              </a:rPr>
              <a:t> Optická mechanika </a:t>
            </a:r>
            <a:r>
              <a:rPr lang="cs-CZ" altLang="cs-CZ" sz="2800" dirty="0" smtClean="0">
                <a:solidFill>
                  <a:srgbClr val="0070C0"/>
                </a:solidFill>
              </a:rPr>
              <a:t>(p. paměť)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800" dirty="0" smtClean="0">
                <a:solidFill>
                  <a:srgbClr val="002060"/>
                </a:solidFill>
              </a:rPr>
              <a:t>  8</a:t>
            </a:r>
            <a:r>
              <a:rPr lang="cs-CZ" altLang="cs-CZ" sz="2800" dirty="0">
                <a:solidFill>
                  <a:srgbClr val="002060"/>
                </a:solidFill>
              </a:rPr>
              <a:t>. </a:t>
            </a:r>
            <a:r>
              <a:rPr lang="cs-CZ" altLang="cs-CZ" sz="2800" dirty="0" smtClean="0">
                <a:solidFill>
                  <a:srgbClr val="002060"/>
                </a:solidFill>
              </a:rPr>
              <a:t> Pevný disk </a:t>
            </a:r>
            <a:r>
              <a:rPr lang="cs-CZ" altLang="cs-CZ" sz="2800" dirty="0" smtClean="0">
                <a:solidFill>
                  <a:srgbClr val="0070C0"/>
                </a:solidFill>
              </a:rPr>
              <a:t>(pevná paměť)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800" dirty="0" smtClean="0">
                <a:solidFill>
                  <a:srgbClr val="002060"/>
                </a:solidFill>
              </a:rPr>
              <a:t>  9</a:t>
            </a:r>
            <a:r>
              <a:rPr lang="cs-CZ" altLang="cs-CZ" sz="2800" dirty="0">
                <a:solidFill>
                  <a:srgbClr val="002060"/>
                </a:solidFill>
              </a:rPr>
              <a:t>. </a:t>
            </a:r>
            <a:r>
              <a:rPr lang="cs-CZ" altLang="cs-CZ" sz="2800" dirty="0" smtClean="0">
                <a:solidFill>
                  <a:srgbClr val="002060"/>
                </a:solidFill>
              </a:rPr>
              <a:t> Počítačová klávesnice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800" dirty="0" smtClean="0">
                <a:solidFill>
                  <a:srgbClr val="002060"/>
                </a:solidFill>
              </a:rPr>
              <a:t>10</a:t>
            </a:r>
            <a:r>
              <a:rPr lang="cs-CZ" altLang="cs-CZ" sz="2800" dirty="0">
                <a:solidFill>
                  <a:srgbClr val="002060"/>
                </a:solidFill>
              </a:rPr>
              <a:t>. </a:t>
            </a:r>
            <a:r>
              <a:rPr lang="cs-CZ" altLang="cs-CZ" sz="2800" dirty="0" smtClean="0">
                <a:solidFill>
                  <a:srgbClr val="002060"/>
                </a:solidFill>
              </a:rPr>
              <a:t> Počítačová myš </a:t>
            </a:r>
            <a:r>
              <a:rPr lang="cs-CZ" altLang="cs-CZ" sz="2800" dirty="0" smtClean="0">
                <a:solidFill>
                  <a:srgbClr val="0070C0"/>
                </a:solidFill>
              </a:rPr>
              <a:t>(grafický ovladač)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800" dirty="0" smtClean="0">
                <a:solidFill>
                  <a:srgbClr val="002060"/>
                </a:solidFill>
              </a:rPr>
              <a:t>11.  Monitor </a:t>
            </a:r>
            <a:r>
              <a:rPr lang="cs-CZ" altLang="cs-CZ" sz="2800" dirty="0" smtClean="0">
                <a:solidFill>
                  <a:srgbClr val="0070C0"/>
                </a:solidFill>
              </a:rPr>
              <a:t>(obrazovka)</a:t>
            </a:r>
          </a:p>
        </p:txBody>
      </p:sp>
    </p:spTree>
    <p:extLst>
      <p:ext uri="{BB962C8B-B14F-4D97-AF65-F5344CB8AC3E}">
        <p14:creationId xmlns:p14="http://schemas.microsoft.com/office/powerpoint/2010/main" val="1231929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schéma PC sestavy</a:t>
            </a: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20688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Od základní funkční sestavy počítače až k </a:t>
            </a:r>
            <a:r>
              <a:rPr lang="cs-CZ" sz="2400" b="1" dirty="0" err="1" smtClean="0">
                <a:solidFill>
                  <a:srgbClr val="002060"/>
                </a:solidFill>
              </a:rPr>
              <a:t>multimediím</a:t>
            </a:r>
            <a:r>
              <a:rPr lang="cs-CZ" sz="2400" b="1" dirty="0" smtClean="0">
                <a:solidFill>
                  <a:srgbClr val="002060"/>
                </a:solidFill>
              </a:rPr>
              <a:t>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1062" name="Picture 3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448" y="1772816"/>
            <a:ext cx="6814944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Multimediální počítač a multimediální sestava – problém konektivity.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88515483"/>
              </p:ext>
            </p:extLst>
          </p:nvPr>
        </p:nvGraphicFramePr>
        <p:xfrm>
          <a:off x="107504" y="909892"/>
          <a:ext cx="8552019" cy="536313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7" name="CorelDRAW" r:id="rId6" imgW="4707636" imgH="3133344" progId="CorelDRAW.Graphic.11">
                  <p:embed/>
                </p:oleObj>
              </mc:Choice>
              <mc:Fallback>
                <p:oleObj name="CorelDRAW" r:id="rId6" imgW="4707636" imgH="3133344" progId="CorelDRAW.Graphic.11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7504" y="909892"/>
                        <a:ext cx="8552019" cy="536313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32040" y="1124744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C00000"/>
                </a:solidFill>
              </a:rPr>
              <a:t>klikněte pro animaci rozšíření sestavy</a:t>
            </a:r>
            <a:endParaRPr lang="cs-CZ" i="1" dirty="0">
              <a:solidFill>
                <a:srgbClr val="C00000"/>
              </a:solidFill>
            </a:endParaRPr>
          </a:p>
        </p:txBody>
      </p:sp>
      <p:pic>
        <p:nvPicPr>
          <p:cNvPr id="1069" name="Picture 4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348880"/>
            <a:ext cx="6264696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8412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11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2000"/>
                                        <p:tgtEl>
                                          <p:spTgt spid="1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1062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2000"/>
                                        <p:tgtEl>
                                          <p:spTgt spid="1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2000" fill="hold"/>
                                        <p:tgtEl>
                                          <p:spTgt spid="1069"/>
                                        </p:tgtEl>
                                      </p:cBhvr>
                                      <p:by x="88000" y="88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500"/>
                            </p:stCondLst>
                            <p:childTnLst>
                              <p:par>
                                <p:cTn id="38" presetID="2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5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  <p:bldP spid="6" grpId="0"/>
      <p:bldP spid="6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schéma PC sestavy</a:t>
            </a: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20688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Od základní funkční sestavy počítače až k </a:t>
            </a:r>
            <a:r>
              <a:rPr lang="cs-CZ" sz="2400" b="1" dirty="0" err="1" smtClean="0">
                <a:solidFill>
                  <a:srgbClr val="002060"/>
                </a:solidFill>
              </a:rPr>
              <a:t>multimediím</a:t>
            </a:r>
            <a:r>
              <a:rPr lang="cs-CZ" sz="2400" b="1" dirty="0" smtClean="0">
                <a:solidFill>
                  <a:srgbClr val="002060"/>
                </a:solidFill>
              </a:rPr>
              <a:t>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Je nutné pochopit význam a účel, nikoli způsob vizualizace či popisu.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3" name="Picture 5" descr="PC_rozvoj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052736"/>
            <a:ext cx="4176464" cy="518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3" descr="pc_rozvoj0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05064"/>
            <a:ext cx="3464326" cy="20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218605" y="3347700"/>
            <a:ext cx="22093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sym typeface="Symbol"/>
              </a:rPr>
              <a:t></a:t>
            </a:r>
            <a:r>
              <a:rPr lang="cs-CZ" dirty="0" smtClean="0">
                <a:solidFill>
                  <a:srgbClr val="0070C0"/>
                </a:solidFill>
              </a:rPr>
              <a:t>  realistické foto </a:t>
            </a:r>
            <a:r>
              <a:rPr lang="cs-CZ" dirty="0">
                <a:solidFill>
                  <a:srgbClr val="0070C0"/>
                </a:solidFill>
                <a:sym typeface="Symbol"/>
              </a:rPr>
              <a:t></a:t>
            </a:r>
            <a:r>
              <a:rPr lang="cs-CZ" dirty="0">
                <a:solidFill>
                  <a:srgbClr val="0070C0"/>
                </a:solidFill>
              </a:rPr>
              <a:t>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67659"/>
            <a:ext cx="2874232" cy="1845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 rot="21298292">
            <a:off x="179512" y="3140968"/>
            <a:ext cx="2480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blokové schéma  </a:t>
            </a:r>
            <a:r>
              <a:rPr lang="cs-CZ" dirty="0" smtClean="0">
                <a:solidFill>
                  <a:srgbClr val="0070C0"/>
                </a:solidFill>
                <a:sym typeface="Symbol"/>
              </a:rPr>
              <a:t>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 rot="291665">
            <a:off x="622187" y="3577987"/>
            <a:ext cx="27919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0070C0"/>
                </a:solidFill>
                <a:sym typeface="Symbol"/>
              </a:rPr>
              <a:t>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  schématická kresba  </a:t>
            </a:r>
            <a:r>
              <a:rPr lang="cs-CZ" dirty="0" smtClean="0">
                <a:solidFill>
                  <a:srgbClr val="0070C0"/>
                </a:solidFill>
                <a:sym typeface="Symbol"/>
              </a:rPr>
              <a:t>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50251" y="940078"/>
            <a:ext cx="2480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solidFill>
                  <a:srgbClr val="C00000"/>
                </a:solidFill>
              </a:rPr>
              <a:t>různé způsoby zobrazení</a:t>
            </a:r>
            <a:endParaRPr lang="cs-CZ" u="sng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5305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11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0"/>
                            </p:stCondLst>
                            <p:childTnLst>
                              <p:par>
                                <p:cTn id="3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  <p:bldP spid="3" grpId="0" build="p"/>
      <p:bldP spid="16" grpId="0" build="p"/>
      <p:bldP spid="17" grpId="0" build="p"/>
      <p:bldP spid="1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schéma PC sestavy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Multimediální počítač a multimediální sestava – problém konektivity.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974756"/>
            <a:ext cx="8789941" cy="5263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4497" y="5317045"/>
            <a:ext cx="792088" cy="716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20688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Jak vypadá vnitřní pohled do „bedny“: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3508" y="550794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2060"/>
                </a:solidFill>
              </a:rPr>
              <a:t>d</a:t>
            </a:r>
            <a:r>
              <a:rPr lang="cs-CZ" b="1" dirty="0" smtClean="0">
                <a:solidFill>
                  <a:srgbClr val="002060"/>
                </a:solidFill>
              </a:rPr>
              <a:t>igitální monitor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5823499"/>
            <a:ext cx="552450" cy="420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143508" y="5822807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síť - RJ 45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8315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11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schéma PC sestavy</a:t>
            </a: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56693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Pohled na základní desku (Motherboard):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Význam pojmů: Slot, Port, </a:t>
            </a:r>
            <a:r>
              <a:rPr lang="cs-CZ" sz="2000" dirty="0" err="1" smtClean="0">
                <a:solidFill>
                  <a:srgbClr val="00B050"/>
                </a:solidFill>
              </a:rPr>
              <a:t>Socket</a:t>
            </a:r>
            <a:r>
              <a:rPr lang="cs-CZ" sz="2000" dirty="0" smtClean="0">
                <a:solidFill>
                  <a:srgbClr val="00B050"/>
                </a:solidFill>
              </a:rPr>
              <a:t>, Konektor, Patice.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pic>
        <p:nvPicPr>
          <p:cNvPr id="4098" name="Picture 2" descr="G:\DUM_JS\DUM_JS\zdroj\e-book1\HTML\14\Ob56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4413" y="1052736"/>
            <a:ext cx="6504051" cy="5190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850" y="4581127"/>
            <a:ext cx="1671807" cy="1134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339752" y="5373216"/>
            <a:ext cx="79208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PCI expres</a:t>
            </a:r>
          </a:p>
          <a:p>
            <a:pPr algn="r"/>
            <a:r>
              <a:rPr lang="cs-CZ" sz="11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4-16-1-16</a:t>
            </a:r>
            <a:endParaRPr lang="cs-CZ" sz="11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H="1" flipV="1">
            <a:off x="2190658" y="5301208"/>
            <a:ext cx="221102" cy="180020"/>
          </a:xfrm>
          <a:prstGeom prst="straightConnector1">
            <a:avLst/>
          </a:prstGeom>
          <a:ln w="190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9163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11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Historie ICT 1 – </a:t>
            </a:r>
            <a:r>
              <a:rPr lang="cs-CZ" sz="3000" b="1" i="1" u="sng" dirty="0" smtClean="0">
                <a:solidFill>
                  <a:schemeClr val="tx2"/>
                </a:solidFill>
              </a:rPr>
              <a:t>zhodnocení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5700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C00000"/>
                </a:solidFill>
              </a:rPr>
              <a:t>Na webu nalezněte různé typy klávesnic a porovnejte velikost a rozmístění jednotlivých kláves (tlačítek) a pokuste se vyhodnotit výhody či nevýhody</a:t>
            </a:r>
            <a:r>
              <a:rPr lang="cs-CZ" sz="2000" b="1" i="1" dirty="0" smtClean="0">
                <a:solidFill>
                  <a:srgbClr val="C00000"/>
                </a:solidFill>
              </a:rPr>
              <a:t>.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836712"/>
            <a:ext cx="8631876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800" b="1" u="sng" dirty="0" smtClean="0">
                <a:solidFill>
                  <a:srgbClr val="00B050"/>
                </a:solidFill>
              </a:rPr>
              <a:t>Kontrolní otázky:</a:t>
            </a:r>
            <a:endParaRPr lang="cs-CZ" sz="2400" b="1" u="sng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6477" y="1628800"/>
            <a:ext cx="893752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Co obsahuje skříň počítače?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Jaké jsou klávesnice na různých počítačích (PC, tablet, mobil,…)?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Nalezni na Internetu, </a:t>
            </a:r>
          </a:p>
          <a:p>
            <a:pPr lvl="1"/>
            <a:r>
              <a:rPr lang="cs-CZ" sz="2400" b="1" dirty="0" smtClean="0">
                <a:solidFill>
                  <a:srgbClr val="0070C0"/>
                </a:solidFill>
              </a:rPr>
              <a:t>jaký je rozdíl mezi konektory PCI a PCI expres?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Jaký je celý název PC vstupu (portu) USB?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Proč je na základní desce počítače baterie?</a:t>
            </a:r>
            <a:endParaRPr lang="cs-CZ" sz="2400" b="1" dirty="0">
              <a:solidFill>
                <a:srgbClr val="0070C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5459" y="2996951"/>
            <a:ext cx="3430450" cy="3226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 descr="G:\DUM_JS\DUM_JS\zdroj\emotikony MS Office\MC900440454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91580" y="4039973"/>
            <a:ext cx="1548138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286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 animBg="1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1628800"/>
            <a:ext cx="80648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b="1" dirty="0" smtClean="0"/>
              <a:t>Vlastní zdroje a vytvořené materiály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4942" y="2924944"/>
            <a:ext cx="8784976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smtClean="0"/>
              <a:t>Webové zdroje:</a:t>
            </a:r>
          </a:p>
          <a:p>
            <a:pPr marL="365125"/>
            <a:r>
              <a:rPr lang="cs-CZ" sz="1600" dirty="0">
                <a:hlinkClick r:id="rId5"/>
              </a:rPr>
              <a:t>http://cs.wikipedia.org/wiki/Soubor:Personal_computer,_exploded_5.svg</a:t>
            </a:r>
          </a:p>
          <a:p>
            <a:pPr marL="365125"/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://www.samsung.com/cz/consumer/tv-audio-video/television/topic/discover-web-connected-smart-tv</a:t>
            </a:r>
            <a:endParaRPr lang="cs-CZ" sz="1600" dirty="0" smtClean="0">
              <a:hlinkClick r:id="rId5"/>
            </a:endParaRPr>
          </a:p>
          <a:p>
            <a:pPr marL="365125"/>
            <a:r>
              <a:rPr lang="cs-CZ" sz="1600" dirty="0" smtClean="0">
                <a:hlinkClick r:id="rId6"/>
              </a:rPr>
              <a:t>http</a:t>
            </a:r>
            <a:r>
              <a:rPr lang="cs-CZ" sz="1600" dirty="0">
                <a:hlinkClick r:id="rId6"/>
              </a:rPr>
              <a:t>://</a:t>
            </a:r>
            <a:r>
              <a:rPr lang="cs-CZ" sz="1600" dirty="0" smtClean="0">
                <a:hlinkClick r:id="rId6"/>
              </a:rPr>
              <a:t>www.chadt.cz/abc/Pracka.html?zam=2&amp;str=1&amp;dal=37&amp;start=0&amp;order=vytvoreno</a:t>
            </a:r>
            <a:endParaRPr lang="cs-CZ" sz="1600" dirty="0" smtClean="0"/>
          </a:p>
          <a:p>
            <a:pPr marL="365125"/>
            <a:r>
              <a:rPr lang="cs-CZ" sz="1600" dirty="0" smtClean="0">
                <a:hlinkClick r:id="rId7"/>
              </a:rPr>
              <a:t>http</a:t>
            </a:r>
            <a:r>
              <a:rPr lang="cs-CZ" sz="1600" dirty="0">
                <a:hlinkClick r:id="rId7"/>
              </a:rPr>
              <a:t>://www.scangauge.cz</a:t>
            </a:r>
            <a:r>
              <a:rPr lang="cs-CZ" sz="1600" dirty="0" smtClean="0">
                <a:hlinkClick r:id="rId7"/>
              </a:rPr>
              <a:t>/</a:t>
            </a:r>
            <a:endParaRPr lang="cs-CZ" sz="1600" dirty="0" smtClean="0"/>
          </a:p>
          <a:p>
            <a:pPr marL="365125"/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vyuka-ict.ic.cz/index.php?p=16</a:t>
            </a:r>
            <a:endParaRPr lang="cs-CZ" sz="1600" dirty="0" smtClean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539552" y="4262362"/>
            <a:ext cx="8229600" cy="2262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1800" dirty="0" smtClean="0"/>
          </a:p>
        </p:txBody>
      </p:sp>
      <p:pic>
        <p:nvPicPr>
          <p:cNvPr id="13" name="Picture 2" descr="C:\Users\Jirka\Pictures\pocitac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7046" y="1340768"/>
            <a:ext cx="141517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23528" y="2028910"/>
            <a:ext cx="80303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err="1" smtClean="0"/>
              <a:t>Emotikony</a:t>
            </a:r>
            <a:r>
              <a:rPr lang="cs-CZ" b="1" dirty="0" smtClean="0"/>
              <a:t> – kliparty programu MS Office:</a:t>
            </a:r>
          </a:p>
          <a:p>
            <a:pPr marL="342900" lvl="1" indent="22225">
              <a:buFont typeface="Calibri" pitchFamily="34" charset="0"/>
              <a:buChar char="-"/>
            </a:pPr>
            <a:r>
              <a:rPr lang="cs-CZ" dirty="0" err="1" smtClean="0"/>
              <a:t>emotikony</a:t>
            </a:r>
            <a:r>
              <a:rPr lang="cs-CZ" dirty="0" smtClean="0"/>
              <a:t> a kliparty sady MS-Office, dostupné také na</a:t>
            </a:r>
          </a:p>
          <a:p>
            <a:pPr lvl="1"/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office.microsoft.com/cs-cz/images/MC900442026.aspx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5035</TotalTime>
  <Words>770</Words>
  <Application>Microsoft Office PowerPoint</Application>
  <PresentationFormat>Předvádění na obrazovce (4:3)</PresentationFormat>
  <Paragraphs>135</Paragraphs>
  <Slides>10</Slides>
  <Notes>8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CorelDRAW</vt:lpstr>
      <vt:lpstr>STŘEDNÍ ŠKOLA STAVEBNÍ A TECHNICKÁ Ústí nad Labem, Čelakovského 5, příspěvková organizace Páteřní škola Ústeckého kraje</vt:lpstr>
      <vt:lpstr>schéma PC sestavy</vt:lpstr>
      <vt:lpstr>schéma PC sestavy</vt:lpstr>
      <vt:lpstr>schéma PC sestavy</vt:lpstr>
      <vt:lpstr>schéma PC sestavy</vt:lpstr>
      <vt:lpstr>schéma PC sestavy</vt:lpstr>
      <vt:lpstr>schéma PC sestavy</vt:lpstr>
      <vt:lpstr>schéma PC sestavy</vt:lpstr>
      <vt:lpstr>Historie ICT 1 – zhodnocení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288</cp:revision>
  <dcterms:created xsi:type="dcterms:W3CDTF">2010-11-01T23:40:31Z</dcterms:created>
  <dcterms:modified xsi:type="dcterms:W3CDTF">2014-01-17T09:52:41Z</dcterms:modified>
</cp:coreProperties>
</file>