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25"/>
  </p:notesMasterIdLst>
  <p:sldIdLst>
    <p:sldId id="256" r:id="rId2"/>
    <p:sldId id="257" r:id="rId3"/>
    <p:sldId id="275" r:id="rId4"/>
    <p:sldId id="279" r:id="rId5"/>
    <p:sldId id="265" r:id="rId6"/>
    <p:sldId id="271" r:id="rId7"/>
    <p:sldId id="270" r:id="rId8"/>
    <p:sldId id="272" r:id="rId9"/>
    <p:sldId id="273" r:id="rId10"/>
    <p:sldId id="274" r:id="rId11"/>
    <p:sldId id="276" r:id="rId12"/>
    <p:sldId id="277" r:id="rId13"/>
    <p:sldId id="278" r:id="rId14"/>
    <p:sldId id="280" r:id="rId15"/>
    <p:sldId id="281" r:id="rId16"/>
    <p:sldId id="282" r:id="rId17"/>
    <p:sldId id="283" r:id="rId18"/>
    <p:sldId id="284" r:id="rId19"/>
    <p:sldId id="285" r:id="rId20"/>
    <p:sldId id="286" r:id="rId21"/>
    <p:sldId id="287" r:id="rId22"/>
    <p:sldId id="259" r:id="rId23"/>
    <p:sldId id="258" r:id="rId2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02283F"/>
    <a:srgbClr val="EA851B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7" d="100"/>
          <a:sy n="107" d="100"/>
        </p:scale>
        <p:origin x="-84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CC77FF6-BE34-4616-A6AC-04790C72BA55}" type="datetimeFigureOut">
              <a:rPr lang="cs-CZ" smtClean="0"/>
              <a:pPr/>
              <a:t>16.1.2014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309221-53B4-4C78-8437-2D67F0AF5D8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724491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490689-CF09-4902-8DB1-BE59CDEB0BCF}" type="datetime1">
              <a:rPr lang="cs-CZ" smtClean="0"/>
              <a:pPr/>
              <a:t>16.1.2014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8829C7-C893-4455-97F9-064253577D9E}" type="datetime1">
              <a:rPr lang="cs-CZ" smtClean="0"/>
              <a:pPr/>
              <a:t>16.1.2014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FF5AD-2834-4197-94AC-35D8D0D2F4AA}" type="datetime1">
              <a:rPr lang="cs-CZ" smtClean="0"/>
              <a:pPr/>
              <a:t>16.1.2014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C0DC7C-A254-4740-9452-EA9A265CF0B8}" type="datetime1">
              <a:rPr lang="cs-CZ" smtClean="0"/>
              <a:pPr/>
              <a:t>16.1.2014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AF8617-25EB-4DB5-A6E8-C2EBB6309069}" type="datetime1">
              <a:rPr lang="cs-CZ" smtClean="0"/>
              <a:pPr/>
              <a:t>16.1.2014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C44E1F-623C-4116-98A7-9EC4EA9A9B43}" type="datetime1">
              <a:rPr lang="cs-CZ" smtClean="0"/>
              <a:pPr/>
              <a:t>16.1.2014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829E47-9658-4065-B1DD-A57D0062FA34}" type="datetime1">
              <a:rPr lang="cs-CZ" smtClean="0"/>
              <a:pPr/>
              <a:t>16.1.2014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234B09-2342-433A-9F0F-90F0843D41D5}" type="datetime1">
              <a:rPr lang="cs-CZ" smtClean="0"/>
              <a:pPr/>
              <a:t>16.1.2014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55F017-90D5-4FC0-81D9-1400499421AC}" type="datetime1">
              <a:rPr lang="cs-CZ" smtClean="0"/>
              <a:pPr/>
              <a:t>16.1.2014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33A03-1903-45C3-AC89-579B912B978A}" type="datetime1">
              <a:rPr lang="cs-CZ" smtClean="0"/>
              <a:pPr/>
              <a:t>16.1.2014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08615-0C60-48DF-B65E-F29E35342FE3}" type="datetime1">
              <a:rPr lang="cs-CZ" smtClean="0"/>
              <a:pPr/>
              <a:t>16.1.2014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8BDAD6-5673-445B-A6CE-60BC8E952B1C}" type="datetime1">
              <a:rPr lang="cs-CZ" smtClean="0"/>
              <a:pPr/>
              <a:t>16.1.2014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5" Type="http://schemas.openxmlformats.org/officeDocument/2006/relationships/hyperlink" Target="http://cs.wikipedia.org/wiki/Alhambra" TargetMode="External"/><Relationship Id="rId4" Type="http://schemas.openxmlformats.org/officeDocument/2006/relationships/hyperlink" Target="http://cs.wikipedia.org/wiki/Isl%C3%A1msk%C3%A1_architektura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075020203"/>
              </p:ext>
            </p:extLst>
          </p:nvPr>
        </p:nvGraphicFramePr>
        <p:xfrm>
          <a:off x="750311" y="2060848"/>
          <a:ext cx="7560000" cy="3672000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269199"/>
                <a:gridCol w="5290801"/>
              </a:tblGrid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Projekt MŠMT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EU peníze středním školám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Název projektu školy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ICT do života školy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Registrační číslo projektu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CZ.1.07/1.5.00/34.0771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Šablona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III/2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Sada</a:t>
                      </a:r>
                      <a:endParaRPr lang="cs-CZ" sz="1200" b="1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10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46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Anotace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Stručné shrnutí islámské architektury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Klíčová slova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Islám, stalaktitová klenba, ornament, arabeska, mešita, </a:t>
                      </a:r>
                      <a:r>
                        <a:rPr lang="cs-CZ" sz="1200" kern="1200" dirty="0" err="1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iván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, </a:t>
                      </a:r>
                      <a:r>
                        <a:rPr lang="cs-CZ" sz="1200" kern="1200" dirty="0" err="1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medresa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, 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1" kern="1200" dirty="0" smtClean="0">
                          <a:effectLst/>
                        </a:rPr>
                        <a:t>Předmět</a:t>
                      </a:r>
                      <a:endParaRPr lang="cs-CZ" sz="1200" b="1" dirty="0" smtClean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Architektura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Autor, spoluautor  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Ing. arch. Ota Zápotocký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Jazyk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Čeština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učebního materiálu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Prezentace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Potřebné pomůcky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PC, </a:t>
                      </a:r>
                      <a:r>
                        <a:rPr lang="cs-CZ" sz="1200" kern="1200" dirty="0" err="1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dataprojektor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interaktivity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Výklad pomocí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prezentace, následná diskuze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Stupeň a typ vzdělávání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Střední škola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Cílová skupina</a:t>
                      </a:r>
                      <a:endParaRPr lang="cs-CZ" sz="110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3. ročník, žáci 16 – 18 let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Speciální vzdělávací potřeby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ne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Zdroje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Seznam viz poslední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strana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791580" y="991035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Islámská architektura</a:t>
            </a:r>
            <a:endParaRPr lang="cs-CZ" sz="2400" b="1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1</a:t>
            </a:fld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787660" y="1452881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VY_32_INOVACE_46_926</a:t>
            </a:r>
            <a:endParaRPr lang="cs-CZ" sz="2400" b="1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4487562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2</a:t>
            </a:fld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827584" y="856357"/>
            <a:ext cx="7560840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od Filipín přes východní a jižní Asii, Blízký východ, sever Afriky, Španělsko</a:t>
            </a:r>
          </a:p>
          <a:p>
            <a:r>
              <a:rPr lang="cs-CZ" sz="2400" dirty="0" smtClean="0"/>
              <a:t>počátky v polovině 7. století – až dodnes</a:t>
            </a:r>
          </a:p>
          <a:p>
            <a:r>
              <a:rPr lang="cs-CZ" sz="2400" dirty="0" smtClean="0"/>
              <a:t>navazuje na starokřesťanskou, byzantskou a helénistickou architekturu, evropské věže nahrazují minarety</a:t>
            </a:r>
          </a:p>
          <a:p>
            <a:r>
              <a:rPr lang="cs-CZ" sz="2400" dirty="0" smtClean="0"/>
              <a:t>dobře se spojila s moderní architekturou, má v jednotlivých zemích národní rysy, ve Španělsku maurská architektura,</a:t>
            </a:r>
          </a:p>
          <a:p>
            <a:r>
              <a:rPr lang="cs-CZ" sz="2400" dirty="0" smtClean="0"/>
              <a:t>opuka, pískovec, vápenec, tuf, mramor, omítané cihly, sádra, keramika, štuk</a:t>
            </a:r>
          </a:p>
          <a:p>
            <a:r>
              <a:rPr lang="cs-CZ" sz="2400" dirty="0" smtClean="0"/>
              <a:t>kamenné omítané, bohaté použití keramických dlaždic a obkládaček, časté kupole, </a:t>
            </a:r>
            <a:r>
              <a:rPr lang="cs-CZ" sz="2400" dirty="0" err="1" smtClean="0"/>
              <a:t>iván</a:t>
            </a:r>
            <a:r>
              <a:rPr lang="cs-CZ" sz="2400" dirty="0" smtClean="0"/>
              <a:t> – velká nika otevřená často do nádvoří, zaklenutá obvykle lomenou klenbou,</a:t>
            </a:r>
          </a:p>
          <a:p>
            <a:r>
              <a:rPr lang="cs-CZ" sz="2400" dirty="0" smtClean="0"/>
              <a:t>štíhlé sloupy, časté stalaktitové (krápníkové) klenby, </a:t>
            </a:r>
            <a:r>
              <a:rPr lang="cs-CZ" sz="2400" dirty="0" err="1" smtClean="0"/>
              <a:t>klenebný</a:t>
            </a:r>
            <a:r>
              <a:rPr lang="cs-CZ" sz="2400" dirty="0" smtClean="0"/>
              <a:t> oblouk lomený, tudorský, oslí hřbet, </a:t>
            </a:r>
            <a:r>
              <a:rPr lang="cs-CZ" sz="2400" dirty="0" err="1" smtClean="0"/>
              <a:t>trojlístkový</a:t>
            </a:r>
            <a:r>
              <a:rPr lang="cs-CZ" sz="2400" dirty="0" smtClean="0"/>
              <a:t>, podkovovitý, půlkruhový,</a:t>
            </a:r>
          </a:p>
        </p:txBody>
      </p:sp>
      <p:sp>
        <p:nvSpPr>
          <p:cNvPr id="12" name="TextovéPole 11"/>
          <p:cNvSpPr txBox="1"/>
          <p:nvPr/>
        </p:nvSpPr>
        <p:spPr>
          <a:xfrm>
            <a:off x="2630949" y="404664"/>
            <a:ext cx="3819059" cy="584775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/>
          <a:p>
            <a:pPr algn="ctr"/>
            <a:r>
              <a:rPr lang="cs-CZ" sz="3200" b="1" dirty="0" smtClean="0"/>
              <a:t>Islámská architektura</a:t>
            </a:r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xmlns="" val="4002748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3</a:t>
            </a:fld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827584" y="1052736"/>
            <a:ext cx="7560840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bohaté užití geometrického a rostlinného ornamentu (zákaz zobrazovat člověka), arabesek, v oknech vyřezaný ornament do sádrové desky jako přistínění,</a:t>
            </a:r>
          </a:p>
          <a:p>
            <a:r>
              <a:rPr lang="cs-CZ" sz="2400" dirty="0" smtClean="0"/>
              <a:t>mešity, </a:t>
            </a:r>
            <a:r>
              <a:rPr lang="cs-CZ" sz="2400" dirty="0" err="1" smtClean="0"/>
              <a:t>medresy</a:t>
            </a:r>
            <a:r>
              <a:rPr lang="cs-CZ" sz="2400" dirty="0" smtClean="0"/>
              <a:t> – náboženské školy, lázně, paláce, knihovny, náhrobní stavby (mauzolea),</a:t>
            </a:r>
          </a:p>
          <a:p>
            <a:r>
              <a:rPr lang="cs-CZ" sz="2400" dirty="0" smtClean="0"/>
              <a:t>palác </a:t>
            </a:r>
            <a:r>
              <a:rPr lang="cs-CZ" sz="2400" dirty="0" err="1" smtClean="0"/>
              <a:t>Alhambra</a:t>
            </a:r>
            <a:r>
              <a:rPr lang="cs-CZ" sz="2400" dirty="0" smtClean="0"/>
              <a:t> a </a:t>
            </a:r>
            <a:r>
              <a:rPr lang="cs-CZ" sz="2400" dirty="0" err="1" smtClean="0"/>
              <a:t>Alcazar</a:t>
            </a:r>
            <a:r>
              <a:rPr lang="cs-CZ" sz="2400" dirty="0" smtClean="0"/>
              <a:t> ve Španělsku, Modrá mešita v Istanbulu, mešita v </a:t>
            </a:r>
            <a:r>
              <a:rPr lang="cs-CZ" sz="2400" dirty="0" err="1" smtClean="0"/>
              <a:t>Cordóbě</a:t>
            </a:r>
            <a:r>
              <a:rPr lang="cs-CZ" sz="2400" dirty="0" smtClean="0"/>
              <a:t> ve Španělsku, ...</a:t>
            </a:r>
          </a:p>
          <a:p>
            <a:r>
              <a:rPr lang="cs-CZ" sz="2400" dirty="0" smtClean="0"/>
              <a:t>mauzoleum </a:t>
            </a:r>
            <a:r>
              <a:rPr lang="cs-CZ" sz="2400" dirty="0" err="1" smtClean="0"/>
              <a:t>Tádž</a:t>
            </a:r>
            <a:r>
              <a:rPr lang="cs-CZ" sz="2400" dirty="0" smtClean="0"/>
              <a:t> </a:t>
            </a:r>
            <a:r>
              <a:rPr lang="cs-CZ" sz="2400" dirty="0" err="1" smtClean="0"/>
              <a:t>Mahál</a:t>
            </a:r>
            <a:r>
              <a:rPr lang="cs-CZ" sz="2400" dirty="0" smtClean="0"/>
              <a:t> v </a:t>
            </a:r>
            <a:r>
              <a:rPr lang="cs-CZ" sz="2400" dirty="0" err="1" smtClean="0"/>
              <a:t>Ágře</a:t>
            </a:r>
            <a:r>
              <a:rPr lang="cs-CZ" sz="2400" dirty="0" smtClean="0"/>
              <a:t> v Indii,</a:t>
            </a:r>
          </a:p>
          <a:p>
            <a:r>
              <a:rPr lang="cs-CZ" sz="2400" dirty="0" smtClean="0"/>
              <a:t>Skalní dóm v Jeruzalémě, náměstí </a:t>
            </a:r>
            <a:r>
              <a:rPr lang="cs-CZ" sz="2400" dirty="0" err="1" smtClean="0"/>
              <a:t>Registan</a:t>
            </a:r>
            <a:r>
              <a:rPr lang="cs-CZ" sz="2400" dirty="0" smtClean="0"/>
              <a:t> v Samarkandu,</a:t>
            </a:r>
          </a:p>
          <a:p>
            <a:r>
              <a:rPr lang="cs-CZ" sz="2400" dirty="0" smtClean="0"/>
              <a:t>hliněná mešita v Mali, </a:t>
            </a:r>
          </a:p>
          <a:p>
            <a:r>
              <a:rPr lang="cs-CZ" sz="2400" dirty="0" err="1" smtClean="0"/>
              <a:t>Faisalova</a:t>
            </a:r>
            <a:r>
              <a:rPr lang="cs-CZ" sz="2400" dirty="0" smtClean="0"/>
              <a:t> mešita v </a:t>
            </a:r>
            <a:r>
              <a:rPr lang="cs-CZ" sz="2400" dirty="0" err="1" smtClean="0"/>
              <a:t>Islamabádu</a:t>
            </a:r>
            <a:r>
              <a:rPr lang="cs-CZ" sz="2400" dirty="0" smtClean="0"/>
              <a:t> v Íránu z roku 1986 </a:t>
            </a:r>
          </a:p>
        </p:txBody>
      </p:sp>
    </p:spTree>
    <p:extLst>
      <p:ext uri="{BB962C8B-B14F-4D97-AF65-F5344CB8AC3E}">
        <p14:creationId xmlns:p14="http://schemas.microsoft.com/office/powerpoint/2010/main" xmlns="" val="4002748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4</a:t>
            </a:fld>
            <a:endParaRPr lang="cs-CZ"/>
          </a:p>
        </p:txBody>
      </p:sp>
      <p:pic>
        <p:nvPicPr>
          <p:cNvPr id="6" name="Zástupný symbol pro obsah 5" descr="27 - CHETITSKÁ ŘÍŠE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2339752" y="46822"/>
            <a:ext cx="4392488" cy="6783766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5</a:t>
            </a:fld>
            <a:endParaRPr lang="cs-CZ"/>
          </a:p>
        </p:txBody>
      </p:sp>
      <p:pic>
        <p:nvPicPr>
          <p:cNvPr id="5" name="Obrázek 4" descr="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016770" y="163632"/>
            <a:ext cx="5200699" cy="6361712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6</a:t>
            </a:fld>
            <a:endParaRPr lang="cs-CZ"/>
          </a:p>
        </p:txBody>
      </p:sp>
      <p:pic>
        <p:nvPicPr>
          <p:cNvPr id="5" name="Obrázek 4" descr="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483768" y="75694"/>
            <a:ext cx="4586534" cy="6782306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7</a:t>
            </a:fld>
            <a:endParaRPr lang="cs-CZ"/>
          </a:p>
        </p:txBody>
      </p:sp>
      <p:pic>
        <p:nvPicPr>
          <p:cNvPr id="5" name="Obrázek 4" descr="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279588" y="112746"/>
            <a:ext cx="4512815" cy="6624316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8</a:t>
            </a:fld>
            <a:endParaRPr lang="cs-CZ"/>
          </a:p>
        </p:txBody>
      </p:sp>
      <p:pic>
        <p:nvPicPr>
          <p:cNvPr id="5" name="Obrázek 4" descr="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708630" y="899508"/>
            <a:ext cx="3807586" cy="5076781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9</a:t>
            </a:fld>
            <a:endParaRPr lang="cs-CZ"/>
          </a:p>
        </p:txBody>
      </p:sp>
      <p:pic>
        <p:nvPicPr>
          <p:cNvPr id="5" name="Obrázek 4" descr="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167628" y="1"/>
            <a:ext cx="4688311" cy="6251082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10</a:t>
            </a:fld>
            <a:endParaRPr lang="cs-CZ"/>
          </a:p>
        </p:txBody>
      </p:sp>
      <p:pic>
        <p:nvPicPr>
          <p:cNvPr id="5" name="Obrázek 4" descr="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18261" y="188640"/>
            <a:ext cx="7698155" cy="6344632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11</a:t>
            </a:fld>
            <a:endParaRPr lang="cs-CZ"/>
          </a:p>
        </p:txBody>
      </p:sp>
      <p:pic>
        <p:nvPicPr>
          <p:cNvPr id="5" name="Obrázek 4" descr="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07504" y="260648"/>
            <a:ext cx="8754446" cy="5832648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12</a:t>
            </a:fld>
            <a:endParaRPr lang="cs-CZ"/>
          </a:p>
        </p:txBody>
      </p:sp>
      <p:pic>
        <p:nvPicPr>
          <p:cNvPr id="5" name="Obrázek 4" descr="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755576" y="212323"/>
            <a:ext cx="8064896" cy="6048671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13</a:t>
            </a:fld>
            <a:endParaRPr lang="cs-CZ"/>
          </a:p>
        </p:txBody>
      </p:sp>
      <p:pic>
        <p:nvPicPr>
          <p:cNvPr id="5" name="Obrázek 4" descr="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88804" y="129441"/>
            <a:ext cx="8151390" cy="6113542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14</a:t>
            </a:fld>
            <a:endParaRPr lang="cs-CZ"/>
          </a:p>
        </p:txBody>
      </p:sp>
      <p:pic>
        <p:nvPicPr>
          <p:cNvPr id="5" name="Obrázek 4" descr="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16475" y="279510"/>
            <a:ext cx="8110608" cy="6082956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15</a:t>
            </a:fld>
            <a:endParaRPr lang="cs-CZ"/>
          </a:p>
        </p:txBody>
      </p:sp>
      <p:pic>
        <p:nvPicPr>
          <p:cNvPr id="5" name="Obrázek 4" descr="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33822" y="1484784"/>
            <a:ext cx="8701876" cy="36004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16</a:t>
            </a:fld>
            <a:endParaRPr lang="cs-CZ"/>
          </a:p>
        </p:txBody>
      </p:sp>
      <p:pic>
        <p:nvPicPr>
          <p:cNvPr id="5" name="Obrázek 4" descr="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91326" y="260648"/>
            <a:ext cx="8085130" cy="6063847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17</a:t>
            </a:fld>
            <a:endParaRPr lang="cs-CZ"/>
          </a:p>
        </p:txBody>
      </p:sp>
      <p:pic>
        <p:nvPicPr>
          <p:cNvPr id="5" name="Obrázek 4" descr="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49836" y="260649"/>
            <a:ext cx="8198628" cy="614299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18</a:t>
            </a:fld>
            <a:endParaRPr lang="cs-CZ"/>
          </a:p>
        </p:txBody>
      </p:sp>
      <p:pic>
        <p:nvPicPr>
          <p:cNvPr id="5" name="Obrázek 4" descr="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418958" y="395063"/>
            <a:ext cx="4334881" cy="5779841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19</a:t>
            </a:fld>
            <a:endParaRPr lang="cs-CZ"/>
          </a:p>
        </p:txBody>
      </p:sp>
      <p:pic>
        <p:nvPicPr>
          <p:cNvPr id="5" name="Obrázek 4" descr="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816283" y="260648"/>
            <a:ext cx="3851130" cy="6463436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20</a:t>
            </a:fld>
            <a:endParaRPr lang="cs-CZ"/>
          </a:p>
        </p:txBody>
      </p:sp>
      <p:pic>
        <p:nvPicPr>
          <p:cNvPr id="5" name="Obrázek 4" descr="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971600" y="264091"/>
            <a:ext cx="7344815" cy="6288997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21</a:t>
            </a:fld>
            <a:endParaRPr lang="cs-CZ"/>
          </a:p>
        </p:txBody>
      </p:sp>
      <p:pic>
        <p:nvPicPr>
          <p:cNvPr id="5" name="Obrázek 4" descr="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67544" y="332656"/>
            <a:ext cx="8273604" cy="5791521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22</a:t>
            </a:fld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899592" y="1124744"/>
            <a:ext cx="7632848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Otázky pro opakování a k zamyšlení:</a:t>
            </a:r>
          </a:p>
          <a:p>
            <a:pPr marL="108000" indent="-252000">
              <a:buFont typeface="Arial" pitchFamily="34" charset="0"/>
              <a:buChar char="•"/>
            </a:pPr>
            <a:r>
              <a:rPr lang="cs-CZ" sz="2000" dirty="0" smtClean="0"/>
              <a:t>popiš znaky islámské architektury</a:t>
            </a:r>
          </a:p>
          <a:p>
            <a:pPr marL="108000" indent="-252000">
              <a:buFont typeface="Arial" pitchFamily="34" charset="0"/>
              <a:buChar char="•"/>
            </a:pPr>
            <a:r>
              <a:rPr lang="cs-CZ" sz="2000" dirty="0" smtClean="0"/>
              <a:t>datuj islámskou architekturu</a:t>
            </a:r>
          </a:p>
          <a:p>
            <a:pPr marL="108000" indent="-252000">
              <a:buFont typeface="Arial" pitchFamily="34" charset="0"/>
              <a:buChar char="•"/>
            </a:pPr>
            <a:r>
              <a:rPr lang="cs-CZ" sz="2000" dirty="0" smtClean="0"/>
              <a:t>uveď místa rozšíření islámské architektury</a:t>
            </a:r>
          </a:p>
          <a:p>
            <a:pPr marL="108000" indent="-252000">
              <a:buFont typeface="Arial" pitchFamily="34" charset="0"/>
              <a:buChar char="•"/>
            </a:pPr>
            <a:r>
              <a:rPr lang="cs-CZ" sz="2000" dirty="0" smtClean="0"/>
              <a:t>uveď některé památky</a:t>
            </a:r>
          </a:p>
        </p:txBody>
      </p:sp>
    </p:spTree>
    <p:extLst>
      <p:ext uri="{BB962C8B-B14F-4D97-AF65-F5344CB8AC3E}">
        <p14:creationId xmlns:p14="http://schemas.microsoft.com/office/powerpoint/2010/main" xmlns="" val="36161868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23</a:t>
            </a:fld>
            <a:endParaRPr lang="cs-CZ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3275856" y="1080000"/>
            <a:ext cx="2587375" cy="584775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/>
          <a:p>
            <a:pPr algn="ctr"/>
            <a:r>
              <a:rPr lang="cs-CZ" sz="3200" b="1" dirty="0" smtClean="0"/>
              <a:t>Použité zdroje</a:t>
            </a:r>
            <a:endParaRPr lang="cs-CZ" sz="32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683568" y="1772816"/>
            <a:ext cx="7632848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pérové kresby:</a:t>
            </a:r>
          </a:p>
          <a:p>
            <a:r>
              <a:rPr lang="cs-CZ" sz="2000" dirty="0" smtClean="0"/>
              <a:t>HANUŠ, Karel a Marie BENEŠOVÁ. </a:t>
            </a:r>
            <a:r>
              <a:rPr lang="cs-CZ" sz="2000" i="1" dirty="0" smtClean="0"/>
              <a:t>Vývoj architektury a umění II</a:t>
            </a:r>
            <a:r>
              <a:rPr lang="cs-CZ" sz="2000" dirty="0" smtClean="0"/>
              <a:t>. Praha: Vydavatelství ČVUT, 1979. </a:t>
            </a:r>
            <a:r>
              <a:rPr lang="cs-CZ" sz="2000" dirty="0" err="1" smtClean="0"/>
              <a:t>ISBN</a:t>
            </a:r>
            <a:r>
              <a:rPr lang="cs-CZ" sz="2000" dirty="0" smtClean="0"/>
              <a:t> 000.</a:t>
            </a:r>
            <a:endParaRPr lang="cs-CZ" sz="2000" dirty="0" smtClean="0"/>
          </a:p>
          <a:p>
            <a:endParaRPr lang="cs-CZ" sz="2000" i="1" dirty="0" smtClean="0"/>
          </a:p>
          <a:p>
            <a:r>
              <a:rPr lang="cs-CZ" sz="2000" dirty="0" smtClean="0"/>
              <a:t>fotografie: </a:t>
            </a:r>
            <a:r>
              <a:rPr lang="cs-CZ" sz="2000" i="1" dirty="0" err="1" smtClean="0"/>
              <a:t>Wikipedia.org</a:t>
            </a:r>
            <a:r>
              <a:rPr lang="cs-CZ" sz="2000" dirty="0" smtClean="0"/>
              <a:t> [online]. [cit. 2014-01-12]. Dostupné pod licencí </a:t>
            </a:r>
            <a:r>
              <a:rPr lang="cs-CZ" sz="2000" dirty="0" err="1" smtClean="0"/>
              <a:t>Creative</a:t>
            </a:r>
            <a:r>
              <a:rPr lang="cs-CZ" sz="2000" dirty="0" smtClean="0"/>
              <a:t> </a:t>
            </a:r>
            <a:r>
              <a:rPr lang="cs-CZ" sz="2000" dirty="0" err="1" smtClean="0"/>
              <a:t>Commons</a:t>
            </a:r>
            <a:r>
              <a:rPr lang="cs-CZ" sz="2000" dirty="0" smtClean="0"/>
              <a:t> z:</a:t>
            </a:r>
          </a:p>
          <a:p>
            <a:r>
              <a:rPr lang="cs-CZ" sz="2000" dirty="0" smtClean="0">
                <a:hlinkClick r:id="rId4"/>
              </a:rPr>
              <a:t>http://cs.wikipedia.org/wiki/Isl%C3%A1msk%C3%A1_architektura</a:t>
            </a:r>
            <a:endParaRPr lang="cs-CZ" sz="2000" dirty="0" smtClean="0"/>
          </a:p>
          <a:p>
            <a:r>
              <a:rPr lang="cs-CZ" sz="2000" dirty="0" smtClean="0">
                <a:hlinkClick r:id="rId5"/>
              </a:rPr>
              <a:t>http://cs.wikipedia.org/wiki/Alhambra</a:t>
            </a:r>
            <a:endParaRPr lang="cs-CZ" sz="2000" dirty="0" smtClean="0"/>
          </a:p>
        </p:txBody>
      </p:sp>
    </p:spTree>
    <p:extLst>
      <p:ext uri="{BB962C8B-B14F-4D97-AF65-F5344CB8AC3E}">
        <p14:creationId xmlns:p14="http://schemas.microsoft.com/office/powerpoint/2010/main" xmlns="" val="10454687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2260</TotalTime>
  <Words>429</Words>
  <Application>Microsoft Office PowerPoint</Application>
  <PresentationFormat>Předvádění na obrazovce (4:3)</PresentationFormat>
  <Paragraphs>88</Paragraphs>
  <Slides>23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23</vt:i4>
      </vt:variant>
    </vt:vector>
  </HeadingPairs>
  <TitlesOfParts>
    <vt:vector size="24" baseType="lpstr">
      <vt:lpstr>Motiv sady Office</vt:lpstr>
      <vt:lpstr>STŘEDNÍ ŠKOLA STAVEBNÍ A TECHNICKÁ Ústí nad Labem, Čelakovského 5, příspěvková organizace Páteřní škola Ústeckého kraje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  <vt:lpstr>Snímek 17</vt:lpstr>
      <vt:lpstr>Snímek 18</vt:lpstr>
      <vt:lpstr>Snímek 19</vt:lpstr>
      <vt:lpstr>Snímek 20</vt:lpstr>
      <vt:lpstr>Snímek 21</vt:lpstr>
      <vt:lpstr>Snímek 22</vt:lpstr>
      <vt:lpstr>STŘEDNÍ ŠKOLA STAVEBNÍ A TECHNICKÁ Ústí nad Labem, Čelakovského 5, příspěvková organizace Páteřní škola Ústeckého kraje</vt:lpstr>
    </vt:vector>
  </TitlesOfParts>
  <Company>Střední škola technická Ústí nad Labem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Střední škola stavební a technická Ústí nad Labem sekce technických oborů</dc:title>
  <dc:creator>Filas</dc:creator>
  <cp:lastModifiedBy>Ota</cp:lastModifiedBy>
  <cp:revision>155</cp:revision>
  <dcterms:created xsi:type="dcterms:W3CDTF">2010-11-01T23:40:31Z</dcterms:created>
  <dcterms:modified xsi:type="dcterms:W3CDTF">2014-01-16T20:44:12Z</dcterms:modified>
</cp:coreProperties>
</file>