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4"/>
  </p:notesMasterIdLst>
  <p:sldIdLst>
    <p:sldId id="256" r:id="rId2"/>
    <p:sldId id="257" r:id="rId3"/>
    <p:sldId id="275" r:id="rId4"/>
    <p:sldId id="264" r:id="rId5"/>
    <p:sldId id="279" r:id="rId6"/>
    <p:sldId id="265" r:id="rId7"/>
    <p:sldId id="271" r:id="rId8"/>
    <p:sldId id="270" r:id="rId9"/>
    <p:sldId id="272" r:id="rId10"/>
    <p:sldId id="273" r:id="rId11"/>
    <p:sldId id="274" r:id="rId12"/>
    <p:sldId id="276" r:id="rId13"/>
    <p:sldId id="277" r:id="rId14"/>
    <p:sldId id="278" r:id="rId15"/>
    <p:sldId id="280" r:id="rId16"/>
    <p:sldId id="281" r:id="rId17"/>
    <p:sldId id="282" r:id="rId18"/>
    <p:sldId id="283" r:id="rId19"/>
    <p:sldId id="284" r:id="rId20"/>
    <p:sldId id="285" r:id="rId21"/>
    <p:sldId id="286" r:id="rId22"/>
    <p:sldId id="287" r:id="rId23"/>
    <p:sldId id="288" r:id="rId24"/>
    <p:sldId id="292" r:id="rId25"/>
    <p:sldId id="289" r:id="rId26"/>
    <p:sldId id="290" r:id="rId27"/>
    <p:sldId id="291" r:id="rId28"/>
    <p:sldId id="293" r:id="rId29"/>
    <p:sldId id="294" r:id="rId30"/>
    <p:sldId id="295" r:id="rId31"/>
    <p:sldId id="259" r:id="rId32"/>
    <p:sldId id="258" r:id="rId3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2283F"/>
    <a:srgbClr val="EA851B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8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pPr/>
              <a:t>16.1.2014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pPr/>
              <a:t>16.1.2014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pPr/>
              <a:t>16.1.2014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pPr/>
              <a:t>16.1.2014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pPr/>
              <a:t>16.1.2014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pPr/>
              <a:t>16.1.2014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pPr/>
              <a:t>16.1.2014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pPr/>
              <a:t>16.1.2014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pPr/>
              <a:t>16.1.2014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pPr/>
              <a:t>16.1.2014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pPr/>
              <a:t>16.1.2014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pPr/>
              <a:t>16.1.2014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pPr/>
              <a:t>16.1.2014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cs.wikipedia.org/wiki/Renesan%C4%8Dn%C3%AD_architektura_v_%C4%8Cesku" TargetMode="External"/><Relationship Id="rId4" Type="http://schemas.openxmlformats.org/officeDocument/2006/relationships/hyperlink" Target="http://cs.wikipedia.org/wiki/Renesan%C4%8Dn%C3%AD_architektur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075020203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46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Stručné shrnutí raně románské architektury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Horizontalismus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, zděný masiv, architrávový, archivoltový, luneta, bosáž, sgrafito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Architektura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Ing. arch. Ota Zápotocký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prezentace, následná diskuze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3. ročník, žáci 16 – 18 let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strana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91035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Renesanční architektura</a:t>
            </a:r>
            <a:endParaRPr lang="cs-CZ" sz="2400" b="1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mtClean="0"/>
              <a:t>VY_32_INOVACE_46_929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27584" y="856357"/>
            <a:ext cx="756084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západní, severní a střední a jižní Evropa po 14. – 16. století</a:t>
            </a:r>
          </a:p>
          <a:p>
            <a:r>
              <a:rPr lang="cs-CZ" sz="2400" dirty="0" smtClean="0"/>
              <a:t>opětný návrat (znovuoživení) k antické architektuře, především římské</a:t>
            </a:r>
          </a:p>
          <a:p>
            <a:r>
              <a:rPr lang="cs-CZ" sz="2400" dirty="0" smtClean="0"/>
              <a:t>vznik v Itálii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 </a:t>
            </a:r>
            <a:r>
              <a:rPr lang="cs-CZ" sz="2400" dirty="0" err="1" smtClean="0"/>
              <a:t>horizontalita</a:t>
            </a:r>
            <a:endParaRPr lang="cs-CZ" sz="2400" dirty="0" smtClean="0"/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 stěnový masiv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 rozmach světských staveb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 archivoltový a architrávový nosný systém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 </a:t>
            </a:r>
            <a:r>
              <a:rPr lang="cs-CZ" sz="2400" dirty="0" err="1" smtClean="0"/>
              <a:t>klenebný</a:t>
            </a:r>
            <a:r>
              <a:rPr lang="cs-CZ" sz="2400" dirty="0" smtClean="0"/>
              <a:t> oblouk půlkruhový nebo eliptický, nikdy lomený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 členěné střešní štíty, zdobená atika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 bosáž rustikální, psaníčková, sgrafita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 antické římské slohy, oblíbený toskánský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 klenby valené s lunetami, </a:t>
            </a:r>
            <a:r>
              <a:rPr lang="cs-CZ" sz="2400" dirty="0" smtClean="0"/>
              <a:t>neckovité, </a:t>
            </a:r>
            <a:r>
              <a:rPr lang="cs-CZ" sz="2400" dirty="0" smtClean="0"/>
              <a:t>zrcadlové, klášterní i křížové, častá ocelová táhla, technicky vyspělé kupole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2396622" y="404664"/>
            <a:ext cx="4287713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Renesanční </a:t>
            </a:r>
            <a:r>
              <a:rPr lang="cs-CZ" sz="3200" b="1" dirty="0" smtClean="0"/>
              <a:t>architektura</a:t>
            </a:r>
            <a:endParaRPr lang="cs-CZ" sz="3200" b="1" dirty="0"/>
          </a:p>
        </p:txBody>
      </p:sp>
    </p:spTree>
    <p:extLst>
      <p:ext uri="{BB962C8B-B14F-4D97-AF65-F5344CB8AC3E}">
        <p14:creationId xmlns=""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27584" y="692696"/>
            <a:ext cx="756084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omítané i neomítané zdivo,, nástěnné malby a sgrafita, častá sochařská výzdoba,</a:t>
            </a:r>
          </a:p>
          <a:p>
            <a:r>
              <a:rPr lang="cs-CZ" sz="2400" dirty="0" smtClean="0"/>
              <a:t>opuka, pískovec, vápenec, v nížinách pálené cihly, terakota, sádra, štuk</a:t>
            </a:r>
          </a:p>
          <a:p>
            <a:r>
              <a:rPr lang="cs-CZ" sz="2400" dirty="0" smtClean="0"/>
              <a:t>u nás:</a:t>
            </a:r>
          </a:p>
          <a:p>
            <a:r>
              <a:rPr lang="cs-CZ" sz="2400" dirty="0" smtClean="0"/>
              <a:t>opožděný nástup až na konci 15. století,</a:t>
            </a:r>
          </a:p>
          <a:p>
            <a:r>
              <a:rPr lang="cs-CZ" sz="2400" dirty="0" smtClean="0"/>
              <a:t>rozvoj a výstavba měst po požárech – Pardubice, Litomyšl, Tábor, Telč, </a:t>
            </a:r>
            <a:r>
              <a:rPr lang="cs-CZ" sz="2400" dirty="0" err="1" smtClean="0"/>
              <a:t>Slavonice</a:t>
            </a:r>
            <a:r>
              <a:rPr lang="cs-CZ" sz="2400" dirty="0" smtClean="0"/>
              <a:t>, Litoměřice, ...</a:t>
            </a:r>
          </a:p>
          <a:p>
            <a:r>
              <a:rPr lang="cs-CZ" sz="2400" dirty="0" smtClean="0"/>
              <a:t>Belvedér = letohrádek královny Anny v Praze, letohrádek Hvězda v Praze, západní – Matyášova brána na Pražském hradě (manýrismus)</a:t>
            </a:r>
          </a:p>
          <a:p>
            <a:r>
              <a:rPr lang="cs-CZ" sz="2400" dirty="0" smtClean="0"/>
              <a:t>zámky v Bechyni, Telči, Mělníku, Litomyšli, </a:t>
            </a:r>
            <a:r>
              <a:rPr lang="cs-CZ" sz="2400" dirty="0" err="1" smtClean="0"/>
              <a:t>Nelahozevsi</a:t>
            </a:r>
            <a:r>
              <a:rPr lang="cs-CZ" sz="2400" dirty="0" smtClean="0"/>
              <a:t>, Bučovicích, ...</a:t>
            </a:r>
          </a:p>
          <a:p>
            <a:r>
              <a:rPr lang="cs-CZ" sz="2400" dirty="0" smtClean="0"/>
              <a:t>radnice v Plzni, Litoměřicích, Prachaticích, dům U Minuty v Praze</a:t>
            </a:r>
          </a:p>
        </p:txBody>
      </p:sp>
    </p:spTree>
    <p:extLst>
      <p:ext uri="{BB962C8B-B14F-4D97-AF65-F5344CB8AC3E}">
        <p14:creationId xmlns=""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692696"/>
            <a:ext cx="8229600" cy="5040560"/>
          </a:xfrm>
        </p:spPr>
        <p:txBody>
          <a:bodyPr>
            <a:normAutofit/>
          </a:bodyPr>
          <a:lstStyle/>
          <a:p>
            <a:pPr marL="0">
              <a:buNone/>
            </a:pPr>
            <a:r>
              <a:rPr lang="cs-CZ" sz="2400" dirty="0" smtClean="0"/>
              <a:t>chrám </a:t>
            </a:r>
            <a:r>
              <a:rPr lang="cs-CZ" sz="2400" dirty="0" err="1" smtClean="0"/>
              <a:t>sv</a:t>
            </a:r>
            <a:r>
              <a:rPr lang="cs-CZ" sz="2400" dirty="0" smtClean="0"/>
              <a:t> Alžběty v Košicích – nejvýchodnější gotická katedrála</a:t>
            </a:r>
          </a:p>
          <a:p>
            <a:pPr marL="0">
              <a:buNone/>
            </a:pPr>
            <a:r>
              <a:rPr lang="cs-CZ" sz="2400" dirty="0" smtClean="0"/>
              <a:t>vila </a:t>
            </a:r>
            <a:r>
              <a:rPr lang="cs-CZ" sz="2400" dirty="0" err="1" smtClean="0"/>
              <a:t>Rotonda</a:t>
            </a:r>
            <a:r>
              <a:rPr lang="cs-CZ" sz="2400" dirty="0" smtClean="0"/>
              <a:t> ve </a:t>
            </a:r>
            <a:r>
              <a:rPr lang="cs-CZ" sz="2400" dirty="0" err="1" smtClean="0"/>
              <a:t>Vicenze</a:t>
            </a:r>
            <a:r>
              <a:rPr lang="cs-CZ" sz="2400" dirty="0" smtClean="0"/>
              <a:t> v Itálii, chrám sv. Petra v Římě, </a:t>
            </a:r>
            <a:r>
              <a:rPr lang="cs-CZ" sz="2400" dirty="0" err="1" smtClean="0"/>
              <a:t>Il</a:t>
            </a:r>
            <a:r>
              <a:rPr lang="cs-CZ" sz="2400" dirty="0" smtClean="0"/>
              <a:t> </a:t>
            </a:r>
            <a:r>
              <a:rPr lang="cs-CZ" sz="2400" dirty="0" err="1" smtClean="0"/>
              <a:t>Gesú</a:t>
            </a:r>
            <a:r>
              <a:rPr lang="cs-CZ" sz="2400" dirty="0" smtClean="0"/>
              <a:t> v Římě, 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5</a:t>
            </a:fld>
            <a:endParaRPr lang="cs-CZ"/>
          </a:p>
        </p:txBody>
      </p:sp>
      <p:pic>
        <p:nvPicPr>
          <p:cNvPr id="6" name="Zástupný symbol pro obsah 5" descr="27 - CHETITSKÁ ŘÍŠ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09596" y="431239"/>
            <a:ext cx="6066641" cy="603630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6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22928" y="163632"/>
            <a:ext cx="4588384" cy="63617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7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1720" y="115308"/>
            <a:ext cx="5184575" cy="66226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8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112746"/>
            <a:ext cx="4464495" cy="66243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9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3728" y="130663"/>
            <a:ext cx="4896544" cy="65070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10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0929" y="1"/>
            <a:ext cx="4461709" cy="625108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11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158037"/>
            <a:ext cx="4680520" cy="644477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12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3728" y="116632"/>
            <a:ext cx="4736804" cy="645561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13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9862" y="134634"/>
            <a:ext cx="5396474" cy="658106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14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77919" y="37738"/>
            <a:ext cx="4886369" cy="672821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15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760" y="188640"/>
            <a:ext cx="4320480" cy="65161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16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18896" y="188640"/>
            <a:ext cx="7305767" cy="62646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17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43584" y="188640"/>
            <a:ext cx="4056390" cy="62646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18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34478" y="188640"/>
            <a:ext cx="7416393" cy="61926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19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268760"/>
            <a:ext cx="8840551" cy="39564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20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870" y="116632"/>
            <a:ext cx="8363577" cy="627268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21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0924" y="476672"/>
            <a:ext cx="7883523" cy="591264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22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19409" y="262447"/>
            <a:ext cx="4844878" cy="64598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23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96671" y="188640"/>
            <a:ext cx="3770338" cy="63367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24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235681"/>
            <a:ext cx="8070895" cy="605317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25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39752" y="97256"/>
            <a:ext cx="4536504" cy="65955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26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181675"/>
            <a:ext cx="8280919" cy="621068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27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285186"/>
            <a:ext cx="8280919" cy="600366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28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5559" y="285186"/>
            <a:ext cx="8004888" cy="600366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29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7664" y="991765"/>
            <a:ext cx="6321990" cy="47414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30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73663"/>
            <a:ext cx="8424936" cy="63187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31</a:t>
            </a:fld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99592" y="1124744"/>
            <a:ext cx="76328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Otázky pro opakování a k zamyšlení:</a:t>
            </a:r>
          </a:p>
          <a:p>
            <a:pPr marL="108000" indent="-252000">
              <a:buFont typeface="Arial" pitchFamily="34" charset="0"/>
              <a:buChar char="•"/>
            </a:pPr>
            <a:r>
              <a:rPr lang="cs-CZ" sz="2000" dirty="0" smtClean="0"/>
              <a:t>popiš znaky renesanční architektury</a:t>
            </a:r>
          </a:p>
          <a:p>
            <a:pPr marL="108000" indent="-252000">
              <a:buFont typeface="Arial" pitchFamily="34" charset="0"/>
              <a:buChar char="•"/>
            </a:pPr>
            <a:r>
              <a:rPr lang="cs-CZ" sz="2000" dirty="0" smtClean="0"/>
              <a:t>datuj renesanční architekturu</a:t>
            </a:r>
          </a:p>
          <a:p>
            <a:pPr marL="108000" indent="-252000">
              <a:buFont typeface="Arial" pitchFamily="34" charset="0"/>
              <a:buChar char="•"/>
            </a:pPr>
            <a:r>
              <a:rPr lang="cs-CZ" sz="2000" dirty="0" smtClean="0"/>
              <a:t>uveď některé památky</a:t>
            </a:r>
          </a:p>
        </p:txBody>
      </p:sp>
    </p:spTree>
    <p:extLst>
      <p:ext uri="{BB962C8B-B14F-4D97-AF65-F5344CB8AC3E}">
        <p14:creationId xmlns="" xmlns:p14="http://schemas.microsoft.com/office/powerpoint/2010/main" val="3616186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32</a:t>
            </a:fld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275856" y="1080000"/>
            <a:ext cx="2587375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Použité zdroje</a:t>
            </a:r>
            <a:endParaRPr lang="cs-CZ" sz="32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83568" y="1772816"/>
            <a:ext cx="763284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pérové kresby:</a:t>
            </a:r>
          </a:p>
          <a:p>
            <a:r>
              <a:rPr lang="cs-CZ" sz="2000" dirty="0" smtClean="0"/>
              <a:t>SYROVÝ, Bohuslav a Marie BENEŠOVÁ. </a:t>
            </a:r>
            <a:r>
              <a:rPr lang="cs-CZ" sz="2000" i="1" dirty="0" smtClean="0"/>
              <a:t>Vývoj architektury a umění III</a:t>
            </a:r>
            <a:r>
              <a:rPr lang="cs-CZ" sz="2000" dirty="0" smtClean="0"/>
              <a:t>. Praha: Vydavatelství ČVUT, 1977. </a:t>
            </a:r>
            <a:r>
              <a:rPr lang="cs-CZ" sz="2000" dirty="0" err="1" smtClean="0"/>
              <a:t>ISBN</a:t>
            </a:r>
            <a:r>
              <a:rPr lang="cs-CZ" sz="2000" dirty="0" smtClean="0"/>
              <a:t> 000.</a:t>
            </a:r>
          </a:p>
          <a:p>
            <a:endParaRPr lang="cs-CZ" sz="2000" i="1" dirty="0" smtClean="0"/>
          </a:p>
          <a:p>
            <a:r>
              <a:rPr lang="cs-CZ" sz="2000" dirty="0" smtClean="0"/>
              <a:t>fotografie: </a:t>
            </a:r>
            <a:r>
              <a:rPr lang="cs-CZ" sz="2000" i="1" dirty="0" err="1" smtClean="0"/>
              <a:t>Wikipedia.org</a:t>
            </a:r>
            <a:r>
              <a:rPr lang="cs-CZ" sz="2000" dirty="0" smtClean="0"/>
              <a:t> [online]. [cit. 2014-01-12]. Dostupné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z:</a:t>
            </a:r>
          </a:p>
          <a:p>
            <a:r>
              <a:rPr lang="cs-CZ" sz="2000" dirty="0" smtClean="0">
                <a:hlinkClick r:id="rId4"/>
              </a:rPr>
              <a:t>http://cs.wikipedia.org/wiki/Renesan%C4%8Dn%C3%AD_architektura</a:t>
            </a:r>
            <a:endParaRPr lang="cs-CZ" sz="2000" dirty="0" smtClean="0"/>
          </a:p>
          <a:p>
            <a:r>
              <a:rPr lang="cs-CZ" sz="2000" dirty="0" smtClean="0">
                <a:hlinkClick r:id="rId5"/>
              </a:rPr>
              <a:t>http://cs.wikipedia.org/wiki/Renesan%C4%8Dn%C3%AD_architektura_v_%C4%8Cesku</a:t>
            </a:r>
            <a:endParaRPr lang="cs-CZ" sz="2000" dirty="0" smtClean="0"/>
          </a:p>
        </p:txBody>
      </p:sp>
    </p:spTree>
    <p:extLst>
      <p:ext uri="{BB962C8B-B14F-4D97-AF65-F5344CB8AC3E}">
        <p14:creationId xmlns="" xmlns:p14="http://schemas.microsoft.com/office/powerpoint/2010/main" val="104546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2186</TotalTime>
  <Words>453</Words>
  <Application>Microsoft Office PowerPoint</Application>
  <PresentationFormat>Předvádění na obrazovce (4:3)</PresentationFormat>
  <Paragraphs>104</Paragraphs>
  <Slides>32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3" baseType="lpstr">
      <vt:lpstr>Motiv sady Office</vt:lpstr>
      <vt:lpstr>STŘEDNÍ ŠKOLA STAVEBNÍ A TECHNICKÁ Ústí nad Labem, Čelakovského 5, příspěvková organizace Páteřní škola Ústeckého kraje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  <vt:lpstr>Snímek 24</vt:lpstr>
      <vt:lpstr>Snímek 25</vt:lpstr>
      <vt:lpstr>Snímek 26</vt:lpstr>
      <vt:lpstr>Snímek 27</vt:lpstr>
      <vt:lpstr>Snímek 28</vt:lpstr>
      <vt:lpstr>Snímek 29</vt:lpstr>
      <vt:lpstr>Snímek 30</vt:lpstr>
      <vt:lpstr>Snímek 31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Ota</cp:lastModifiedBy>
  <cp:revision>157</cp:revision>
  <dcterms:created xsi:type="dcterms:W3CDTF">2010-11-01T23:40:31Z</dcterms:created>
  <dcterms:modified xsi:type="dcterms:W3CDTF">2014-01-16T20:48:52Z</dcterms:modified>
</cp:coreProperties>
</file>