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35"/>
  </p:notesMasterIdLst>
  <p:sldIdLst>
    <p:sldId id="256" r:id="rId2"/>
    <p:sldId id="257" r:id="rId3"/>
    <p:sldId id="275" r:id="rId4"/>
    <p:sldId id="283" r:id="rId5"/>
    <p:sldId id="279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93" r:id="rId14"/>
    <p:sldId id="294" r:id="rId15"/>
    <p:sldId id="295" r:id="rId16"/>
    <p:sldId id="296" r:id="rId17"/>
    <p:sldId id="297" r:id="rId18"/>
    <p:sldId id="298" r:id="rId19"/>
    <p:sldId id="299" r:id="rId20"/>
    <p:sldId id="300" r:id="rId21"/>
    <p:sldId id="285" r:id="rId22"/>
    <p:sldId id="284" r:id="rId23"/>
    <p:sldId id="265" r:id="rId24"/>
    <p:sldId id="271" r:id="rId25"/>
    <p:sldId id="270" r:id="rId26"/>
    <p:sldId id="272" r:id="rId27"/>
    <p:sldId id="273" r:id="rId28"/>
    <p:sldId id="274" r:id="rId29"/>
    <p:sldId id="276" r:id="rId30"/>
    <p:sldId id="277" r:id="rId31"/>
    <p:sldId id="278" r:id="rId32"/>
    <p:sldId id="259" r:id="rId33"/>
    <p:sldId id="258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cs.wikipedia.org/wiki/Baroko" TargetMode="External"/><Relationship Id="rId4" Type="http://schemas.openxmlformats.org/officeDocument/2006/relationships/hyperlink" Target="http://cs.wikipedia.org/wiki/Barokn%C3%AD_gotik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750202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 shrnutí barokní architektury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Baroko, konkávní, konvexní,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putti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freska, placka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Baroko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VY_32_INOVACE_46_931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856357"/>
            <a:ext cx="799288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Někdy také barok</a:t>
            </a:r>
          </a:p>
          <a:p>
            <a:r>
              <a:rPr lang="cs-CZ" sz="2400" dirty="0" smtClean="0"/>
              <a:t>Baroko vzniklo v Itálii postupným vývojem z renesance ve druhé polovině 16. století, v Evropě baroko trvá po 17. a 18. století,</a:t>
            </a:r>
          </a:p>
          <a:p>
            <a:r>
              <a:rPr lang="cs-CZ" sz="2400" dirty="0" smtClean="0"/>
              <a:t>používá všechny dosud známé stavební postupy a konstrukce,</a:t>
            </a:r>
          </a:p>
          <a:p>
            <a:r>
              <a:rPr lang="cs-CZ" sz="2400" dirty="0" smtClean="0"/>
              <a:t>název zpočátku hanlivý pro něco přebujelého (tvary) a přezdobeného.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dynamika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iluzionismus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plastické členění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volné až přehnané tvarování architektonických prvků a ozdob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vstupní portály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oblíbené světlé barvy, zlacení, imitace mramoru,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jednota stavebního díla, sochařské a malířské výzdoby (fresky, andílci, </a:t>
            </a:r>
            <a:r>
              <a:rPr lang="cs-CZ" sz="2400" dirty="0" err="1" smtClean="0"/>
              <a:t>putti</a:t>
            </a:r>
            <a:r>
              <a:rPr lang="cs-CZ" sz="2400" dirty="0" smtClean="0"/>
              <a:t>, mytologické postavy, maskarony, ...)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847311" y="404664"/>
            <a:ext cx="138634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Baroko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052736"/>
            <a:ext cx="75608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dynamický a klasicizující směr,</a:t>
            </a:r>
          </a:p>
          <a:p>
            <a:r>
              <a:rPr lang="cs-CZ" sz="2400" dirty="0" smtClean="0"/>
              <a:t>dynamický směr je smělejší v tvarování stavby, konvexní a konkávní tvary v půdorysu, hra světel a stínů, iluze pohybu, optické klamy,</a:t>
            </a:r>
          </a:p>
          <a:p>
            <a:r>
              <a:rPr lang="cs-CZ" sz="2400" dirty="0" smtClean="0"/>
              <a:t>klasicizující směr je střídmější, monumentálnější a vážně reprezentující, často přísně symetrický,</a:t>
            </a:r>
          </a:p>
          <a:p>
            <a:r>
              <a:rPr lang="cs-CZ" sz="2400" dirty="0" smtClean="0"/>
              <a:t>u nás :</a:t>
            </a:r>
          </a:p>
          <a:p>
            <a:r>
              <a:rPr lang="cs-CZ" sz="2400" dirty="0" smtClean="0"/>
              <a:t>rané baroko – po Bílé hoře do poslední čtvrtiny 17. století</a:t>
            </a:r>
          </a:p>
          <a:p>
            <a:r>
              <a:rPr lang="cs-CZ" sz="2400" dirty="0" smtClean="0"/>
              <a:t>vrcholné baroko – konec 17. století až cca 1750</a:t>
            </a:r>
          </a:p>
          <a:p>
            <a:r>
              <a:rPr lang="cs-CZ" sz="2400" dirty="0" smtClean="0"/>
              <a:t>pozdní baroko – po roce 1750, přechází do rokoka</a:t>
            </a:r>
          </a:p>
          <a:p>
            <a:r>
              <a:rPr lang="cs-CZ" sz="2400" dirty="0" smtClean="0"/>
              <a:t>zámek v Tróji, chrám sv. Mikuláše na Malé straně a na Staroměstském náměstí, chrám sv. Markéty v Praze, </a:t>
            </a:r>
            <a:r>
              <a:rPr lang="cs-CZ" sz="2400" dirty="0" err="1" smtClean="0"/>
              <a:t>Clam</a:t>
            </a:r>
            <a:r>
              <a:rPr lang="cs-CZ" sz="2400" dirty="0" smtClean="0"/>
              <a:t> </a:t>
            </a:r>
            <a:r>
              <a:rPr lang="cs-CZ" sz="2400" dirty="0" err="1" smtClean="0"/>
              <a:t>Galasův</a:t>
            </a:r>
            <a:r>
              <a:rPr lang="cs-CZ" sz="2400" dirty="0" smtClean="0"/>
              <a:t> palác v Praze,</a:t>
            </a:r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052736"/>
            <a:ext cx="756084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oblíbené jsou odvážné klenby, kupole, placky, česká placka, zrcadlové a neckovité klenby, kasulová okna, </a:t>
            </a:r>
          </a:p>
          <a:p>
            <a:r>
              <a:rPr lang="cs-CZ" sz="2400" dirty="0" smtClean="0"/>
              <a:t>u nás se vyvinul ojedinělý architektonický styl v rámci baroka – barokní gotika,</a:t>
            </a:r>
          </a:p>
          <a:p>
            <a:r>
              <a:rPr lang="cs-CZ" sz="2400" dirty="0" smtClean="0"/>
              <a:t>jejím představitelem je Jan Blažej </a:t>
            </a:r>
            <a:r>
              <a:rPr lang="cs-CZ" sz="2400" dirty="0" err="1" smtClean="0"/>
              <a:t>Santini</a:t>
            </a:r>
            <a:r>
              <a:rPr lang="cs-CZ" sz="2400" dirty="0" smtClean="0"/>
              <a:t> </a:t>
            </a:r>
            <a:r>
              <a:rPr lang="cs-CZ" sz="2400" dirty="0" err="1" smtClean="0"/>
              <a:t>Aichel</a:t>
            </a:r>
            <a:r>
              <a:rPr lang="cs-CZ" sz="2400" dirty="0" smtClean="0"/>
              <a:t> – kombinoval prvky gotiky a baroka (vzešlo z rekonstrukcí  - barokizací gotických staveb, zejména kostelů) – např. poutní kostel </a:t>
            </a:r>
            <a:r>
              <a:rPr lang="cs-CZ" sz="2400" dirty="0" err="1" smtClean="0"/>
              <a:t>sv</a:t>
            </a:r>
            <a:r>
              <a:rPr lang="cs-CZ" sz="2400" dirty="0" smtClean="0"/>
              <a:t> Jana Nepomuckého na Zelené hoře u Žďáru nad Sázavou, přestavba kostela Nanebevzetí P. Marie v Kladrubech na Plzeňsku, kostel v </a:t>
            </a:r>
            <a:r>
              <a:rPr lang="cs-CZ" sz="2400" dirty="0" err="1" smtClean="0"/>
              <a:t>Želivi</a:t>
            </a:r>
            <a:endParaRPr lang="cs-CZ" sz="2400" dirty="0" smtClean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23727" y="259068"/>
            <a:ext cx="4935925" cy="641029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55776" y="140215"/>
            <a:ext cx="4248472" cy="652914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29915" y="1196752"/>
            <a:ext cx="6970477" cy="45656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6751" y="620688"/>
            <a:ext cx="8214816" cy="576063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2840" y="620688"/>
            <a:ext cx="7642638" cy="576063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2" y="12370"/>
            <a:ext cx="5256584" cy="688259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39752" y="12370"/>
            <a:ext cx="4536504" cy="684563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04063" y="12370"/>
            <a:ext cx="3807881" cy="684563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59760" y="908720"/>
            <a:ext cx="6639991" cy="532859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83768" y="139763"/>
            <a:ext cx="4392488" cy="656820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177910"/>
            <a:ext cx="6125274" cy="634743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12642" y="177910"/>
            <a:ext cx="5395318" cy="634743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17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8703" y="1052736"/>
            <a:ext cx="8745069" cy="453650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18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36495" y="332656"/>
            <a:ext cx="8239961" cy="598427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19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39752" y="94594"/>
            <a:ext cx="4536504" cy="661057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20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96738"/>
            <a:ext cx="7522314" cy="657262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21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39752" y="97517"/>
            <a:ext cx="4392488" cy="658873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22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21952" y="260647"/>
            <a:ext cx="8198520" cy="655881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23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01353" y="404664"/>
            <a:ext cx="4382903" cy="58471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24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161432"/>
            <a:ext cx="4824535" cy="643271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59" y="214190"/>
            <a:ext cx="7888941" cy="63111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26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359635"/>
            <a:ext cx="8136904" cy="61026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27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236645"/>
            <a:ext cx="8496944" cy="63727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28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8261" y="474148"/>
            <a:ext cx="7698155" cy="57736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29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6295" y="260648"/>
            <a:ext cx="7776864" cy="58326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9772" y="212323"/>
            <a:ext cx="4842777" cy="645703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55776" y="124969"/>
            <a:ext cx="4320480" cy="648072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124744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popiš znaky barokní architektury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datuj baroko v architektuře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popiš společenské a hospodářské poměry v českých zemích v období baroka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uveď některé památky</a:t>
            </a:r>
          </a:p>
        </p:txBody>
      </p:sp>
    </p:spTree>
    <p:extLst>
      <p:ext uri="{BB962C8B-B14F-4D97-AF65-F5344CB8AC3E}">
        <p14:creationId xmlns=""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772816"/>
            <a:ext cx="763284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smtClean="0"/>
              <a:t>SYROVÝ, Bohuslav a Marie BENEŠOVÁ. </a:t>
            </a:r>
            <a:r>
              <a:rPr lang="cs-CZ" sz="2000" i="1" dirty="0" smtClean="0"/>
              <a:t>Vývoj architektury a umění III</a:t>
            </a:r>
            <a:r>
              <a:rPr lang="cs-CZ" sz="2000" dirty="0" smtClean="0"/>
              <a:t>. Praha: Vydavatelství ČVUT, 1977. </a:t>
            </a:r>
            <a:r>
              <a:rPr lang="cs-CZ" sz="2000" dirty="0" err="1" smtClean="0"/>
              <a:t>ISBN</a:t>
            </a:r>
            <a:r>
              <a:rPr lang="cs-CZ" sz="2000" smtClean="0"/>
              <a:t> 000.</a:t>
            </a:r>
            <a:endParaRPr lang="cs-CZ" sz="2000" dirty="0" smtClean="0"/>
          </a:p>
          <a:p>
            <a:endParaRPr lang="cs-CZ" sz="2000" i="1" dirty="0" smtClean="0"/>
          </a:p>
          <a:p>
            <a:r>
              <a:rPr lang="cs-CZ" sz="2000" dirty="0" smtClean="0"/>
              <a:t>fotografie: </a:t>
            </a:r>
            <a:r>
              <a:rPr lang="cs-CZ" sz="2000" i="1" dirty="0" err="1" smtClean="0"/>
              <a:t>Wikipedia.org</a:t>
            </a:r>
            <a:r>
              <a:rPr lang="cs-CZ" sz="2000" dirty="0" smtClean="0"/>
              <a:t> [online]. [cit. 2014-01-12]. 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z: </a:t>
            </a:r>
            <a:r>
              <a:rPr lang="cs-CZ" sz="2000" dirty="0" smtClean="0">
                <a:hlinkClick r:id="rId4"/>
              </a:rPr>
              <a:t>http://cs.wikipedia.org/wiki/Barokn%C3%AD_gotika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http://cs.wikipedia.org/wiki/Baroko</a:t>
            </a:r>
            <a:endParaRPr lang="cs-CZ" sz="2000" dirty="0" smtClean="0"/>
          </a:p>
        </p:txBody>
      </p:sp>
    </p:spTree>
    <p:extLst>
      <p:ext uri="{BB962C8B-B14F-4D97-AF65-F5344CB8AC3E}">
        <p14:creationId xmlns=""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2395</TotalTime>
  <Words>522</Words>
  <Application>Microsoft Office PowerPoint</Application>
  <PresentationFormat>Předvádění na obrazovce (4:3)</PresentationFormat>
  <Paragraphs>106</Paragraphs>
  <Slides>33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Motiv sady Office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</cp:lastModifiedBy>
  <cp:revision>174</cp:revision>
  <dcterms:created xsi:type="dcterms:W3CDTF">2010-11-01T23:40:31Z</dcterms:created>
  <dcterms:modified xsi:type="dcterms:W3CDTF">2014-01-16T20:41:04Z</dcterms:modified>
</cp:coreProperties>
</file>