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76" r:id="rId4"/>
    <p:sldId id="265" r:id="rId5"/>
    <p:sldId id="295" r:id="rId6"/>
    <p:sldId id="305" r:id="rId7"/>
    <p:sldId id="306" r:id="rId8"/>
    <p:sldId id="307" r:id="rId9"/>
    <p:sldId id="308" r:id="rId10"/>
    <p:sldId id="309" r:id="rId11"/>
    <p:sldId id="311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2A9691"/>
    <a:srgbClr val="F3C135"/>
    <a:srgbClr val="D2A000"/>
    <a:srgbClr val="D5D00A"/>
    <a:srgbClr val="F3F30D"/>
    <a:srgbClr val="1C1C1C"/>
    <a:srgbClr val="FAF64C"/>
    <a:srgbClr val="F0D01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61" autoAdjust="0"/>
  </p:normalViewPr>
  <p:slideViewPr>
    <p:cSldViewPr>
      <p:cViewPr>
        <p:scale>
          <a:sx n="81" d="100"/>
          <a:sy n="81" d="100"/>
        </p:scale>
        <p:origin x="-834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VY_32_INOVACE_ZEMĚ_A_ROČNÍ_OBDOBÍ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VY_32_INOVACE_ZEMĚ_A_ROČNÍ_OBDOBÍ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hyperlink" Target="http://cs.wikipedia.org/wiki/Soubor:Globespin.gi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XMio1OnH7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_SXklNiB0s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30308102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1628800"/>
            <a:ext cx="7408333" cy="46497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vlivu naklonění zemské osy na střídání ročních období. 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20 minut.</a:t>
            </a:r>
          </a:p>
          <a:p>
            <a:pPr algn="just"/>
            <a:r>
              <a:rPr lang="cs-CZ" dirty="0" smtClean="0"/>
              <a:t>Snímky 4 – 10 jsou výkladové, na snímku 4 kliknutím na možnost „Obíhá kolem Slunce“ se objeví pomyslná oběžná dráha se Zemí, kliknutím na planetu je animován pohyb kolem Slunce. Na snímku 5 se pod ikonou </a:t>
            </a:r>
            <a:r>
              <a:rPr lang="cs-CZ" dirty="0" smtClean="0"/>
              <a:t>úkolu (</a:t>
            </a:r>
            <a:r>
              <a:rPr lang="cs-CZ" dirty="0" smtClean="0"/>
              <a:t>otazníku) skrývá otázka, odpověď se zjeví při kliknutí na otázku. Na snímku 6 se kliknutím do  pole „osa glóbusu..“ objeví jeho obrázek a kliknutím na něj se prolne otáčející se Země. Na snímku 8 je pohyb Země kolem Slunce v jednotlivých fázích(střídání ročních období). Při kliknutí na vybranou fázi (číslo 1-4) se objeví ´vysvětlení. Na tomto snímku je vložen hypertextový odkaz na krátký film(Střídání ročních období) na internetu.</a:t>
            </a:r>
          </a:p>
          <a:p>
            <a:pPr algn="just"/>
            <a:r>
              <a:rPr lang="cs-CZ" dirty="0" smtClean="0"/>
              <a:t>Součástí je </a:t>
            </a:r>
            <a:r>
              <a:rPr lang="cs-CZ" dirty="0" err="1" smtClean="0"/>
              <a:t>minitest</a:t>
            </a:r>
            <a:r>
              <a:rPr lang="cs-CZ" dirty="0" smtClean="0"/>
              <a:t> (výběr ze dvou možností) pro ověření pochopení učiva, kliknutím na obláček s otázkou se objeví možné odpovědi, při kliku na správnou se postupně odkryje obrázek polární záře). Tento jev pak mohou sledovat i na odkazu (ikona videa).</a:t>
            </a:r>
          </a:p>
          <a:p>
            <a:pPr algn="just"/>
            <a:r>
              <a:rPr lang="cs-CZ" dirty="0"/>
              <a:t>Materiál obsahuje 12 stran a je určen k inovativní výuce</a:t>
            </a:r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ZEMĚ A ROČNÍ OBDOBÍ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716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74030"/>
            <a:ext cx="5395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Země vykonává dva pohyby: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1092" y="2636912"/>
            <a:ext cx="3738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otáčí se kolem své osy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9564" y="2636912"/>
            <a:ext cx="3738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2.    obíhá kolem Slunce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819512" y="3149249"/>
            <a:ext cx="3398964" cy="3223799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772034" y="4077072"/>
            <a:ext cx="1540098" cy="1368152"/>
          </a:xfrm>
          <a:prstGeom prst="ellipse">
            <a:avLst/>
          </a:prstGeom>
          <a:solidFill>
            <a:srgbClr val="D5D00A"/>
          </a:soli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1" name="Picture 17" descr="C:\Users\sen\AppData\Local\Microsoft\Windows\Temporary Internet Files\Content.IE5\QQUJYH36\MP900430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8362" y="2959306"/>
            <a:ext cx="614241" cy="47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thumb/3/30/Globespin.gif/220px-Globespin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18581"/>
            <a:ext cx="2485132" cy="248513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5280101" y="3653407"/>
            <a:ext cx="2532259" cy="2295873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722663" y="4013307"/>
            <a:ext cx="1585641" cy="1503925"/>
          </a:xfrm>
          <a:prstGeom prst="ellipse">
            <a:avLst/>
          </a:prstGeom>
          <a:noFill/>
          <a:ln>
            <a:solidFill>
              <a:srgbClr val="1C1C1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52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81 C 0.1026 -0.0081 0.18698 0.09723 0.18698 0.22801 C 0.18698 0.35834 0.1026 0.46436 0 0.46436 C -0.1033 0.46436 -0.18663 0.35834 -0.18663 0.22801 C -0.18663 0.09723 -0.1033 -0.0081 0 -0.0081 Z " pathEditMode="relative" rAng="0" ptsTypes="fffff">
                                      <p:cBhvr>
                                        <p:cTn id="40" dur="5000" spd="-100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40" grpId="0" animBg="1"/>
      <p:bldP spid="41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9204" y="1974030"/>
            <a:ext cx="5395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Co způsobuje nakloněná zemská osa?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780928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ři oběhu Země kolem Slunce míří stále stejným směrem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57301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ěkdy je ke Slunci přikloněna více severní polokoule (tzn. je tam tepleji), někdy jižní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581128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 jednotlivá místa na Zemi dopadají sluneční paprsky pod různým úhlem a po různě dlouhou dobu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6156176" y="4968552"/>
            <a:ext cx="432048" cy="548680"/>
          </a:xfrm>
          <a:prstGeom prst="actionButtonHelp">
            <a:avLst/>
          </a:prstGeom>
          <a:effectLst>
            <a:softEdge rad="6350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66124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Zkus odhadnout, co tento dopad světla způsobí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.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9043" y="5688161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Změnu délky dne (různě dlouhá noc a den)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0643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1" grpId="0"/>
      <p:bldP spid="2" grpId="0" animBg="1"/>
      <p:bldP spid="12" grpId="0"/>
      <p:bldP spid="12" grpId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lačítko akce: Vlastní 42">
            <a:hlinkClick r:id="" action="ppaction://noaction" highlightClick="1"/>
          </p:cNvPr>
          <p:cNvSpPr/>
          <p:nvPr/>
        </p:nvSpPr>
        <p:spPr>
          <a:xfrm>
            <a:off x="0" y="0"/>
            <a:ext cx="9144000" cy="683036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15332" y="5589240"/>
            <a:ext cx="1045557" cy="5268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7161" y="3789040"/>
            <a:ext cx="1944635" cy="7667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89931" y="2996952"/>
            <a:ext cx="1226458" cy="38337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98775" y="2924944"/>
            <a:ext cx="746809" cy="4217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5823516" y="1896867"/>
            <a:ext cx="2952328" cy="3548357"/>
            <a:chOff x="4211959" y="980728"/>
            <a:chExt cx="4293765" cy="5849634"/>
          </a:xfrm>
        </p:grpSpPr>
        <p:pic>
          <p:nvPicPr>
            <p:cNvPr id="6146" name="Picture 2" descr="http://upload.wikimedia.org/wikipedia/commons/3/36/Globus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8000" b="90000" l="10000" r="90000">
                          <a14:foregroundMark x1="26333" y1="85000" x2="77500" y2="84000"/>
                          <a14:foregroundMark x1="70000" y1="64875" x2="69167" y2="65750"/>
                          <a14:foregroundMark x1="68500" y1="65625" x2="49167" y2="68500"/>
                          <a14:foregroundMark x1="57333" y1="70375" x2="57833" y2="75750"/>
                          <a14:foregroundMark x1="36500" y1="8000" x2="37167" y2="962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59" y="1105343"/>
              <a:ext cx="4293765" cy="57250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8" name="Přímá spojnice 17"/>
            <p:cNvCxnSpPr/>
            <p:nvPr/>
          </p:nvCxnSpPr>
          <p:spPr>
            <a:xfrm>
              <a:off x="5540364" y="980728"/>
              <a:ext cx="1767940" cy="4587216"/>
            </a:xfrm>
            <a:prstGeom prst="line">
              <a:avLst/>
            </a:prstGeom>
            <a:ln w="5715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louk 28"/>
            <p:cNvSpPr/>
            <p:nvPr/>
          </p:nvSpPr>
          <p:spPr>
            <a:xfrm rot="9424844">
              <a:off x="4491965" y="2368978"/>
              <a:ext cx="3981614" cy="1169749"/>
            </a:xfrm>
            <a:prstGeom prst="arc">
              <a:avLst>
                <a:gd name="adj1" fmla="val 12056739"/>
                <a:gd name="adj2" fmla="val 20899924"/>
              </a:avLst>
            </a:prstGeom>
            <a:ln w="57150"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 rot="20434432">
              <a:off x="5611235" y="3497379"/>
              <a:ext cx="2181046" cy="10455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2">
                      <a:lumMod val="50000"/>
                    </a:schemeClr>
                  </a:solidFill>
                </a:rPr>
                <a:t>jižní polokoule</a:t>
              </a:r>
              <a:endParaRPr lang="cs-CZ" sz="20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 rot="20422413">
              <a:off x="5286513" y="2426578"/>
              <a:ext cx="180539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solidFill>
                    <a:schemeClr val="accent2">
                      <a:lumMod val="50000"/>
                    </a:schemeClr>
                  </a:solidFill>
                </a:rPr>
                <a:t>severní polokoule</a:t>
              </a:r>
              <a:endParaRPr lang="cs-CZ" sz="2000" b="1" dirty="0">
                <a:solidFill>
                  <a:schemeClr val="accent2">
                    <a:lumMod val="50000"/>
                  </a:schemeClr>
                </a:solidFill>
              </a:endParaRPr>
            </a:p>
          </p:txBody>
        </p:sp>
      </p:grpSp>
      <p:sp>
        <p:nvSpPr>
          <p:cNvPr id="40" name="Obdélník 39"/>
          <p:cNvSpPr/>
          <p:nvPr/>
        </p:nvSpPr>
        <p:spPr>
          <a:xfrm>
            <a:off x="4572000" y="5661248"/>
            <a:ext cx="792088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419872" y="5603078"/>
            <a:ext cx="921127" cy="5622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86710" y="1484784"/>
            <a:ext cx="55154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sa glóbusu není k desce stolu kolmá, ale je mírně nakloněná, právě tak je nakloněná i osa Země.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9512" y="2948751"/>
            <a:ext cx="5522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ůzný úhel a různá doba dopadu paprsků tedy působí změnu délky dne a noci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9512" y="4542219"/>
            <a:ext cx="54434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našem mírném podnebném pásu se střídají čtyři roční období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http://upload.wikimedia.org/wikipedia/commons/e/e7/Earth%27s_Axis_%28small%29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61582"/>
            <a:ext cx="3560986" cy="267074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0045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1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lačítko akce: Vlastní 42">
            <a:hlinkClick r:id="" action="ppaction://noaction" highlightClick="1"/>
          </p:cNvPr>
          <p:cNvSpPr/>
          <p:nvPr/>
        </p:nvSpPr>
        <p:spPr>
          <a:xfrm>
            <a:off x="0" y="0"/>
            <a:ext cx="9144000" cy="683036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15332" y="5589240"/>
            <a:ext cx="1045557" cy="5268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67161" y="3789040"/>
            <a:ext cx="1944635" cy="7667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89931" y="2996952"/>
            <a:ext cx="1226458" cy="38337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98775" y="2924944"/>
            <a:ext cx="746809" cy="4217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572000" y="5661248"/>
            <a:ext cx="792088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419872" y="5603078"/>
            <a:ext cx="921127" cy="5622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94376" y="1627663"/>
            <a:ext cx="7711407" cy="755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JARO  - tzv.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jarní rovnodennost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den i noc jsou stejně dlouhé –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20. března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(posunuto v roce 2013)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4702" y="2651957"/>
            <a:ext cx="77179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LÉTO  - tzv.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letní slunovrat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nejdelší den, nejkratší noc –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21. června,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severní polokouli je mírný pás nejblíže Slunci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505" y="3966155"/>
            <a:ext cx="77179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PODZIM   - tzv.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podzimní rovnodennost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den i noc jsou stejně dlouhé –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23. září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624" y="4902259"/>
            <a:ext cx="77179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ZIMA  - tzv.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zimní slunovrat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= nejkratší den, nejdelší noc –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21. prosince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mírný pás nejdál od Slunce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66394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9" grpId="0"/>
      <p:bldP spid="20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664968" y="1340768"/>
            <a:ext cx="4307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U nás je léto, Slunce osvětluje severní polokouli, na severní pól svítí Slunce celých 24 hodin, je tam polární den. U nás jsou dlouhé dny.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73931" y="66026"/>
            <a:ext cx="9324527" cy="667534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251520" y="3573016"/>
            <a:ext cx="825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21. 6.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76328" y="413048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20. 3.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7918" y="5229200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23. 9.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28384" y="2247255"/>
            <a:ext cx="906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21. 12.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292080" y="413048"/>
            <a:ext cx="457200" cy="457200"/>
          </a:xfrm>
          <a:prstGeom prst="ellipse">
            <a:avLst/>
          </a:prstGeom>
          <a:solidFill>
            <a:srgbClr val="F3C13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2920" y="2247255"/>
            <a:ext cx="457200" cy="457200"/>
          </a:xfrm>
          <a:prstGeom prst="ellipse">
            <a:avLst/>
          </a:prstGeom>
          <a:solidFill>
            <a:srgbClr val="F3C13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210541" y="5589240"/>
            <a:ext cx="457200" cy="457200"/>
          </a:xfrm>
          <a:prstGeom prst="ellipse">
            <a:avLst/>
          </a:prstGeom>
          <a:solidFill>
            <a:srgbClr val="F3C13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435280" y="3187824"/>
            <a:ext cx="457200" cy="457200"/>
          </a:xfrm>
          <a:prstGeom prst="ellipse">
            <a:avLst/>
          </a:prstGeom>
          <a:solidFill>
            <a:srgbClr val="F3C13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419571" y="2271479"/>
            <a:ext cx="8476665" cy="3445571"/>
            <a:chOff x="419571" y="2271479"/>
            <a:chExt cx="8476665" cy="3445571"/>
          </a:xfrm>
        </p:grpSpPr>
        <p:sp>
          <p:nvSpPr>
            <p:cNvPr id="14" name="TextovéPole 13"/>
            <p:cNvSpPr txBox="1"/>
            <p:nvPr/>
          </p:nvSpPr>
          <p:spPr>
            <a:xfrm>
              <a:off x="4588332" y="3778058"/>
              <a:ext cx="430790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 nás je </a:t>
              </a:r>
              <a:r>
                <a:rPr lang="cs-CZ" sz="2400" b="1" dirty="0" smtClean="0">
                  <a:solidFill>
                    <a:srgbClr val="FFC000"/>
                  </a:solidFill>
                </a:rPr>
                <a:t>LÉTO</a:t>
              </a:r>
              <a:r>
                <a:rPr lang="cs-CZ" sz="2400" dirty="0" smtClean="0">
                  <a:solidFill>
                    <a:schemeClr val="bg1"/>
                  </a:solidFill>
                </a:rPr>
                <a:t>, Slunce osvětluje severní polokouli, na severní pól svítí Slunce celých 24 hodin, je tam polární den. U nás jsou dlouhé dny.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17" name="Kruhová šipka 16"/>
            <p:cNvSpPr/>
            <p:nvPr/>
          </p:nvSpPr>
          <p:spPr>
            <a:xfrm rot="21051463" flipH="1">
              <a:off x="419571" y="2271479"/>
              <a:ext cx="4099727" cy="2016560"/>
            </a:xfrm>
            <a:prstGeom prst="circularArrow">
              <a:avLst>
                <a:gd name="adj1" fmla="val 6307"/>
                <a:gd name="adj2" fmla="val 490935"/>
                <a:gd name="adj3" fmla="val 19615640"/>
                <a:gd name="adj4" fmla="val 12075221"/>
                <a:gd name="adj5" fmla="val 10056"/>
              </a:avLst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28071" y="1108664"/>
            <a:ext cx="4880246" cy="5827363"/>
            <a:chOff x="228071" y="1108664"/>
            <a:chExt cx="4880246" cy="5827363"/>
          </a:xfrm>
        </p:grpSpPr>
        <p:sp>
          <p:nvSpPr>
            <p:cNvPr id="20" name="TextovéPole 19"/>
            <p:cNvSpPr txBox="1"/>
            <p:nvPr/>
          </p:nvSpPr>
          <p:spPr>
            <a:xfrm>
              <a:off x="228071" y="1108664"/>
              <a:ext cx="43079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 nás je </a:t>
              </a:r>
              <a:r>
                <a:rPr lang="cs-CZ" sz="2400" b="1" dirty="0" smtClean="0">
                  <a:solidFill>
                    <a:srgbClr val="FFC000"/>
                  </a:solidFill>
                </a:rPr>
                <a:t>PODZIM</a:t>
              </a:r>
              <a:r>
                <a:rPr lang="cs-CZ" sz="2400" dirty="0" smtClean="0">
                  <a:solidFill>
                    <a:schemeClr val="bg1"/>
                  </a:solidFill>
                </a:rPr>
                <a:t>, den je přibližně stejně dlouhý jako noc.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21" name="Kruhová šipka 20"/>
            <p:cNvSpPr/>
            <p:nvPr/>
          </p:nvSpPr>
          <p:spPr>
            <a:xfrm rot="15645321" flipH="1">
              <a:off x="2256186" y="4083895"/>
              <a:ext cx="4202086" cy="1502177"/>
            </a:xfrm>
            <a:prstGeom prst="circularArrow">
              <a:avLst>
                <a:gd name="adj1" fmla="val 9401"/>
                <a:gd name="adj2" fmla="val 1325481"/>
                <a:gd name="adj3" fmla="val 16675290"/>
                <a:gd name="adj4" fmla="val 11475918"/>
                <a:gd name="adj5" fmla="val 11248"/>
              </a:avLst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01395" y="2094376"/>
            <a:ext cx="11211441" cy="3340771"/>
            <a:chOff x="201395" y="2094376"/>
            <a:chExt cx="11211441" cy="3340771"/>
          </a:xfrm>
        </p:grpSpPr>
        <p:sp>
          <p:nvSpPr>
            <p:cNvPr id="23" name="TextovéPole 22"/>
            <p:cNvSpPr txBox="1"/>
            <p:nvPr/>
          </p:nvSpPr>
          <p:spPr>
            <a:xfrm>
              <a:off x="201395" y="3865487"/>
              <a:ext cx="430790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 nás je </a:t>
              </a:r>
              <a:r>
                <a:rPr lang="cs-CZ" sz="2400" b="1" dirty="0" smtClean="0">
                  <a:solidFill>
                    <a:srgbClr val="FFC000"/>
                  </a:solidFill>
                </a:rPr>
                <a:t>ZIMA</a:t>
              </a:r>
              <a:r>
                <a:rPr lang="cs-CZ" sz="2400" dirty="0" smtClean="0">
                  <a:solidFill>
                    <a:schemeClr val="bg1"/>
                  </a:solidFill>
                </a:rPr>
                <a:t>. Na severní pól Slunce vůbec </a:t>
              </a:r>
              <a:r>
                <a:rPr lang="cs-CZ" sz="2400" dirty="0" smtClean="0">
                  <a:solidFill>
                    <a:schemeClr val="bg1"/>
                  </a:solidFill>
                </a:rPr>
                <a:t>nesvítí (</a:t>
              </a:r>
              <a:r>
                <a:rPr lang="cs-CZ" sz="2400" dirty="0" smtClean="0">
                  <a:solidFill>
                    <a:schemeClr val="bg1"/>
                  </a:solidFill>
                </a:rPr>
                <a:t>polární noc), u nás Slunce pozdě vychází a brzy zapadá.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24" name="Kruhová šipka 23"/>
            <p:cNvSpPr/>
            <p:nvPr/>
          </p:nvSpPr>
          <p:spPr>
            <a:xfrm rot="254869">
              <a:off x="4593200" y="2094376"/>
              <a:ext cx="6819636" cy="2195149"/>
            </a:xfrm>
            <a:prstGeom prst="circularArrow">
              <a:avLst>
                <a:gd name="adj1" fmla="val 7554"/>
                <a:gd name="adj2" fmla="val 1559936"/>
                <a:gd name="adj3" fmla="val 16596151"/>
                <a:gd name="adj4" fmla="val 11095803"/>
                <a:gd name="adj5" fmla="val 11088"/>
              </a:avLst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126795" y="183012"/>
            <a:ext cx="5932621" cy="3582243"/>
            <a:chOff x="3126795" y="183012"/>
            <a:chExt cx="5932621" cy="3582243"/>
          </a:xfrm>
        </p:grpSpPr>
        <p:sp>
          <p:nvSpPr>
            <p:cNvPr id="26" name="TextovéPole 25"/>
            <p:cNvSpPr txBox="1"/>
            <p:nvPr/>
          </p:nvSpPr>
          <p:spPr>
            <a:xfrm>
              <a:off x="5436096" y="1340768"/>
              <a:ext cx="36233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U nás je </a:t>
              </a:r>
              <a:r>
                <a:rPr lang="cs-CZ" sz="2400" b="1" dirty="0" smtClean="0">
                  <a:solidFill>
                    <a:srgbClr val="FFC000"/>
                  </a:solidFill>
                </a:rPr>
                <a:t>JARO</a:t>
              </a:r>
              <a:r>
                <a:rPr lang="cs-CZ" sz="2400" dirty="0" smtClean="0">
                  <a:solidFill>
                    <a:schemeClr val="bg1"/>
                  </a:solidFill>
                </a:rPr>
                <a:t>, den se prodlužuje, noc zkracuje.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  <p:sp>
          <p:nvSpPr>
            <p:cNvPr id="27" name="Kruhová šipka 26"/>
            <p:cNvSpPr/>
            <p:nvPr/>
          </p:nvSpPr>
          <p:spPr>
            <a:xfrm rot="6860542" flipH="1">
              <a:off x="2407117" y="902690"/>
              <a:ext cx="3582243" cy="2142887"/>
            </a:xfrm>
            <a:prstGeom prst="circularArrow">
              <a:avLst>
                <a:gd name="adj1" fmla="val 6307"/>
                <a:gd name="adj2" fmla="val 593309"/>
                <a:gd name="adj3" fmla="val 19615640"/>
                <a:gd name="adj4" fmla="val 15189513"/>
                <a:gd name="adj5" fmla="val 10056"/>
              </a:avLst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9" name="Tlačítko akce: Video 28">
            <a:hlinkClick r:id="rId3" highlightClick="1"/>
          </p:cNvPr>
          <p:cNvSpPr/>
          <p:nvPr/>
        </p:nvSpPr>
        <p:spPr>
          <a:xfrm>
            <a:off x="8481392" y="6046440"/>
            <a:ext cx="521208" cy="521208"/>
          </a:xfrm>
          <a:prstGeom prst="actionButtonMovie">
            <a:avLst/>
          </a:prstGeom>
          <a:effectLst>
            <a:softEdge rad="635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412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je důležité?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6292" y="1877923"/>
            <a:ext cx="8554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našem mírném podnebném pásu se střídají čtyři roční období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6292" y="3140968"/>
            <a:ext cx="8554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střídání ročních období je způsobeno trvalým nakloněním zemské osy při oběhu Země kolem Slunce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6292" y="4460919"/>
            <a:ext cx="8554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 zimě je u nás nejkratší den a chladno(severní polokoule odkloněná od Slunce – dopad paprsků po kratší dobu a více šikmo), v létě je tomu naopak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75765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48080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Zkus si ověřit, co znáš o naší Zemi a ročních obdobích…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828836"/>
            <a:ext cx="8554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 následujícím snímku klikni na obláček s otázkou. Objeví se ti dvě možné odpovědi. Kliknutím na správné odpovědi, se ti postupně bude objevovat utajený obrázek…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98826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95918" y="633229"/>
            <a:ext cx="8552546" cy="5460068"/>
            <a:chOff x="51902" y="633228"/>
            <a:chExt cx="8877300" cy="5915025"/>
          </a:xfrm>
        </p:grpSpPr>
        <p:grpSp>
          <p:nvGrpSpPr>
            <p:cNvPr id="6" name="Skupina 5"/>
            <p:cNvGrpSpPr/>
            <p:nvPr/>
          </p:nvGrpSpPr>
          <p:grpSpPr>
            <a:xfrm>
              <a:off x="51902" y="633228"/>
              <a:ext cx="8877300" cy="5915025"/>
              <a:chOff x="51902" y="633228"/>
              <a:chExt cx="8877300" cy="5915025"/>
            </a:xfrm>
          </p:grpSpPr>
          <p:pic>
            <p:nvPicPr>
              <p:cNvPr id="2050" name="Picture 2" descr="http://upload.wikimedia.org/wikipedia/commons/1/14/Aurora_Borealis_Salangen1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902" y="633228"/>
                <a:ext cx="8877300" cy="5915025"/>
              </a:xfrm>
              <a:prstGeom prst="rect">
                <a:avLst/>
              </a:prstGeom>
              <a:noFill/>
              <a:effectLst>
                <a:softEdge rad="317500"/>
              </a:effectLst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" name="TextovéPole 1"/>
              <p:cNvSpPr txBox="1"/>
              <p:nvPr/>
            </p:nvSpPr>
            <p:spPr>
              <a:xfrm>
                <a:off x="656954" y="5262299"/>
                <a:ext cx="801950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Víš, co je na obrázku? </a:t>
                </a:r>
              </a:p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Kde a při jaké příležitosti  je možné tuto záři pozorovat ?</a:t>
                </a:r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7" name="Tlačítko akce: Video 6">
              <a:hlinkClick r:id="rId3" highlightClick="1"/>
            </p:cNvPr>
            <p:cNvSpPr/>
            <p:nvPr/>
          </p:nvSpPr>
          <p:spPr>
            <a:xfrm>
              <a:off x="7956376" y="5590981"/>
              <a:ext cx="533604" cy="475912"/>
            </a:xfrm>
            <a:prstGeom prst="actionButtonMovie">
              <a:avLst/>
            </a:prstGeom>
            <a:effectLst>
              <a:softEdge rad="63500"/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Mrak 25"/>
          <p:cNvSpPr/>
          <p:nvPr/>
        </p:nvSpPr>
        <p:spPr>
          <a:xfrm>
            <a:off x="82430" y="3790781"/>
            <a:ext cx="3963835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Za jak dlouho oběhne  Země kolem Slunce?</a:t>
            </a:r>
            <a:endParaRPr lang="cs-CZ" dirty="0"/>
          </a:p>
        </p:txBody>
      </p:sp>
      <p:sp>
        <p:nvSpPr>
          <p:cNvPr id="27" name="Mrak 26"/>
          <p:cNvSpPr/>
          <p:nvPr/>
        </p:nvSpPr>
        <p:spPr>
          <a:xfrm>
            <a:off x="2913708" y="3954502"/>
            <a:ext cx="3456384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nastane 21. června?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5666879" y="3975447"/>
            <a:ext cx="3477121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Kdy nastane na severním pólu polární noc?</a:t>
            </a:r>
            <a:endParaRPr lang="cs-CZ" dirty="0"/>
          </a:p>
        </p:txBody>
      </p:sp>
      <p:sp>
        <p:nvSpPr>
          <p:cNvPr id="30" name="Mrak 29"/>
          <p:cNvSpPr/>
          <p:nvPr/>
        </p:nvSpPr>
        <p:spPr>
          <a:xfrm>
            <a:off x="5113" y="2059885"/>
            <a:ext cx="3574861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Rovnodennost přichází:</a:t>
            </a:r>
            <a:endParaRPr lang="cs-CZ" dirty="0"/>
          </a:p>
        </p:txBody>
      </p:sp>
      <p:sp>
        <p:nvSpPr>
          <p:cNvPr id="31" name="Mrak 30"/>
          <p:cNvSpPr/>
          <p:nvPr/>
        </p:nvSpPr>
        <p:spPr>
          <a:xfrm>
            <a:off x="2485020" y="2144001"/>
            <a:ext cx="3953493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létě je severní polokoule:</a:t>
            </a:r>
            <a:endParaRPr lang="cs-CZ" dirty="0"/>
          </a:p>
        </p:txBody>
      </p:sp>
      <p:sp>
        <p:nvSpPr>
          <p:cNvPr id="34" name="Mrak 33"/>
          <p:cNvSpPr/>
          <p:nvPr/>
        </p:nvSpPr>
        <p:spPr>
          <a:xfrm>
            <a:off x="0" y="197859"/>
            <a:ext cx="3659630" cy="2437127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zimě je u nás:</a:t>
            </a:r>
            <a:endParaRPr lang="cs-CZ" dirty="0"/>
          </a:p>
        </p:txBody>
      </p:sp>
      <p:sp>
        <p:nvSpPr>
          <p:cNvPr id="35" name="Mrak 34"/>
          <p:cNvSpPr/>
          <p:nvPr/>
        </p:nvSpPr>
        <p:spPr>
          <a:xfrm>
            <a:off x="2518901" y="186319"/>
            <a:ext cx="3736164" cy="2600724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mírném pásu se střídají:</a:t>
            </a:r>
            <a:endParaRPr lang="cs-CZ" dirty="0"/>
          </a:p>
        </p:txBody>
      </p:sp>
      <p:sp>
        <p:nvSpPr>
          <p:cNvPr id="36" name="Mrak 35"/>
          <p:cNvSpPr/>
          <p:nvPr/>
        </p:nvSpPr>
        <p:spPr>
          <a:xfrm>
            <a:off x="5487367" y="139610"/>
            <a:ext cx="3552059" cy="2806510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Střídání ročních období je způsobeno: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01494" y="1774557"/>
            <a:ext cx="2386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o</a:t>
            </a:r>
            <a:r>
              <a:rPr lang="cs-CZ" b="1" dirty="0" smtClean="0">
                <a:solidFill>
                  <a:srgbClr val="FFC000"/>
                </a:solidFill>
              </a:rPr>
              <a:t>táčením Země kolem osy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188301" y="550421"/>
            <a:ext cx="2128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n</a:t>
            </a:r>
            <a:r>
              <a:rPr lang="cs-CZ" b="1" dirty="0" smtClean="0">
                <a:solidFill>
                  <a:srgbClr val="FFC000"/>
                </a:solidFill>
              </a:rPr>
              <a:t>akloněním zemské osy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38802" y="1774557"/>
            <a:ext cx="10492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4 roční období  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19872" y="563179"/>
            <a:ext cx="16014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p</a:t>
            </a:r>
            <a:r>
              <a:rPr lang="cs-CZ" b="1" dirty="0" smtClean="0">
                <a:solidFill>
                  <a:srgbClr val="FFC000"/>
                </a:solidFill>
              </a:rPr>
              <a:t>olární den a noc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10341" y="692696"/>
            <a:ext cx="2061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n</a:t>
            </a:r>
            <a:r>
              <a:rPr lang="cs-CZ" b="1" dirty="0" smtClean="0">
                <a:solidFill>
                  <a:srgbClr val="FFC000"/>
                </a:solidFill>
              </a:rPr>
              <a:t>ejdelší den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83570" y="1566084"/>
            <a:ext cx="19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n</a:t>
            </a:r>
            <a:r>
              <a:rPr lang="cs-CZ" b="1" dirty="0" smtClean="0">
                <a:solidFill>
                  <a:srgbClr val="FFC000"/>
                </a:solidFill>
              </a:rPr>
              <a:t>ejkratší den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153648" y="3652281"/>
            <a:ext cx="1174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v</a:t>
            </a:r>
            <a:r>
              <a:rPr lang="cs-CZ" b="1" dirty="0" smtClean="0">
                <a:solidFill>
                  <a:srgbClr val="FFC000"/>
                </a:solidFill>
              </a:rPr>
              <a:t> létě a v zimě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44588" y="2512307"/>
            <a:ext cx="1992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n</a:t>
            </a:r>
            <a:r>
              <a:rPr lang="cs-CZ" b="1" dirty="0" smtClean="0">
                <a:solidFill>
                  <a:srgbClr val="FFC000"/>
                </a:solidFill>
              </a:rPr>
              <a:t>a jaře a na podzim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351868" y="3645024"/>
            <a:ext cx="2156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p</a:t>
            </a:r>
            <a:r>
              <a:rPr lang="cs-CZ" b="1" dirty="0" smtClean="0">
                <a:solidFill>
                  <a:srgbClr val="FFC000"/>
                </a:solidFill>
              </a:rPr>
              <a:t>řikloněna k Slunci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239387" y="2650807"/>
            <a:ext cx="2286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o</a:t>
            </a:r>
            <a:r>
              <a:rPr lang="cs-CZ" b="1" dirty="0" smtClean="0">
                <a:solidFill>
                  <a:srgbClr val="FFC000"/>
                </a:solidFill>
              </a:rPr>
              <a:t>dkloněna od Slunce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156176" y="5648961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k</a:t>
            </a:r>
            <a:r>
              <a:rPr lang="cs-CZ" b="1" dirty="0" smtClean="0">
                <a:solidFill>
                  <a:srgbClr val="FFC000"/>
                </a:solidFill>
              </a:rPr>
              <a:t>dyž je u nás léto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167791" y="4521520"/>
            <a:ext cx="216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k</a:t>
            </a:r>
            <a:r>
              <a:rPr lang="cs-CZ" b="1" dirty="0" smtClean="0">
                <a:solidFill>
                  <a:srgbClr val="FFC000"/>
                </a:solidFill>
              </a:rPr>
              <a:t>dyž je u nás zima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545967" y="5313056"/>
            <a:ext cx="1999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l</a:t>
            </a:r>
            <a:r>
              <a:rPr lang="cs-CZ" b="1" dirty="0" smtClean="0">
                <a:solidFill>
                  <a:srgbClr val="FFC000"/>
                </a:solidFill>
              </a:rPr>
              <a:t>etní slunovrat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267466" y="4568630"/>
            <a:ext cx="2589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l</a:t>
            </a:r>
            <a:r>
              <a:rPr lang="cs-CZ" b="1" dirty="0" smtClean="0">
                <a:solidFill>
                  <a:srgbClr val="FFC000"/>
                </a:solidFill>
              </a:rPr>
              <a:t>etní rovnodennost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39552" y="5445224"/>
            <a:ext cx="22322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z</a:t>
            </a:r>
            <a:r>
              <a:rPr lang="cs-CZ" b="1" dirty="0" smtClean="0">
                <a:solidFill>
                  <a:srgbClr val="FFC000"/>
                </a:solidFill>
              </a:rPr>
              <a:t>a 1 den (23 h a 56 min.)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04015" y="4401071"/>
            <a:ext cx="2339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za 365 dní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2" name="Mrak 31"/>
          <p:cNvSpPr/>
          <p:nvPr/>
        </p:nvSpPr>
        <p:spPr>
          <a:xfrm>
            <a:off x="5489977" y="2251908"/>
            <a:ext cx="3618527" cy="2401228"/>
          </a:xfrm>
          <a:prstGeom prst="cloud">
            <a:avLst/>
          </a:prstGeom>
          <a:solidFill>
            <a:srgbClr val="2A969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Zemská osa při oběhu: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45928" y="2664077"/>
            <a:ext cx="1738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mění směr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50095" y="3513782"/>
            <a:ext cx="16664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C000"/>
                </a:solidFill>
              </a:rPr>
              <a:t>m</a:t>
            </a:r>
            <a:r>
              <a:rPr lang="cs-CZ" b="1" dirty="0" smtClean="0">
                <a:solidFill>
                  <a:srgbClr val="FFC000"/>
                </a:solidFill>
              </a:rPr>
              <a:t>íří stále stejným směrem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2503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2" fill="hold">
                      <p:stCondLst>
                        <p:cond delay="0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" grpId="0"/>
      <p:bldP spid="3" grpId="1"/>
      <p:bldP spid="3" grpId="2"/>
      <p:bldP spid="39" grpId="0"/>
      <p:bldP spid="39" grpId="1"/>
      <p:bldP spid="40" grpId="0"/>
      <p:bldP spid="40" grpId="1"/>
      <p:bldP spid="41" grpId="0"/>
      <p:bldP spid="41" grpId="1"/>
      <p:bldP spid="41" grpId="2"/>
      <p:bldP spid="42" grpId="0"/>
      <p:bldP spid="42" grpId="1"/>
      <p:bldP spid="42" grpId="2"/>
      <p:bldP spid="43" grpId="0"/>
      <p:bldP spid="43" grpId="1"/>
      <p:bldP spid="44" grpId="0"/>
      <p:bldP spid="44" grpId="1"/>
      <p:bldP spid="44" grpId="2"/>
      <p:bldP spid="45" grpId="0"/>
      <p:bldP spid="45" grpId="1"/>
      <p:bldP spid="46" grpId="0"/>
      <p:bldP spid="46" grpId="1"/>
      <p:bldP spid="47" grpId="0"/>
      <p:bldP spid="47" grpId="1"/>
      <p:bldP spid="47" grpId="2"/>
      <p:bldP spid="50" grpId="0"/>
      <p:bldP spid="50" grpId="1"/>
      <p:bldP spid="50" grpId="2"/>
      <p:bldP spid="51" grpId="0"/>
      <p:bldP spid="51" grpId="1"/>
      <p:bldP spid="52" grpId="0"/>
      <p:bldP spid="52" grpId="1"/>
      <p:bldP spid="53" grpId="0"/>
      <p:bldP spid="53" grpId="1"/>
      <p:bldP spid="53" grpId="2"/>
      <p:bldP spid="54" grpId="0"/>
      <p:bldP spid="54" grpId="1"/>
      <p:bldP spid="55" grpId="0"/>
      <p:bldP spid="55" grpId="1"/>
      <p:bldP spid="32" grpId="0" animBg="1"/>
      <p:bldP spid="49" grpId="0"/>
      <p:bldP spid="49" grpId="1"/>
      <p:bldP spid="49" grpId="2"/>
      <p:bldP spid="48" grpId="0"/>
      <p:bldP spid="4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80920" cy="4896544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800" dirty="0" smtClean="0"/>
              <a:t>Přírodověda pro 5. roč., SPN, 2011</a:t>
            </a:r>
            <a:endParaRPr lang="cs-CZ" sz="1800" dirty="0"/>
          </a:p>
          <a:p>
            <a:r>
              <a:rPr lang="cs-CZ" i="1" u="sng" dirty="0" smtClean="0"/>
              <a:t>Internetové odkazy:</a:t>
            </a:r>
            <a:endParaRPr lang="cs-CZ" dirty="0"/>
          </a:p>
          <a:p>
            <a:r>
              <a:rPr lang="cs-CZ" sz="1800" dirty="0"/>
              <a:t>WIKISCIENT. </a:t>
            </a:r>
            <a:r>
              <a:rPr lang="cs-CZ" sz="1800" i="1" dirty="0"/>
              <a:t>Wikipedia.cz</a:t>
            </a:r>
            <a:r>
              <a:rPr lang="cs-CZ" sz="1800" dirty="0"/>
              <a:t> [online]. [cit. 9.1.2014]. Dostupný na WWW: http://cs.wikipedia.org/wiki/Soubor:Globespin.gif </a:t>
            </a:r>
          </a:p>
          <a:p>
            <a:r>
              <a:rPr lang="cs-CZ" sz="1800" dirty="0"/>
              <a:t>NASA ESA. </a:t>
            </a:r>
            <a:r>
              <a:rPr lang="cs-CZ" sz="1800" i="1" dirty="0"/>
              <a:t>Wikipedia.cz</a:t>
            </a:r>
            <a:r>
              <a:rPr lang="cs-CZ" sz="1800" dirty="0"/>
              <a:t> [online]. [cit. 4.1.2014]. Dostupný na WWW: http://</a:t>
            </a:r>
            <a:r>
              <a:rPr lang="cs-CZ" sz="1800" dirty="0" smtClean="0"/>
              <a:t>cs.wikipedia.org/wiki/Soubor:Nasa_earth.jpg</a:t>
            </a:r>
            <a:endParaRPr lang="cs-CZ" sz="1800" dirty="0"/>
          </a:p>
          <a:p>
            <a:r>
              <a:rPr lang="cs-CZ" sz="1800" dirty="0"/>
              <a:t>SPOON, Silver. </a:t>
            </a:r>
            <a:r>
              <a:rPr lang="cs-CZ" sz="1800" i="1" dirty="0"/>
              <a:t>Wikipedia.cz</a:t>
            </a:r>
            <a:r>
              <a:rPr lang="cs-CZ" sz="1800" dirty="0"/>
              <a:t> [online]. [cit. 16.1.2014]. Dostupný na WWW: http://upload.wikimedia.org/wikipedia/commons/e/e7/Earth%27s_Axis_%28small%29.gif </a:t>
            </a:r>
            <a:endParaRPr lang="de-DE" sz="1800" dirty="0"/>
          </a:p>
          <a:p>
            <a:r>
              <a:rPr lang="de-DE" sz="1800" dirty="0"/>
              <a:t>PETTERSEN, Sigmund. </a:t>
            </a:r>
            <a:r>
              <a:rPr lang="de-DE" sz="1800" i="1" dirty="0"/>
              <a:t>Wikipedia.cz</a:t>
            </a:r>
            <a:r>
              <a:rPr lang="de-DE" sz="1800" dirty="0"/>
              <a:t> [online]. [</a:t>
            </a:r>
            <a:r>
              <a:rPr lang="de-DE" sz="1800" dirty="0" err="1"/>
              <a:t>cit</a:t>
            </a:r>
            <a:r>
              <a:rPr lang="de-DE" sz="1800" dirty="0"/>
              <a:t>. 16.1.2014]. </a:t>
            </a:r>
            <a:r>
              <a:rPr lang="de-DE" sz="1800" dirty="0" err="1"/>
              <a:t>Dostupný</a:t>
            </a:r>
            <a:r>
              <a:rPr lang="de-DE" sz="1800" dirty="0"/>
              <a:t> na WWW: http://cs.wikipedia.org/wiki/Soubor:Aurora_Borealis_Salangen1.jpg </a:t>
            </a:r>
            <a:endParaRPr lang="cs-CZ" sz="1800" dirty="0" smtClean="0"/>
          </a:p>
          <a:p>
            <a:r>
              <a:rPr lang="cs-CZ" sz="1800" i="1" u="sng" dirty="0" smtClean="0"/>
              <a:t>www.office.</a:t>
            </a:r>
            <a:r>
              <a:rPr lang="cs-CZ" sz="1800" i="1" u="sng" smtClean="0"/>
              <a:t>microsoft.com</a:t>
            </a:r>
            <a:endParaRPr lang="cs-CZ" sz="1800" i="1" u="sng" dirty="0" smtClean="0"/>
          </a:p>
          <a:p>
            <a:r>
              <a:rPr lang="cs-CZ" sz="1800" i="1" u="sng" dirty="0"/>
              <a:t>a</a:t>
            </a:r>
            <a:r>
              <a:rPr lang="cs-CZ" sz="1800" i="1" u="sng" dirty="0" smtClean="0"/>
              <a:t>rchiv autora(</a:t>
            </a:r>
            <a:r>
              <a:rPr lang="cs-CZ" sz="1800" i="1" u="sng" dirty="0" err="1" smtClean="0"/>
              <a:t>slide</a:t>
            </a:r>
            <a:r>
              <a:rPr lang="cs-CZ" sz="1800" i="1" u="sng" dirty="0" smtClean="0"/>
              <a:t> 8)</a:t>
            </a:r>
            <a:endParaRPr lang="cs-CZ" sz="18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11125</TotalTime>
  <Words>950</Words>
  <Application>Microsoft Office PowerPoint</Application>
  <PresentationFormat>Předvádění na obrazovce (4:3)</PresentationFormat>
  <Paragraphs>106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ZEMĚ A ROČNÍ OBDOBÍ</vt:lpstr>
      <vt:lpstr>Země</vt:lpstr>
      <vt:lpstr>Země</vt:lpstr>
      <vt:lpstr>Snímek 6</vt:lpstr>
      <vt:lpstr>Snímek 7</vt:lpstr>
      <vt:lpstr>Snímek 8</vt:lpstr>
      <vt:lpstr>A co je důležité?</vt:lpstr>
      <vt:lpstr>Zkus si ověřit, co znáš o naší Zemi a ročních obdobích…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186</cp:revision>
  <dcterms:created xsi:type="dcterms:W3CDTF">2013-05-10T12:01:16Z</dcterms:created>
  <dcterms:modified xsi:type="dcterms:W3CDTF">2014-01-17T11:13:47Z</dcterms:modified>
</cp:coreProperties>
</file>