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22"/>
  </p:notesMasterIdLst>
  <p:sldIdLst>
    <p:sldId id="256" r:id="rId2"/>
    <p:sldId id="262" r:id="rId3"/>
    <p:sldId id="276" r:id="rId4"/>
    <p:sldId id="265" r:id="rId5"/>
    <p:sldId id="281" r:id="rId6"/>
    <p:sldId id="283" r:id="rId7"/>
    <p:sldId id="284" r:id="rId8"/>
    <p:sldId id="282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  <p:sldId id="260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3F30D"/>
    <a:srgbClr val="FAF64C"/>
    <a:srgbClr val="F0D010"/>
    <a:srgbClr val="F3C135"/>
    <a:srgbClr val="1C1C1C"/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261" autoAdjust="0"/>
  </p:normalViewPr>
  <p:slideViewPr>
    <p:cSldViewPr>
      <p:cViewPr>
        <p:scale>
          <a:sx n="100" d="100"/>
          <a:sy n="100" d="100"/>
        </p:scale>
        <p:origin x="-29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Neživá příroda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VY_32_INOVACE_ZEMĚ_A_JEJÍ_MĚSÍC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Miluše </a:t>
          </a:r>
          <a:r>
            <a:rPr lang="cs-CZ" sz="2000" b="1" dirty="0" err="1" smtClean="0"/>
            <a:t>Senetová</a:t>
          </a:r>
          <a:endParaRPr lang="cs-CZ" sz="2000" b="1" dirty="0" smtClean="0"/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prosinec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Miluše </a:t>
          </a:r>
          <a:r>
            <a:rPr lang="cs-CZ" sz="2000" b="1" kern="1200" dirty="0" err="1" smtClean="0"/>
            <a:t>Senetová</a:t>
          </a:r>
          <a:endParaRPr lang="cs-CZ" sz="2000" b="1" kern="1200" dirty="0" smtClean="0"/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prosinec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Neživá příroda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VY_32_INOVACE_ZEMĚ_A_JEJÍ_MĚSÍC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17.1.2014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>
        <p:tmplLst>
          <p:tmpl lvl="1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2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3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4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  <p:tmpl lvl="5">
            <p:tnLst>
              <p:par>
                <p:cTn presetID="32" presetClass="emph" presetSubtype="0" fill="hold" nodeType="afterEffect">
                  <p:stCondLst>
                    <p:cond delay="0"/>
                  </p:stCondLst>
                  <p:childTnLst>
                    <p:animRot by="120000">
                      <p:cBhvr>
                        <p:cTn dur="100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2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240000">
                      <p:cBhvr>
                        <p:cTn dur="200" fill="hold">
                          <p:stCondLst>
                            <p:cond delay="4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-240000">
                      <p:cBhvr>
                        <p:cTn dur="200" fill="hold">
                          <p:stCondLst>
                            <p:cond delay="6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  <p:animRot by="120000">
                      <p:cBhvr>
                        <p:cTn dur="200" fill="hold">
                          <p:stCondLst>
                            <p:cond delay="800"/>
                          </p:stCondLst>
                        </p:cTn>
                        <p:tgtEl>
                          <p:spTgt spid="9"/>
                        </p:tgtEl>
                        <p:attrNameLst>
                          <p:attrName>r</p:attrName>
                        </p:attrNameLst>
                      </p:cBhvr>
                    </p:animRo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17.1.2014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9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www.youtube.com/watch?v=JJgHw2oyZ9U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w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8.png"/><Relationship Id="rId4" Type="http://schemas.openxmlformats.org/officeDocument/2006/relationships/image" Target="../media/image17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1813847606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5" name="Zástupný symbol pro obsah 1"/>
          <p:cNvSpPr txBox="1">
            <a:spLocks/>
          </p:cNvSpPr>
          <p:nvPr/>
        </p:nvSpPr>
        <p:spPr>
          <a:xfrm>
            <a:off x="1024467" y="28278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dirty="0" smtClean="0"/>
              <a:t>Materiál slouží k výkladu a procvičení kapitoly o Měsíci</a:t>
            </a:r>
          </a:p>
          <a:p>
            <a:pPr algn="just"/>
            <a:r>
              <a:rPr lang="cs-CZ" dirty="0" smtClean="0"/>
              <a:t>Je určen pro žáky 5. ročníku.</a:t>
            </a:r>
          </a:p>
          <a:p>
            <a:pPr algn="just"/>
            <a:r>
              <a:rPr lang="cs-CZ" dirty="0" smtClean="0"/>
              <a:t>Časová dotace – 20 minut.</a:t>
            </a:r>
          </a:p>
          <a:p>
            <a:pPr algn="just"/>
            <a:r>
              <a:rPr lang="cs-CZ" dirty="0"/>
              <a:t>V úvodu si žáci zopakují své znalosti o sluneční soustavě, jsou jim nabídnuty kvízové otázky(symbol otazníku, pro zmizení otázky použijte křížek</a:t>
            </a:r>
            <a:r>
              <a:rPr lang="cs-CZ" dirty="0" smtClean="0"/>
              <a:t>), č. 5 výklad – otazník s dalším úkolem, kliknutím na něj se zobrazí odpověď, klikem na odpověď ještě grafické schéma, klikem na kruh se animuje část, kterou pokrývá voda z hlediska M a zlomků). Slide 6 je opakovací s odkrýváním obrázku – kontrola učitele, zobrazí se glóbus, klikem do obrázku se pokusíme vysvětlit, k čemu slouží a dále s ním pracuje snímek 7, ten nabízí animaci pro lepší pochopení kliknutím na sousloví „jižní pól, severní, zemská osa, rovník, severní polokoule, jižní polokoule“ v textové části), slide 8 – 10 opět </a:t>
            </a:r>
            <a:r>
              <a:rPr lang="cs-CZ" dirty="0" smtClean="0"/>
              <a:t>výklad (</a:t>
            </a:r>
            <a:r>
              <a:rPr lang="cs-CZ" dirty="0" smtClean="0"/>
              <a:t>č.8 </a:t>
            </a:r>
            <a:r>
              <a:rPr lang="cs-CZ" dirty="0" err="1" smtClean="0"/>
              <a:t>videoodkaz</a:t>
            </a:r>
            <a:r>
              <a:rPr lang="cs-CZ" dirty="0" smtClean="0"/>
              <a:t> – záběry Měsíce pořízené NASA). </a:t>
            </a:r>
            <a:r>
              <a:rPr lang="cs-CZ" dirty="0" err="1" smtClean="0"/>
              <a:t>Slidy</a:t>
            </a:r>
            <a:r>
              <a:rPr lang="cs-CZ" dirty="0" smtClean="0"/>
              <a:t> 11 -  14 představí animací dětem, jak funguje osvícení Měsíce Sluncem a jak danou fázi vidíme ze </a:t>
            </a:r>
            <a:r>
              <a:rPr lang="cs-CZ" dirty="0" smtClean="0"/>
              <a:t>Země (</a:t>
            </a:r>
            <a:r>
              <a:rPr lang="cs-CZ" dirty="0" smtClean="0"/>
              <a:t>kliknutím na sluníčko začnou paprsky dopadat na Zemi i Měsíc)</a:t>
            </a:r>
          </a:p>
          <a:p>
            <a:pPr algn="just"/>
            <a:r>
              <a:rPr lang="cs-CZ" dirty="0" smtClean="0"/>
              <a:t>Součástí je </a:t>
            </a:r>
            <a:r>
              <a:rPr lang="cs-CZ" dirty="0" err="1" smtClean="0"/>
              <a:t>minitest</a:t>
            </a:r>
            <a:r>
              <a:rPr lang="cs-CZ" dirty="0" smtClean="0"/>
              <a:t> (možnosti a, b, c, d), kde se žáci pokusí určit správnou fázi, ve které se nachází Měsíc na obrázku. Kliknutím na vybranou  možnost, se objeví usměvavý, nebo zamračený </a:t>
            </a:r>
            <a:r>
              <a:rPr lang="cs-CZ" dirty="0" err="1" smtClean="0"/>
              <a:t>smajlík</a:t>
            </a:r>
            <a:r>
              <a:rPr lang="cs-CZ" dirty="0" smtClean="0"/>
              <a:t> – toho lze pro opětovný pokus o správnou odpověď odstranit kliknutím na něj)</a:t>
            </a:r>
          </a:p>
          <a:p>
            <a:pPr algn="just"/>
            <a:r>
              <a:rPr lang="cs-CZ" dirty="0"/>
              <a:t>Materiál obsahuje </a:t>
            </a:r>
            <a:r>
              <a:rPr lang="cs-CZ" dirty="0" smtClean="0"/>
              <a:t>20 stran </a:t>
            </a:r>
            <a:r>
              <a:rPr lang="cs-CZ" dirty="0"/>
              <a:t>a je určen k interaktivní výuce.</a:t>
            </a:r>
          </a:p>
          <a:p>
            <a:pPr algn="just"/>
            <a:endParaRPr lang="cs-CZ" dirty="0" smtClean="0"/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72486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212976"/>
            <a:ext cx="8229600" cy="1252728"/>
          </a:xfrm>
        </p:spPr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ZEMĚ A JEJÍ MĚSÍC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837164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13261" y="1974031"/>
            <a:ext cx="5395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>
                <a:solidFill>
                  <a:schemeClr val="accent4">
                    <a:lumMod val="75000"/>
                  </a:schemeClr>
                </a:solidFill>
              </a:rPr>
              <a:t>t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řetí planeta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 sluneční soustavy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07704" y="2463279"/>
            <a:ext cx="5395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vhodné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podmínky pro život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Tlačítko akce: Nápověda 7">
            <a:hlinkClick r:id="" action="ppaction://noaction" highlightClick="1"/>
          </p:cNvPr>
          <p:cNvSpPr/>
          <p:nvPr/>
        </p:nvSpPr>
        <p:spPr>
          <a:xfrm>
            <a:off x="6948264" y="1916831"/>
            <a:ext cx="360040" cy="432049"/>
          </a:xfrm>
          <a:prstGeom prst="actionButtonHelp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lačítko akce: Nápověda 9">
            <a:hlinkClick r:id="" action="ppaction://noaction" highlightClick="1"/>
          </p:cNvPr>
          <p:cNvSpPr/>
          <p:nvPr/>
        </p:nvSpPr>
        <p:spPr>
          <a:xfrm>
            <a:off x="6948264" y="2502568"/>
            <a:ext cx="360040" cy="432049"/>
          </a:xfrm>
          <a:prstGeom prst="actionButtonHelp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1115616" y="5013176"/>
            <a:ext cx="5580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Kolik planet patří do sluneční soustavy? Dokážeš je vyjmenovat?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1" name="Skupina 20"/>
          <p:cNvGrpSpPr/>
          <p:nvPr/>
        </p:nvGrpSpPr>
        <p:grpSpPr>
          <a:xfrm>
            <a:off x="1150548" y="4831392"/>
            <a:ext cx="6417096" cy="1294422"/>
            <a:chOff x="1115616" y="4595644"/>
            <a:chExt cx="6417096" cy="1294422"/>
          </a:xfrm>
        </p:grpSpPr>
        <p:sp>
          <p:nvSpPr>
            <p:cNvPr id="19" name="TextovéPole 18"/>
            <p:cNvSpPr txBox="1"/>
            <p:nvPr/>
          </p:nvSpPr>
          <p:spPr>
            <a:xfrm>
              <a:off x="1115616" y="4595644"/>
              <a:ext cx="6417096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accent2">
                      <a:lumMod val="50000"/>
                    </a:schemeClr>
                  </a:solidFill>
                </a:rPr>
                <a:t>Pojmenuj planety na následujícím snímku a urči, které z nich mají pevný povrch a které jsou bez pevného povrchu (tvořeny plynem).</a:t>
              </a:r>
              <a:endParaRPr lang="cs-CZ" sz="2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0" name="Tlačítko akce: Dopředu nebo Další 19">
              <a:hlinkClick r:id="rId2" action="ppaction://hlinksldjump" highlightClick="1"/>
            </p:cNvPr>
            <p:cNvSpPr/>
            <p:nvPr/>
          </p:nvSpPr>
          <p:spPr>
            <a:xfrm>
              <a:off x="6876256" y="5500682"/>
              <a:ext cx="426492" cy="389384"/>
            </a:xfrm>
            <a:prstGeom prst="actionButtonForwardNex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22" name="Násobení 21"/>
          <p:cNvSpPr/>
          <p:nvPr/>
        </p:nvSpPr>
        <p:spPr>
          <a:xfrm flipH="1">
            <a:off x="7857455" y="2039244"/>
            <a:ext cx="242937" cy="237628"/>
          </a:xfrm>
          <a:prstGeom prst="mathMultiply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endParaRPr lang="cs-CZ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249563" y="3068960"/>
            <a:ext cx="19623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Které to jsou?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475656" y="3645024"/>
            <a:ext cx="67808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Teplo a světlo (vhodná vzdálenost od Slunce), voda, vzduch (kyslík), půda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7" name="Tlačítko akce: Nápověda 26">
            <a:hlinkClick r:id="" action="ppaction://noaction" highlightClick="1"/>
          </p:cNvPr>
          <p:cNvSpPr/>
          <p:nvPr/>
        </p:nvSpPr>
        <p:spPr>
          <a:xfrm>
            <a:off x="7354052" y="1916831"/>
            <a:ext cx="360040" cy="432049"/>
          </a:xfrm>
          <a:prstGeom prst="actionButtonHelp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7752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  <p:bldP spid="10" grpId="0" animBg="1"/>
      <p:bldP spid="18" grpId="0"/>
      <p:bldP spid="18" grpId="1"/>
      <p:bldP spid="22" grpId="0" animBg="1"/>
      <p:bldP spid="23" grpId="0"/>
      <p:bldP spid="23" grpId="1"/>
      <p:bldP spid="24" grpId="0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913261" y="1974031"/>
            <a:ext cx="5395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75000"/>
                  </a:schemeClr>
                </a:solidFill>
              </a:rPr>
              <a:t>v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znikla z oblaků plynů a prachu</a:t>
            </a:r>
            <a:endParaRPr lang="cs-CZ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07704" y="2463279"/>
            <a:ext cx="53950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Kulovitá</a:t>
            </a:r>
            <a:r>
              <a:rPr lang="cs-CZ" sz="2400" dirty="0" smtClean="0">
                <a:solidFill>
                  <a:schemeClr val="accent2">
                    <a:lumMod val="75000"/>
                  </a:schemeClr>
                </a:solidFill>
              </a:rPr>
              <a:t>, při pohledu z vesmíru vypadá jako </a:t>
            </a:r>
            <a:r>
              <a:rPr lang="cs-CZ" sz="2400" b="1" dirty="0" smtClean="0">
                <a:solidFill>
                  <a:schemeClr val="accent4">
                    <a:lumMod val="75000"/>
                  </a:schemeClr>
                </a:solidFill>
              </a:rPr>
              <a:t>modrá koule</a:t>
            </a:r>
            <a:endParaRPr lang="cs-CZ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0" name="Tlačítko akce: Nápověda 9">
            <a:hlinkClick r:id="" action="ppaction://noaction" highlightClick="1"/>
          </p:cNvPr>
          <p:cNvSpPr/>
          <p:nvPr/>
        </p:nvSpPr>
        <p:spPr>
          <a:xfrm>
            <a:off x="7128285" y="2463279"/>
            <a:ext cx="360040" cy="432049"/>
          </a:xfrm>
          <a:prstGeom prst="actionButtonHelp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2249563" y="3471391"/>
            <a:ext cx="59121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Proč se o Zemi hovoří jako o modré planetě?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050" name="Picture 2" descr="http://upload.wikimedia.org/wikipedia/commons/0/0e/Nasa_earth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074" t="12963" r="7293" b="10868"/>
          <a:stretch/>
        </p:blipFill>
        <p:spPr bwMode="auto">
          <a:xfrm>
            <a:off x="323528" y="3789040"/>
            <a:ext cx="2880320" cy="2940800"/>
          </a:xfrm>
          <a:prstGeom prst="ellipse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00473" y="4062790"/>
            <a:ext cx="55057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Voda zabírá asi 71 procent (71%) zemského povrchu (téměř tři čtvrtiny = 3/4)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5716927" y="5009576"/>
            <a:ext cx="1742594" cy="166338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2" name="Skupina 11"/>
          <p:cNvGrpSpPr/>
          <p:nvPr/>
        </p:nvGrpSpPr>
        <p:grpSpPr>
          <a:xfrm>
            <a:off x="5744740" y="5009576"/>
            <a:ext cx="1707580" cy="1665184"/>
            <a:chOff x="5744740" y="5009576"/>
            <a:chExt cx="1707580" cy="1665184"/>
          </a:xfrm>
        </p:grpSpPr>
        <p:sp>
          <p:nvSpPr>
            <p:cNvPr id="9" name="Výseč 8"/>
            <p:cNvSpPr/>
            <p:nvPr/>
          </p:nvSpPr>
          <p:spPr>
            <a:xfrm>
              <a:off x="5744740" y="5009576"/>
              <a:ext cx="1707580" cy="1665184"/>
            </a:xfrm>
            <a:prstGeom prst="pie">
              <a:avLst>
                <a:gd name="adj1" fmla="val 12146"/>
                <a:gd name="adj2" fmla="val 15913988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>
                <a:solidFill>
                  <a:schemeClr val="tx1"/>
                </a:solidFill>
              </a:endParaRPr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5953336" y="5673662"/>
              <a:ext cx="59343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solidFill>
                    <a:schemeClr val="tx2">
                      <a:lumMod val="75000"/>
                    </a:schemeClr>
                  </a:solidFill>
                </a:rPr>
                <a:t>71%</a:t>
              </a:r>
              <a:endParaRPr lang="cs-CZ" sz="24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788274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 animBg="1"/>
      <p:bldP spid="23" grpId="0"/>
      <p:bldP spid="2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04006"/>
          </a:xfrm>
        </p:spPr>
        <p:txBody>
          <a:bodyPr>
            <a:normAutofit/>
          </a:bodyPr>
          <a:lstStyle/>
          <a:p>
            <a:pPr algn="l"/>
            <a:r>
              <a:rPr lang="cs-CZ" sz="3200" dirty="0" smtClean="0"/>
              <a:t>Opakování:</a:t>
            </a:r>
            <a:endParaRPr lang="cs-CZ" sz="3200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5122" name="Picture 2" descr="http://upload.wikimedia.org/wikipedia/commons/3/36/Globu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000" b="90000" l="10000" r="90000">
                        <a14:foregroundMark x1="26333" y1="82875" x2="77333" y2="83625"/>
                        <a14:foregroundMark x1="69167" y1="66250" x2="49000" y2="67000"/>
                        <a14:foregroundMark x1="68333" y1="63875" x2="70667" y2="66375"/>
                        <a14:foregroundMark x1="36167" y1="8000" x2="37500" y2="9750"/>
                        <a14:foregroundMark x1="58000" y1="70125" x2="58833" y2="79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764705"/>
            <a:ext cx="4222626" cy="5627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008859" y="1052736"/>
            <a:ext cx="2147317" cy="266429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842664" y="1066358"/>
            <a:ext cx="2147317" cy="266429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995936" y="3429000"/>
            <a:ext cx="2147317" cy="266429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42663" y="3429000"/>
            <a:ext cx="2147317" cy="266429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242334"/>
            <a:ext cx="33086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Z čeho vznikla Země?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1988840"/>
            <a:ext cx="33086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Jaký má tvar?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2708920"/>
            <a:ext cx="33086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Jaké podmínky pro život nabízí?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5536" y="3861048"/>
            <a:ext cx="33086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Jak velkou část zemského povrchu zabírá voda?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14" name="Skupina 13"/>
          <p:cNvGrpSpPr/>
          <p:nvPr/>
        </p:nvGrpSpPr>
        <p:grpSpPr>
          <a:xfrm>
            <a:off x="373868" y="2708920"/>
            <a:ext cx="3533256" cy="1569660"/>
            <a:chOff x="373868" y="2708920"/>
            <a:chExt cx="3533256" cy="1569660"/>
          </a:xfrm>
        </p:grpSpPr>
        <p:sp>
          <p:nvSpPr>
            <p:cNvPr id="12" name="TextovéPole 11"/>
            <p:cNvSpPr txBox="1"/>
            <p:nvPr/>
          </p:nvSpPr>
          <p:spPr>
            <a:xfrm>
              <a:off x="373868" y="2708920"/>
              <a:ext cx="353325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>
                  <a:solidFill>
                    <a:schemeClr val="accent2">
                      <a:lumMod val="50000"/>
                    </a:schemeClr>
                  </a:solidFill>
                </a:rPr>
                <a:t>Víš, co je na obrázku a k čemu to slouží? Svou odpověď si ověř kliknutím na šipku.</a:t>
              </a:r>
              <a:endParaRPr lang="cs-CZ" sz="2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3" name="Tlačítko akce: Dopředu nebo Další 12">
              <a:hlinkClick r:id="" action="ppaction://hlinkshowjump?jump=nextslide" highlightClick="1"/>
            </p:cNvPr>
            <p:cNvSpPr/>
            <p:nvPr/>
          </p:nvSpPr>
          <p:spPr>
            <a:xfrm>
              <a:off x="3306927" y="3960484"/>
              <a:ext cx="472985" cy="260604"/>
            </a:xfrm>
            <a:prstGeom prst="actionButtonForwardNex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2873864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4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lačítko akce: Vlastní 42">
            <a:hlinkClick r:id="" action="ppaction://noaction" highlightClick="1"/>
          </p:cNvPr>
          <p:cNvSpPr/>
          <p:nvPr/>
        </p:nvSpPr>
        <p:spPr>
          <a:xfrm>
            <a:off x="0" y="0"/>
            <a:ext cx="9144000" cy="6830362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Glóbus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6146" name="Picture 2" descr="http://upload.wikimedia.org/wikipedia/commons/3/36/Globu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000" b="90000" l="10000" r="90000">
                        <a14:foregroundMark x1="26333" y1="85000" x2="77500" y2="84000"/>
                        <a14:foregroundMark x1="70000" y1="64875" x2="69167" y2="65750"/>
                        <a14:foregroundMark x1="68500" y1="65625" x2="49167" y2="68500"/>
                        <a14:foregroundMark x1="57333" y1="70375" x2="57833" y2="75750"/>
                        <a14:foregroundMark x1="36500" y1="8000" x2="37167" y2="96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1959" y="1105343"/>
            <a:ext cx="4293765" cy="5725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78520" y="5106279"/>
            <a:ext cx="49855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v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e stejné vzdálenosti od obou pólů probíhá pomyslná čára = </a:t>
            </a:r>
            <a:r>
              <a:rPr lang="cs-CZ" sz="2400" b="1" u="sng" dirty="0" smtClean="0">
                <a:solidFill>
                  <a:schemeClr val="accent2">
                    <a:lumMod val="50000"/>
                  </a:schemeClr>
                </a:solidFill>
              </a:rPr>
              <a:t>rovník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(dělí Zemi na </a:t>
            </a:r>
            <a:r>
              <a:rPr lang="cs-CZ" sz="2400" u="sng" dirty="0" smtClean="0">
                <a:solidFill>
                  <a:schemeClr val="accent2">
                    <a:lumMod val="50000"/>
                  </a:schemeClr>
                </a:solidFill>
              </a:rPr>
              <a:t>severní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a </a:t>
            </a:r>
            <a:r>
              <a:rPr lang="cs-CZ" sz="2400" u="sng" dirty="0" smtClean="0">
                <a:solidFill>
                  <a:schemeClr val="accent2">
                    <a:lumMod val="50000"/>
                  </a:schemeClr>
                </a:solidFill>
              </a:rPr>
              <a:t>jižní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polokouli)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8" y="1412776"/>
            <a:ext cx="44390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zmenšenina Země (její model)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8" y="2204864"/>
            <a:ext cx="36439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z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názorňuje kulovitý tvar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23528" y="3140968"/>
            <a:ext cx="46378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roti sobě leží </a:t>
            </a:r>
            <a:r>
              <a:rPr lang="cs-CZ" sz="2400" u="sng" dirty="0" smtClean="0">
                <a:solidFill>
                  <a:schemeClr val="accent2">
                    <a:lumMod val="50000"/>
                  </a:schemeClr>
                </a:solidFill>
              </a:rPr>
              <a:t>severní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a </a:t>
            </a:r>
            <a:r>
              <a:rPr lang="cs-CZ" sz="2400" u="sng" dirty="0" smtClean="0">
                <a:solidFill>
                  <a:schemeClr val="accent2">
                    <a:lumMod val="50000"/>
                  </a:schemeClr>
                </a:solidFill>
              </a:rPr>
              <a:t>jižní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pól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40440" y="3882243"/>
            <a:ext cx="4000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m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yšlené spojení obou pólů = </a:t>
            </a:r>
            <a:r>
              <a:rPr lang="cs-CZ" sz="2400" b="1" u="sng" dirty="0" smtClean="0">
                <a:solidFill>
                  <a:schemeClr val="accent2">
                    <a:lumMod val="50000"/>
                  </a:schemeClr>
                </a:solidFill>
              </a:rPr>
              <a:t>zemská osa</a:t>
            </a:r>
            <a:endParaRPr lang="cs-CZ" sz="24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 flipV="1">
            <a:off x="3059832" y="2060848"/>
            <a:ext cx="2736304" cy="1181026"/>
          </a:xfrm>
          <a:prstGeom prst="straightConnector1">
            <a:avLst/>
          </a:prstGeom>
          <a:ln w="28575">
            <a:solidFill>
              <a:schemeClr val="tx2">
                <a:lumMod val="75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4060456" y="3501008"/>
            <a:ext cx="2959816" cy="1224136"/>
          </a:xfrm>
          <a:prstGeom prst="straightConnector1">
            <a:avLst/>
          </a:prstGeom>
          <a:ln w="28575">
            <a:solidFill>
              <a:schemeClr val="tx2">
                <a:lumMod val="50000"/>
              </a:schemeClr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5540364" y="980728"/>
            <a:ext cx="1767940" cy="4587216"/>
          </a:xfrm>
          <a:prstGeom prst="line">
            <a:avLst/>
          </a:prstGeom>
          <a:ln w="5715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blouk 28"/>
          <p:cNvSpPr/>
          <p:nvPr/>
        </p:nvSpPr>
        <p:spPr>
          <a:xfrm rot="9424844">
            <a:off x="4491965" y="2368978"/>
            <a:ext cx="3981614" cy="1169749"/>
          </a:xfrm>
          <a:prstGeom prst="arc">
            <a:avLst>
              <a:gd name="adj1" fmla="val 12056739"/>
              <a:gd name="adj2" fmla="val 20899924"/>
            </a:avLst>
          </a:prstGeom>
          <a:ln w="57150"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715332" y="5589240"/>
            <a:ext cx="1045557" cy="5268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767161" y="3789040"/>
            <a:ext cx="1944635" cy="7667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2489931" y="2996952"/>
            <a:ext cx="1226458" cy="3833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698775" y="2924944"/>
            <a:ext cx="746809" cy="4217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38" name="Skupina 37"/>
          <p:cNvGrpSpPr/>
          <p:nvPr/>
        </p:nvGrpSpPr>
        <p:grpSpPr>
          <a:xfrm>
            <a:off x="4967415" y="1916845"/>
            <a:ext cx="3063020" cy="3187403"/>
            <a:chOff x="4967415" y="1916845"/>
            <a:chExt cx="3063020" cy="3187403"/>
          </a:xfrm>
        </p:grpSpPr>
        <p:sp>
          <p:nvSpPr>
            <p:cNvPr id="37" name="Tětiva 36"/>
            <p:cNvSpPr/>
            <p:nvPr/>
          </p:nvSpPr>
          <p:spPr>
            <a:xfrm rot="14987860" flipV="1">
              <a:off x="4905223" y="1979037"/>
              <a:ext cx="3187403" cy="3063020"/>
            </a:xfrm>
            <a:prstGeom prst="chord">
              <a:avLst>
                <a:gd name="adj1" fmla="val 5228442"/>
                <a:gd name="adj2" fmla="val 16200000"/>
              </a:avLst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TextovéPole 34"/>
            <p:cNvSpPr txBox="1"/>
            <p:nvPr/>
          </p:nvSpPr>
          <p:spPr>
            <a:xfrm rot="20434432">
              <a:off x="6084168" y="3805138"/>
              <a:ext cx="139672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b="1" dirty="0" smtClean="0">
                  <a:solidFill>
                    <a:schemeClr val="accent2">
                      <a:lumMod val="50000"/>
                    </a:schemeClr>
                  </a:solidFill>
                </a:rPr>
                <a:t>jižní polokoule</a:t>
              </a:r>
              <a:endParaRPr lang="cs-CZ" sz="20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4978380" y="1916846"/>
            <a:ext cx="3063020" cy="3187403"/>
            <a:chOff x="4978380" y="1916846"/>
            <a:chExt cx="3063020" cy="3187403"/>
          </a:xfrm>
        </p:grpSpPr>
        <p:sp>
          <p:nvSpPr>
            <p:cNvPr id="33" name="Tětiva 32"/>
            <p:cNvSpPr/>
            <p:nvPr/>
          </p:nvSpPr>
          <p:spPr>
            <a:xfrm rot="4356392">
              <a:off x="4916188" y="1979038"/>
              <a:ext cx="3187403" cy="3063020"/>
            </a:xfrm>
            <a:prstGeom prst="chord">
              <a:avLst>
                <a:gd name="adj1" fmla="val 5228442"/>
                <a:gd name="adj2" fmla="val 1620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9" name="TextovéPole 38"/>
            <p:cNvSpPr txBox="1"/>
            <p:nvPr/>
          </p:nvSpPr>
          <p:spPr>
            <a:xfrm rot="20422413">
              <a:off x="5286513" y="2426578"/>
              <a:ext cx="180539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2000" b="1" dirty="0" smtClean="0">
                  <a:solidFill>
                    <a:schemeClr val="accent2">
                      <a:lumMod val="50000"/>
                    </a:schemeClr>
                  </a:solidFill>
                </a:rPr>
                <a:t>severní polokoule</a:t>
              </a:r>
              <a:endParaRPr lang="cs-CZ" sz="2000" b="1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sp>
        <p:nvSpPr>
          <p:cNvPr id="40" name="Obdélník 39"/>
          <p:cNvSpPr/>
          <p:nvPr/>
        </p:nvSpPr>
        <p:spPr>
          <a:xfrm>
            <a:off x="4572000" y="5661248"/>
            <a:ext cx="79208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3419872" y="5603078"/>
            <a:ext cx="921127" cy="5622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46328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Měsíc</a:t>
            </a:r>
            <a:endParaRPr lang="cs-CZ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4098" name="Picture 2" descr="http://upload.wikimedia.org/wikipedia/commons/0/0e/Nasa_earth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079"/>
          <a:stretch/>
        </p:blipFill>
        <p:spPr bwMode="auto">
          <a:xfrm>
            <a:off x="5025680" y="2492896"/>
            <a:ext cx="4154832" cy="4104456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86710" y="1628800"/>
            <a:ext cx="41692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p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řirozená družice Země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86710" y="5919663"/>
            <a:ext cx="50333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Měsíc sám nesvítí, odráží sluneční  světlo 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86710" y="4770440"/>
            <a:ext cx="48893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Měsíc působí na Zemi přitažlivou silou (např. voda oceánů a moří příliv, odliv)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10" name="Skupina 9"/>
          <p:cNvGrpSpPr/>
          <p:nvPr/>
        </p:nvGrpSpPr>
        <p:grpSpPr>
          <a:xfrm>
            <a:off x="186710" y="2185211"/>
            <a:ext cx="4838970" cy="1569660"/>
            <a:chOff x="186710" y="2185211"/>
            <a:chExt cx="4838970" cy="1569660"/>
          </a:xfrm>
        </p:grpSpPr>
        <p:sp>
          <p:nvSpPr>
            <p:cNvPr id="8" name="TextovéPole 7"/>
            <p:cNvSpPr txBox="1"/>
            <p:nvPr/>
          </p:nvSpPr>
          <p:spPr>
            <a:xfrm>
              <a:off x="186710" y="2185211"/>
              <a:ext cx="4838970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Font typeface="Arial" pitchFamily="34" charset="0"/>
                <a:buChar char="•"/>
              </a:pPr>
              <a:r>
                <a:rPr lang="cs-CZ" sz="2400" dirty="0" smtClean="0">
                  <a:solidFill>
                    <a:schemeClr val="accent2">
                      <a:lumMod val="50000"/>
                    </a:schemeClr>
                  </a:solidFill>
                </a:rPr>
                <a:t>obíhá kolem Země (29 a půl dne) a zároveň se otáčí kolem své osy (též 29 a půl dne)            proto vidíme stále </a:t>
              </a:r>
              <a:r>
                <a:rPr lang="cs-CZ" sz="2400" u="sng" dirty="0" smtClean="0">
                  <a:solidFill>
                    <a:schemeClr val="accent2">
                      <a:lumMod val="50000"/>
                    </a:schemeClr>
                  </a:solidFill>
                </a:rPr>
                <a:t>jen jednu jeho stranu</a:t>
              </a:r>
              <a:endParaRPr lang="cs-CZ" sz="2400" u="sng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5" name="Šipka doprava 4"/>
            <p:cNvSpPr/>
            <p:nvPr/>
          </p:nvSpPr>
          <p:spPr>
            <a:xfrm>
              <a:off x="2987824" y="3093187"/>
              <a:ext cx="523695" cy="119789"/>
            </a:xfrm>
            <a:prstGeom prst="rightArrow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186710" y="3754871"/>
            <a:ext cx="5033362" cy="865166"/>
            <a:chOff x="186710" y="3754871"/>
            <a:chExt cx="5033362" cy="865166"/>
          </a:xfrm>
        </p:grpSpPr>
        <p:sp>
          <p:nvSpPr>
            <p:cNvPr id="6" name="TextovéPole 5"/>
            <p:cNvSpPr txBox="1"/>
            <p:nvPr/>
          </p:nvSpPr>
          <p:spPr>
            <a:xfrm>
              <a:off x="186710" y="3789040"/>
              <a:ext cx="503336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Font typeface="Arial" pitchFamily="34" charset="0"/>
                <a:buChar char="•"/>
              </a:pPr>
              <a:r>
                <a:rPr lang="cs-CZ" sz="2400" dirty="0" smtClean="0">
                  <a:solidFill>
                    <a:schemeClr val="accent2">
                      <a:lumMod val="50000"/>
                    </a:schemeClr>
                  </a:solidFill>
                </a:rPr>
                <a:t>má skalnatý povrch pokrytý rozdrobenými horninami a prachu</a:t>
              </a:r>
              <a:endParaRPr lang="cs-CZ" sz="2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1" name="Tlačítko akce: Video 10">
              <a:hlinkClick r:id="rId4" highlightClick="1"/>
            </p:cNvPr>
            <p:cNvSpPr/>
            <p:nvPr/>
          </p:nvSpPr>
          <p:spPr>
            <a:xfrm>
              <a:off x="4355976" y="3754871"/>
              <a:ext cx="521208" cy="521208"/>
            </a:xfrm>
            <a:prstGeom prst="actionButtonMovie">
              <a:avLst/>
            </a:prstGeom>
            <a:effectLst>
              <a:softEdge rad="63500"/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25146063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Měsíc</a:t>
            </a:r>
            <a:endParaRPr lang="cs-CZ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4098" name="Picture 2" descr="http://upload.wikimedia.org/wikipedia/commons/0/0e/Nasa_earth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079"/>
          <a:stretch/>
        </p:blipFill>
        <p:spPr bwMode="auto">
          <a:xfrm>
            <a:off x="5025680" y="2042917"/>
            <a:ext cx="4154832" cy="4104456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6429" y="1988840"/>
            <a:ext cx="50333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Během svého pohybu kolem Země se dostává do různého postavení ke Slunci. Člověk vidí jen osvětlenou část.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6428" y="4038163"/>
            <a:ext cx="51476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Vzhled částí Měsíce se mění, říkáme tomu 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fáze Měsíce</a:t>
            </a:r>
            <a:endParaRPr lang="cs-CZ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16429" y="5262299"/>
            <a:ext cx="4889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Člověk rozeznává </a:t>
            </a:r>
            <a:r>
              <a:rPr lang="cs-CZ" sz="2400" b="1" dirty="0" smtClean="0">
                <a:solidFill>
                  <a:schemeClr val="accent2">
                    <a:lumMod val="50000"/>
                  </a:schemeClr>
                </a:solidFill>
              </a:rPr>
              <a:t>čtyři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 fáze Měsíce.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70535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Fáze Měsíce</a:t>
            </a:r>
            <a:endParaRPr lang="cs-CZ" dirty="0"/>
          </a:p>
        </p:txBody>
      </p:sp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413995" y="1988840"/>
            <a:ext cx="77929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Při pohledu ze Země se vzhled Měsíce mění. Říkáme, že je Měsíc v 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novu (č.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1), pak </a:t>
            </a: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dorůstá (č. 2, 3,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4), je v úplňku (č.5), pak se zmenšuje (couvá – č. 6, 7, 8).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7175" y="3786481"/>
            <a:ext cx="7003537" cy="150075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820328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Skupina 23"/>
          <p:cNvGrpSpPr/>
          <p:nvPr/>
        </p:nvGrpSpPr>
        <p:grpSpPr>
          <a:xfrm>
            <a:off x="1120017" y="3238230"/>
            <a:ext cx="6553506" cy="3034223"/>
            <a:chOff x="1120017" y="3238230"/>
            <a:chExt cx="6553506" cy="3034223"/>
          </a:xfrm>
        </p:grpSpPr>
        <p:pic>
          <p:nvPicPr>
            <p:cNvPr id="10242" name="Picture 2" descr="https://akela.mendelu.cz/~xtalando/ie1/ukoly/schema_mesice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1876" t="39571" r="7538" b="37779"/>
            <a:stretch/>
          </p:blipFill>
          <p:spPr bwMode="auto">
            <a:xfrm>
              <a:off x="4788024" y="4005064"/>
              <a:ext cx="2093422" cy="1219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ětiva 6"/>
            <p:cNvSpPr/>
            <p:nvPr/>
          </p:nvSpPr>
          <p:spPr>
            <a:xfrm rot="11342018">
              <a:off x="1120017" y="3238230"/>
              <a:ext cx="2867305" cy="3034223"/>
            </a:xfrm>
            <a:prstGeom prst="chord">
              <a:avLst>
                <a:gd name="adj1" fmla="val 4342321"/>
                <a:gd name="adj2" fmla="val 16200000"/>
              </a:avLst>
            </a:prstGeom>
            <a:solidFill>
              <a:srgbClr val="F0D010"/>
            </a:solidFill>
            <a:ln>
              <a:solidFill>
                <a:srgbClr val="FFFF00"/>
              </a:solidFill>
            </a:ln>
            <a:effectLst>
              <a:glow rad="101600">
                <a:srgbClr val="F3F30D">
                  <a:alpha val="60000"/>
                </a:srgbClr>
              </a:glo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6732240" y="4551511"/>
              <a:ext cx="9412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solidFill>
                    <a:schemeClr val="accent2">
                      <a:lumMod val="50000"/>
                    </a:schemeClr>
                  </a:solidFill>
                </a:rPr>
                <a:t>Měsíc</a:t>
              </a:r>
              <a:endParaRPr lang="cs-CZ" sz="2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5" name="TextovéPole 24"/>
            <p:cNvSpPr txBox="1"/>
            <p:nvPr/>
          </p:nvSpPr>
          <p:spPr>
            <a:xfrm>
              <a:off x="5004048" y="5363924"/>
              <a:ext cx="9140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solidFill>
                    <a:schemeClr val="accent2">
                      <a:lumMod val="50000"/>
                    </a:schemeClr>
                  </a:solidFill>
                </a:rPr>
                <a:t>Země</a:t>
              </a:r>
              <a:endParaRPr lang="cs-CZ" sz="2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1225471" y="4581128"/>
              <a:ext cx="104227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solidFill>
                    <a:schemeClr val="accent2">
                      <a:lumMod val="50000"/>
                    </a:schemeClr>
                  </a:solidFill>
                </a:rPr>
                <a:t>Slunce</a:t>
              </a:r>
              <a:endParaRPr lang="cs-CZ" sz="2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Úplněk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940639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Měsíc je vidět celý, je osvětlena celá polokoule přivrácená k Zemi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5988" y="2852936"/>
            <a:ext cx="34099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n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a obloze je celou noc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21" name="Skupina 20"/>
          <p:cNvGrpSpPr/>
          <p:nvPr/>
        </p:nvGrpSpPr>
        <p:grpSpPr>
          <a:xfrm>
            <a:off x="4135740" y="4005064"/>
            <a:ext cx="800512" cy="1371600"/>
            <a:chOff x="4135740" y="4005064"/>
            <a:chExt cx="800512" cy="1371600"/>
          </a:xfrm>
        </p:grpSpPr>
        <p:cxnSp>
          <p:nvCxnSpPr>
            <p:cNvPr id="9" name="Přímá spojnice se šipkou 8"/>
            <p:cNvCxnSpPr/>
            <p:nvPr/>
          </p:nvCxnSpPr>
          <p:spPr>
            <a:xfrm>
              <a:off x="4135740" y="40050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2" name="Přímá spojnice se šipkou 11"/>
            <p:cNvCxnSpPr/>
            <p:nvPr/>
          </p:nvCxnSpPr>
          <p:spPr>
            <a:xfrm>
              <a:off x="4139952" y="41574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3" name="Přímá spojnice se šipkou 12"/>
            <p:cNvCxnSpPr/>
            <p:nvPr/>
          </p:nvCxnSpPr>
          <p:spPr>
            <a:xfrm>
              <a:off x="4139952" y="43098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4" name="Přímá spojnice se šipkou 13"/>
            <p:cNvCxnSpPr/>
            <p:nvPr/>
          </p:nvCxnSpPr>
          <p:spPr>
            <a:xfrm>
              <a:off x="4139952" y="44622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5" name="Přímá spojnice se šipkou 14"/>
            <p:cNvCxnSpPr/>
            <p:nvPr/>
          </p:nvCxnSpPr>
          <p:spPr>
            <a:xfrm>
              <a:off x="4135740" y="46146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6" name="Přímá spojnice se šipkou 15"/>
            <p:cNvCxnSpPr/>
            <p:nvPr/>
          </p:nvCxnSpPr>
          <p:spPr>
            <a:xfrm>
              <a:off x="4139952" y="47670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7" name="Přímá spojnice se šipkou 16"/>
            <p:cNvCxnSpPr/>
            <p:nvPr/>
          </p:nvCxnSpPr>
          <p:spPr>
            <a:xfrm>
              <a:off x="4139952" y="49194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/>
            <p:nvPr/>
          </p:nvCxnSpPr>
          <p:spPr>
            <a:xfrm>
              <a:off x="4139952" y="50718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/>
            <p:cNvCxnSpPr/>
            <p:nvPr/>
          </p:nvCxnSpPr>
          <p:spPr>
            <a:xfrm>
              <a:off x="4139952" y="52242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0" name="Přímá spojnice se šipkou 19"/>
            <p:cNvCxnSpPr/>
            <p:nvPr/>
          </p:nvCxnSpPr>
          <p:spPr>
            <a:xfrm>
              <a:off x="4139952" y="53766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11" name="Tětiva 10"/>
          <p:cNvSpPr/>
          <p:nvPr/>
        </p:nvSpPr>
        <p:spPr>
          <a:xfrm rot="346314">
            <a:off x="5150889" y="4454458"/>
            <a:ext cx="754799" cy="723421"/>
          </a:xfrm>
          <a:prstGeom prst="chord">
            <a:avLst>
              <a:gd name="adj1" fmla="val 4915936"/>
              <a:gd name="adj2" fmla="val 16200000"/>
            </a:avLst>
          </a:prstGeom>
          <a:solidFill>
            <a:srgbClr val="FAF64C"/>
          </a:solidFill>
          <a:ln>
            <a:solidFill>
              <a:srgbClr val="F3F3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Tětiva 21"/>
          <p:cNvSpPr/>
          <p:nvPr/>
        </p:nvSpPr>
        <p:spPr>
          <a:xfrm rot="232625">
            <a:off x="6458758" y="4662767"/>
            <a:ext cx="291008" cy="306800"/>
          </a:xfrm>
          <a:prstGeom prst="chord">
            <a:avLst>
              <a:gd name="adj1" fmla="val 4915936"/>
              <a:gd name="adj2" fmla="val 16200000"/>
            </a:avLst>
          </a:prstGeom>
          <a:solidFill>
            <a:srgbClr val="FAF64C"/>
          </a:solidFill>
          <a:ln>
            <a:solidFill>
              <a:srgbClr val="F3F3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954586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Couvá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940639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Měsíc se zmenšuje, tvar písmene C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5988" y="2852936"/>
            <a:ext cx="37593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ř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íkáme mu poslední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čtvrť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4135740" y="4309864"/>
            <a:ext cx="800512" cy="1371600"/>
            <a:chOff x="4135740" y="4005064"/>
            <a:chExt cx="800512" cy="1371600"/>
          </a:xfrm>
        </p:grpSpPr>
        <p:cxnSp>
          <p:nvCxnSpPr>
            <p:cNvPr id="9" name="Přímá spojnice se šipkou 8"/>
            <p:cNvCxnSpPr/>
            <p:nvPr/>
          </p:nvCxnSpPr>
          <p:spPr>
            <a:xfrm>
              <a:off x="4135740" y="40050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0" name="Přímá spojnice se šipkou 9"/>
            <p:cNvCxnSpPr/>
            <p:nvPr/>
          </p:nvCxnSpPr>
          <p:spPr>
            <a:xfrm>
              <a:off x="4139952" y="41574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1" name="Přímá spojnice se šipkou 10"/>
            <p:cNvCxnSpPr/>
            <p:nvPr/>
          </p:nvCxnSpPr>
          <p:spPr>
            <a:xfrm>
              <a:off x="4139952" y="43098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2" name="Přímá spojnice se šipkou 11"/>
            <p:cNvCxnSpPr/>
            <p:nvPr/>
          </p:nvCxnSpPr>
          <p:spPr>
            <a:xfrm>
              <a:off x="4139952" y="44622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3" name="Přímá spojnice se šipkou 12"/>
            <p:cNvCxnSpPr/>
            <p:nvPr/>
          </p:nvCxnSpPr>
          <p:spPr>
            <a:xfrm>
              <a:off x="4135740" y="46146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4" name="Přímá spojnice se šipkou 13"/>
            <p:cNvCxnSpPr/>
            <p:nvPr/>
          </p:nvCxnSpPr>
          <p:spPr>
            <a:xfrm>
              <a:off x="4139952" y="47670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5" name="Přímá spojnice se šipkou 14"/>
            <p:cNvCxnSpPr/>
            <p:nvPr/>
          </p:nvCxnSpPr>
          <p:spPr>
            <a:xfrm>
              <a:off x="4139952" y="49194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6" name="Přímá spojnice se šipkou 15"/>
            <p:cNvCxnSpPr/>
            <p:nvPr/>
          </p:nvCxnSpPr>
          <p:spPr>
            <a:xfrm>
              <a:off x="4139952" y="50718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7" name="Přímá spojnice se šipkou 16"/>
            <p:cNvCxnSpPr/>
            <p:nvPr/>
          </p:nvCxnSpPr>
          <p:spPr>
            <a:xfrm>
              <a:off x="4139952" y="52242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/>
            <p:nvPr/>
          </p:nvCxnSpPr>
          <p:spPr>
            <a:xfrm>
              <a:off x="4139952" y="53766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  <p:grpSp>
        <p:nvGrpSpPr>
          <p:cNvPr id="4" name="Skupina 3"/>
          <p:cNvGrpSpPr/>
          <p:nvPr/>
        </p:nvGrpSpPr>
        <p:grpSpPr>
          <a:xfrm>
            <a:off x="809202" y="3565316"/>
            <a:ext cx="6427094" cy="3057898"/>
            <a:chOff x="809202" y="3565316"/>
            <a:chExt cx="6427094" cy="3057898"/>
          </a:xfrm>
        </p:grpSpPr>
        <p:pic>
          <p:nvPicPr>
            <p:cNvPr id="10242" name="Picture 2" descr="https://akela.mendelu.cz/~xtalando/ie1/ukoly/schema_mesice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2219" t="33692" r="14829" b="37561"/>
            <a:stretch/>
          </p:blipFill>
          <p:spPr bwMode="auto">
            <a:xfrm>
              <a:off x="5292080" y="4134018"/>
              <a:ext cx="1570894" cy="15474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ětiva 6"/>
            <p:cNvSpPr/>
            <p:nvPr/>
          </p:nvSpPr>
          <p:spPr>
            <a:xfrm rot="11316632">
              <a:off x="809202" y="3565316"/>
              <a:ext cx="3013602" cy="3057898"/>
            </a:xfrm>
            <a:prstGeom prst="chord">
              <a:avLst>
                <a:gd name="adj1" fmla="val 4342321"/>
                <a:gd name="adj2" fmla="val 16200000"/>
              </a:avLst>
            </a:prstGeom>
            <a:solidFill>
              <a:srgbClr val="F0D010"/>
            </a:solidFill>
            <a:ln>
              <a:solidFill>
                <a:srgbClr val="FFFF00"/>
              </a:solidFill>
            </a:ln>
            <a:effectLst>
              <a:glow rad="101600">
                <a:srgbClr val="F3F30D">
                  <a:alpha val="60000"/>
                </a:srgbClr>
              </a:glo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1225471" y="4767535"/>
              <a:ext cx="104227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solidFill>
                    <a:schemeClr val="accent2">
                      <a:lumMod val="50000"/>
                    </a:schemeClr>
                  </a:solidFill>
                </a:rPr>
                <a:t>Slunce</a:t>
              </a:r>
              <a:endParaRPr lang="cs-CZ" sz="2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5652120" y="5775647"/>
              <a:ext cx="9140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solidFill>
                    <a:schemeClr val="accent2">
                      <a:lumMod val="50000"/>
                    </a:schemeClr>
                  </a:solidFill>
                </a:rPr>
                <a:t>Země</a:t>
              </a:r>
              <a:endParaRPr lang="cs-CZ" sz="2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6295013" y="4005064"/>
              <a:ext cx="9412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solidFill>
                    <a:schemeClr val="accent2">
                      <a:lumMod val="50000"/>
                    </a:schemeClr>
                  </a:solidFill>
                </a:rPr>
                <a:t>Měsíc</a:t>
              </a:r>
              <a:endParaRPr lang="cs-CZ" sz="2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sp>
        <p:nvSpPr>
          <p:cNvPr id="23" name="Tětiva 22"/>
          <p:cNvSpPr/>
          <p:nvPr/>
        </p:nvSpPr>
        <p:spPr>
          <a:xfrm rot="295457">
            <a:off x="5659753" y="4901706"/>
            <a:ext cx="754799" cy="723421"/>
          </a:xfrm>
          <a:prstGeom prst="chord">
            <a:avLst>
              <a:gd name="adj1" fmla="val 4915936"/>
              <a:gd name="adj2" fmla="val 16200000"/>
            </a:avLst>
          </a:prstGeom>
          <a:solidFill>
            <a:srgbClr val="FAF64C"/>
          </a:solidFill>
          <a:ln>
            <a:solidFill>
              <a:srgbClr val="F3F3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ětiva 23"/>
          <p:cNvSpPr/>
          <p:nvPr/>
        </p:nvSpPr>
        <p:spPr>
          <a:xfrm rot="232625">
            <a:off x="5878184" y="4158568"/>
            <a:ext cx="291008" cy="306800"/>
          </a:xfrm>
          <a:prstGeom prst="chord">
            <a:avLst>
              <a:gd name="adj1" fmla="val 4915936"/>
              <a:gd name="adj2" fmla="val 16200000"/>
            </a:avLst>
          </a:prstGeom>
          <a:solidFill>
            <a:srgbClr val="FAF64C"/>
          </a:solidFill>
          <a:ln>
            <a:solidFill>
              <a:srgbClr val="F3F3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54877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3" grpId="0" animBg="1"/>
      <p:bldP spid="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940639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Měsíc nevidíme, je osvětlena odvrácená část k Zemi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5988" y="2852936"/>
            <a:ext cx="25594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tzv. nový Měsíc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4" name="Skupina 3"/>
          <p:cNvGrpSpPr/>
          <p:nvPr/>
        </p:nvGrpSpPr>
        <p:grpSpPr>
          <a:xfrm>
            <a:off x="675278" y="3602223"/>
            <a:ext cx="6170999" cy="3034223"/>
            <a:chOff x="675278" y="3602223"/>
            <a:chExt cx="6170999" cy="3034223"/>
          </a:xfrm>
        </p:grpSpPr>
        <p:pic>
          <p:nvPicPr>
            <p:cNvPr id="10242" name="Picture 2" descr="https://akela.mendelu.cz/~xtalando/ie1/ukoly/schema_mesice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4511" t="43925" r="13973" b="37562"/>
            <a:stretch/>
          </p:blipFill>
          <p:spPr bwMode="auto">
            <a:xfrm>
              <a:off x="4689231" y="4525108"/>
              <a:ext cx="2157046" cy="9964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ětiva 6"/>
            <p:cNvSpPr/>
            <p:nvPr/>
          </p:nvSpPr>
          <p:spPr>
            <a:xfrm rot="11307967">
              <a:off x="675278" y="3602223"/>
              <a:ext cx="2867305" cy="3034223"/>
            </a:xfrm>
            <a:prstGeom prst="chord">
              <a:avLst>
                <a:gd name="adj1" fmla="val 4342321"/>
                <a:gd name="adj2" fmla="val 16200000"/>
              </a:avLst>
            </a:prstGeom>
            <a:solidFill>
              <a:srgbClr val="F0D010"/>
            </a:solidFill>
            <a:ln>
              <a:solidFill>
                <a:srgbClr val="FFFF00"/>
              </a:solidFill>
            </a:ln>
            <a:effectLst>
              <a:glow rad="101600">
                <a:srgbClr val="F3F30D">
                  <a:alpha val="60000"/>
                </a:srgbClr>
              </a:glo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971600" y="4839543"/>
              <a:ext cx="104227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solidFill>
                    <a:schemeClr val="accent2">
                      <a:lumMod val="50000"/>
                    </a:schemeClr>
                  </a:solidFill>
                </a:rPr>
                <a:t>Slunce</a:t>
              </a:r>
              <a:endParaRPr lang="cs-CZ" sz="2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5508104" y="5589240"/>
              <a:ext cx="9140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solidFill>
                    <a:schemeClr val="accent2">
                      <a:lumMod val="50000"/>
                    </a:schemeClr>
                  </a:solidFill>
                </a:rPr>
                <a:t>Země</a:t>
              </a:r>
              <a:endParaRPr lang="cs-CZ" sz="2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4422805" y="4335487"/>
              <a:ext cx="9412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solidFill>
                    <a:schemeClr val="accent2">
                      <a:lumMod val="50000"/>
                    </a:schemeClr>
                  </a:solidFill>
                </a:rPr>
                <a:t>Měsíc</a:t>
              </a:r>
              <a:endParaRPr lang="cs-CZ" sz="2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3635896" y="4433664"/>
            <a:ext cx="800512" cy="1371600"/>
            <a:chOff x="4135740" y="4005064"/>
            <a:chExt cx="800512" cy="1371600"/>
          </a:xfrm>
        </p:grpSpPr>
        <p:cxnSp>
          <p:nvCxnSpPr>
            <p:cNvPr id="13" name="Přímá spojnice se šipkou 12"/>
            <p:cNvCxnSpPr/>
            <p:nvPr/>
          </p:nvCxnSpPr>
          <p:spPr>
            <a:xfrm>
              <a:off x="4135740" y="40050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4" name="Přímá spojnice se šipkou 13"/>
            <p:cNvCxnSpPr/>
            <p:nvPr/>
          </p:nvCxnSpPr>
          <p:spPr>
            <a:xfrm>
              <a:off x="4139952" y="41574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5" name="Přímá spojnice se šipkou 14"/>
            <p:cNvCxnSpPr/>
            <p:nvPr/>
          </p:nvCxnSpPr>
          <p:spPr>
            <a:xfrm>
              <a:off x="4139952" y="43098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6" name="Přímá spojnice se šipkou 15"/>
            <p:cNvCxnSpPr/>
            <p:nvPr/>
          </p:nvCxnSpPr>
          <p:spPr>
            <a:xfrm>
              <a:off x="4139952" y="44622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7" name="Přímá spojnice se šipkou 16"/>
            <p:cNvCxnSpPr/>
            <p:nvPr/>
          </p:nvCxnSpPr>
          <p:spPr>
            <a:xfrm>
              <a:off x="4135740" y="46146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/>
            <p:nvPr/>
          </p:nvCxnSpPr>
          <p:spPr>
            <a:xfrm>
              <a:off x="4139952" y="47670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/>
            <p:cNvCxnSpPr/>
            <p:nvPr/>
          </p:nvCxnSpPr>
          <p:spPr>
            <a:xfrm>
              <a:off x="4139952" y="49194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0" name="Přímá spojnice se šipkou 19"/>
            <p:cNvCxnSpPr/>
            <p:nvPr/>
          </p:nvCxnSpPr>
          <p:spPr>
            <a:xfrm>
              <a:off x="4139952" y="50718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1" name="Přímá spojnice se šipkou 20"/>
            <p:cNvCxnSpPr/>
            <p:nvPr/>
          </p:nvCxnSpPr>
          <p:spPr>
            <a:xfrm>
              <a:off x="4139952" y="52242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2" name="Přímá spojnice se šipkou 21"/>
            <p:cNvCxnSpPr/>
            <p:nvPr/>
          </p:nvCxnSpPr>
          <p:spPr>
            <a:xfrm>
              <a:off x="4139952" y="53766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23" name="Tětiva 22"/>
          <p:cNvSpPr/>
          <p:nvPr/>
        </p:nvSpPr>
        <p:spPr>
          <a:xfrm rot="232625">
            <a:off x="4715837" y="4966920"/>
            <a:ext cx="359560" cy="278909"/>
          </a:xfrm>
          <a:prstGeom prst="chord">
            <a:avLst>
              <a:gd name="adj1" fmla="val 4915936"/>
              <a:gd name="adj2" fmla="val 16169180"/>
            </a:avLst>
          </a:prstGeom>
          <a:solidFill>
            <a:srgbClr val="FAF64C"/>
          </a:solidFill>
          <a:ln>
            <a:solidFill>
              <a:srgbClr val="F3F3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ětiva 23"/>
          <p:cNvSpPr/>
          <p:nvPr/>
        </p:nvSpPr>
        <p:spPr>
          <a:xfrm rot="295457">
            <a:off x="5537725" y="4741034"/>
            <a:ext cx="773786" cy="723421"/>
          </a:xfrm>
          <a:prstGeom prst="chord">
            <a:avLst>
              <a:gd name="adj1" fmla="val 4915936"/>
              <a:gd name="adj2" fmla="val 16200000"/>
            </a:avLst>
          </a:prstGeom>
          <a:solidFill>
            <a:srgbClr val="FAF64C"/>
          </a:solidFill>
          <a:ln>
            <a:solidFill>
              <a:srgbClr val="F3F3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54877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23" grpId="0" animBg="1"/>
      <p:bldP spid="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952081" y="3602223"/>
            <a:ext cx="5532377" cy="3034223"/>
            <a:chOff x="952081" y="3602223"/>
            <a:chExt cx="5532377" cy="3034223"/>
          </a:xfrm>
        </p:grpSpPr>
        <p:pic>
          <p:nvPicPr>
            <p:cNvPr id="10242" name="Picture 2" descr="https://akela.mendelu.cz/~xtalando/ie1/ukoly/schema_mesice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2047" t="42843" r="13631" b="37778"/>
            <a:stretch/>
          </p:blipFill>
          <p:spPr bwMode="auto">
            <a:xfrm>
              <a:off x="4819781" y="4294608"/>
              <a:ext cx="1664677" cy="10431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ětiva 6"/>
            <p:cNvSpPr/>
            <p:nvPr/>
          </p:nvSpPr>
          <p:spPr>
            <a:xfrm rot="11300942">
              <a:off x="952081" y="3602223"/>
              <a:ext cx="2867305" cy="3034223"/>
            </a:xfrm>
            <a:prstGeom prst="chord">
              <a:avLst>
                <a:gd name="adj1" fmla="val 4342321"/>
                <a:gd name="adj2" fmla="val 16200000"/>
              </a:avLst>
            </a:prstGeom>
            <a:solidFill>
              <a:srgbClr val="F0D010"/>
            </a:solidFill>
            <a:ln>
              <a:solidFill>
                <a:srgbClr val="FFFF00"/>
              </a:solidFill>
            </a:ln>
            <a:effectLst>
              <a:glow rad="101600">
                <a:srgbClr val="F3F30D">
                  <a:alpha val="60000"/>
                </a:srgbClr>
              </a:glow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1225471" y="4767535"/>
              <a:ext cx="104227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solidFill>
                    <a:schemeClr val="accent2">
                      <a:lumMod val="50000"/>
                    </a:schemeClr>
                  </a:solidFill>
                </a:rPr>
                <a:t>Slunce</a:t>
              </a:r>
              <a:endParaRPr lang="cs-CZ" sz="2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5098127" y="4005064"/>
              <a:ext cx="91403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solidFill>
                    <a:schemeClr val="accent2">
                      <a:lumMod val="50000"/>
                    </a:schemeClr>
                  </a:solidFill>
                </a:rPr>
                <a:t>Země</a:t>
              </a:r>
              <a:endParaRPr lang="cs-CZ" sz="2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5076056" y="6063679"/>
              <a:ext cx="94128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dirty="0" smtClean="0">
                  <a:solidFill>
                    <a:schemeClr val="accent2">
                      <a:lumMod val="50000"/>
                    </a:schemeClr>
                  </a:solidFill>
                </a:rPr>
                <a:t>Měsíc</a:t>
              </a:r>
              <a:endParaRPr lang="cs-CZ" sz="2400" dirty="0">
                <a:solidFill>
                  <a:schemeClr val="accent2">
                    <a:lumMod val="50000"/>
                  </a:schemeClr>
                </a:solidFill>
              </a:endParaRPr>
            </a:p>
          </p:txBody>
        </p:sp>
        <p:pic>
          <p:nvPicPr>
            <p:cNvPr id="12" name="Picture 2" descr="https://akela.mendelu.cz/~xtalando/ie1/ukoly/schema_mesice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4511" t="48429" r="37953" b="40978"/>
            <a:stretch/>
          </p:blipFill>
          <p:spPr bwMode="auto">
            <a:xfrm>
              <a:off x="5352329" y="5379090"/>
              <a:ext cx="515815" cy="5701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Dorůstá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940639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solidFill>
                  <a:schemeClr val="accent2">
                    <a:lumMod val="50000"/>
                  </a:schemeClr>
                </a:solidFill>
              </a:rPr>
              <a:t>o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světlená část Měsíce se zvětšuje, tvar písmene D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5988" y="2852936"/>
            <a:ext cx="33441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říkáme mu první </a:t>
            </a:r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čtvrť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Tětiva 10"/>
          <p:cNvSpPr/>
          <p:nvPr/>
        </p:nvSpPr>
        <p:spPr>
          <a:xfrm>
            <a:off x="5409639" y="5554073"/>
            <a:ext cx="291008" cy="306800"/>
          </a:xfrm>
          <a:prstGeom prst="chord">
            <a:avLst>
              <a:gd name="adj1" fmla="val 4915936"/>
              <a:gd name="adj2" fmla="val 16200000"/>
            </a:avLst>
          </a:prstGeom>
          <a:solidFill>
            <a:srgbClr val="FAF64C"/>
          </a:solidFill>
          <a:ln>
            <a:solidFill>
              <a:srgbClr val="F3F3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4" name="Skupina 13"/>
          <p:cNvGrpSpPr/>
          <p:nvPr/>
        </p:nvGrpSpPr>
        <p:grpSpPr>
          <a:xfrm>
            <a:off x="3995936" y="4361656"/>
            <a:ext cx="800512" cy="1371600"/>
            <a:chOff x="4135740" y="4005064"/>
            <a:chExt cx="800512" cy="1371600"/>
          </a:xfrm>
        </p:grpSpPr>
        <p:cxnSp>
          <p:nvCxnSpPr>
            <p:cNvPr id="15" name="Přímá spojnice se šipkou 14"/>
            <p:cNvCxnSpPr/>
            <p:nvPr/>
          </p:nvCxnSpPr>
          <p:spPr>
            <a:xfrm>
              <a:off x="4135740" y="40050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6" name="Přímá spojnice se šipkou 15"/>
            <p:cNvCxnSpPr/>
            <p:nvPr/>
          </p:nvCxnSpPr>
          <p:spPr>
            <a:xfrm>
              <a:off x="4139952" y="41574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7" name="Přímá spojnice se šipkou 16"/>
            <p:cNvCxnSpPr/>
            <p:nvPr/>
          </p:nvCxnSpPr>
          <p:spPr>
            <a:xfrm>
              <a:off x="4139952" y="43098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8" name="Přímá spojnice se šipkou 17"/>
            <p:cNvCxnSpPr/>
            <p:nvPr/>
          </p:nvCxnSpPr>
          <p:spPr>
            <a:xfrm>
              <a:off x="4139952" y="44622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19" name="Přímá spojnice se šipkou 18"/>
            <p:cNvCxnSpPr/>
            <p:nvPr/>
          </p:nvCxnSpPr>
          <p:spPr>
            <a:xfrm>
              <a:off x="4135740" y="46146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0" name="Přímá spojnice se šipkou 19"/>
            <p:cNvCxnSpPr/>
            <p:nvPr/>
          </p:nvCxnSpPr>
          <p:spPr>
            <a:xfrm>
              <a:off x="4139952" y="47670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1" name="Přímá spojnice se šipkou 20"/>
            <p:cNvCxnSpPr/>
            <p:nvPr/>
          </p:nvCxnSpPr>
          <p:spPr>
            <a:xfrm>
              <a:off x="4139952" y="49194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2" name="Přímá spojnice se šipkou 21"/>
            <p:cNvCxnSpPr/>
            <p:nvPr/>
          </p:nvCxnSpPr>
          <p:spPr>
            <a:xfrm>
              <a:off x="4139952" y="50718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3" name="Přímá spojnice se šipkou 22"/>
            <p:cNvCxnSpPr/>
            <p:nvPr/>
          </p:nvCxnSpPr>
          <p:spPr>
            <a:xfrm>
              <a:off x="4139952" y="52242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24" name="Přímá spojnice se šipkou 23"/>
            <p:cNvCxnSpPr/>
            <p:nvPr/>
          </p:nvCxnSpPr>
          <p:spPr>
            <a:xfrm>
              <a:off x="4139952" y="5376664"/>
              <a:ext cx="796300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5"/>
            </a:lnRef>
            <a:fillRef idx="0">
              <a:schemeClr val="accent5"/>
            </a:fillRef>
            <a:effectRef idx="0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25" name="Tětiva 24"/>
          <p:cNvSpPr/>
          <p:nvPr/>
        </p:nvSpPr>
        <p:spPr>
          <a:xfrm rot="251114">
            <a:off x="5188069" y="4570163"/>
            <a:ext cx="705868" cy="681044"/>
          </a:xfrm>
          <a:prstGeom prst="chord">
            <a:avLst>
              <a:gd name="adj1" fmla="val 4915936"/>
              <a:gd name="adj2" fmla="val 16200000"/>
            </a:avLst>
          </a:prstGeom>
          <a:solidFill>
            <a:srgbClr val="FAF64C"/>
          </a:solidFill>
          <a:ln>
            <a:solidFill>
              <a:srgbClr val="F3F3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54877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na závěr jednoduchý </a:t>
            </a:r>
            <a:r>
              <a:rPr lang="cs-CZ" dirty="0" err="1" smtClean="0"/>
              <a:t>testík</a:t>
            </a:r>
            <a:r>
              <a:rPr lang="cs-CZ" dirty="0" smtClean="0">
                <a:sym typeface="Wingdings" pitchFamily="2" charset="2"/>
              </a:rPr>
              <a:t>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628800"/>
            <a:ext cx="51155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Poznáš, o kterou fázi Měsíce se jedná?</a:t>
            </a:r>
          </a:p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Klikni na zvolenou odpověď.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88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007462">
            <a:off x="4078403" y="2669023"/>
            <a:ext cx="3602261" cy="35952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ovéPole 5"/>
          <p:cNvSpPr txBox="1"/>
          <p:nvPr/>
        </p:nvSpPr>
        <p:spPr>
          <a:xfrm>
            <a:off x="395536" y="3039343"/>
            <a:ext cx="23407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a) Měsíc dorůstá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3831431"/>
            <a:ext cx="14606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b) Úplněk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4653136"/>
            <a:ext cx="21098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c) Měsíc couvá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5445224"/>
            <a:ext cx="1056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d) Nov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1266" name="Picture 2" descr="C:\Users\sen\AppData\Local\Microsoft\Windows\Temporary Internet Files\Content.IE5\74MJT10G\MC9004280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85338"/>
            <a:ext cx="1050175" cy="640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sen\AppData\Local\Microsoft\Windows\Temporary Internet Files\Content.IE5\UMT1ZVB2\MC9004404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0195" y="4161674"/>
            <a:ext cx="945259" cy="766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141120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ýřez obrazovky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926"/>
          <a:stretch/>
        </p:blipFill>
        <p:spPr>
          <a:xfrm>
            <a:off x="3950568" y="2060848"/>
            <a:ext cx="4141411" cy="3972505"/>
          </a:xfrm>
          <a:prstGeom prst="ellipse">
            <a:avLst/>
          </a:prstGeom>
          <a:ln>
            <a:noFill/>
          </a:ln>
          <a:effectLst>
            <a:softEdge rad="127000"/>
          </a:effec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16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052736"/>
            <a:ext cx="51155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Poznáš, o kterou fázi Měsíce se jedná?</a:t>
            </a:r>
          </a:p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Klikni na zvolenou odpověď.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2463279"/>
            <a:ext cx="23407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a) Měsíc dorůstá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3255367"/>
            <a:ext cx="14606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b) Úplněk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4077072"/>
            <a:ext cx="21098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c) Měsíc couvá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4869160"/>
            <a:ext cx="1056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d) Nov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1266" name="Picture 2" descr="C:\Users\sen\AppData\Local\Microsoft\Windows\Temporary Internet Files\Content.IE5\74MJT10G\MC9004280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13943" y="3831431"/>
            <a:ext cx="1050175" cy="640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sen\AppData\Local\Microsoft\Windows\Temporary Internet Files\Content.IE5\UMT1ZVB2\MC9004404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49374" y="3831431"/>
            <a:ext cx="945259" cy="766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871407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23928" y="1911006"/>
            <a:ext cx="4047986" cy="40839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17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023119"/>
            <a:ext cx="51155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Poznáš, o kterou fázi Měsíce se jedná?</a:t>
            </a:r>
          </a:p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Klikni na zvolenou odpověď.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2433662"/>
            <a:ext cx="23407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a) Měsíc dorůstá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3225750"/>
            <a:ext cx="14606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b) Úplněk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4047455"/>
            <a:ext cx="21098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c) Měsíc couvá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4839543"/>
            <a:ext cx="1056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d) Nov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1266" name="Picture 2" descr="C:\Users\sen\AppData\Local\Microsoft\Windows\Temporary Internet Files\Content.IE5\74MJT10G\MC9004280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2833" y="3687415"/>
            <a:ext cx="1050175" cy="640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sen\AppData\Local\Microsoft\Windows\Temporary Internet Files\Content.IE5\UMT1ZVB2\MC9004404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43947" y="3664063"/>
            <a:ext cx="945259" cy="766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871407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Výřez obrazovk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1920" y="2003678"/>
            <a:ext cx="3935214" cy="40027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23528" y="980728"/>
            <a:ext cx="51155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Poznáš, o kterou fázi Měsíce se jedná?</a:t>
            </a:r>
          </a:p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Klikni na zvolenou odpověď.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2391271"/>
            <a:ext cx="23407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a) Měsíc dorůstá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3183359"/>
            <a:ext cx="14606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b) Úplněk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95536" y="4005064"/>
            <a:ext cx="21098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c) Měsíc couvá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4797152"/>
            <a:ext cx="1056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2">
                    <a:lumMod val="50000"/>
                  </a:schemeClr>
                </a:solidFill>
              </a:rPr>
              <a:t>d) Nov</a:t>
            </a:r>
            <a:endParaRPr lang="cs-CZ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1266" name="Picture 2" descr="C:\Users\sen\AppData\Local\Microsoft\Windows\Temporary Internet Files\Content.IE5\74MJT10G\MC9004280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04122" y="3748181"/>
            <a:ext cx="1050175" cy="640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sen\AppData\Local\Microsoft\Windows\Temporary Internet Files\Content.IE5\UMT1ZVB2\MC9004404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46897" y="3621671"/>
            <a:ext cx="945259" cy="766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871407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délník s jedním zakulaceným rohem 15"/>
          <p:cNvSpPr/>
          <p:nvPr/>
        </p:nvSpPr>
        <p:spPr>
          <a:xfrm>
            <a:off x="0" y="0"/>
            <a:ext cx="9144000" cy="6857999"/>
          </a:xfrm>
          <a:prstGeom prst="round1Rect">
            <a:avLst>
              <a:gd name="adj" fmla="val 206"/>
            </a:avLst>
          </a:prstGeom>
          <a:solidFill>
            <a:srgbClr val="1C1C1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19</a:t>
            </a:fld>
            <a:endParaRPr lang="cs-CZ"/>
          </a:p>
        </p:txBody>
      </p:sp>
      <p:grpSp>
        <p:nvGrpSpPr>
          <p:cNvPr id="15" name="Skupina 14"/>
          <p:cNvGrpSpPr/>
          <p:nvPr/>
        </p:nvGrpSpPr>
        <p:grpSpPr>
          <a:xfrm>
            <a:off x="996549" y="401064"/>
            <a:ext cx="7318893" cy="6415913"/>
            <a:chOff x="996549" y="401064"/>
            <a:chExt cx="7318893" cy="6415913"/>
          </a:xfrm>
        </p:grpSpPr>
        <p:sp>
          <p:nvSpPr>
            <p:cNvPr id="5" name="Ovál 4"/>
            <p:cNvSpPr/>
            <p:nvPr/>
          </p:nvSpPr>
          <p:spPr>
            <a:xfrm>
              <a:off x="3697570" y="2788424"/>
              <a:ext cx="1916853" cy="1663385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" name="Ovál 5"/>
            <p:cNvSpPr/>
            <p:nvPr/>
          </p:nvSpPr>
          <p:spPr>
            <a:xfrm>
              <a:off x="3305486" y="2444189"/>
              <a:ext cx="2701019" cy="2351852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7" name="Ovál 6"/>
            <p:cNvSpPr/>
            <p:nvPr/>
          </p:nvSpPr>
          <p:spPr>
            <a:xfrm>
              <a:off x="3000533" y="2143657"/>
              <a:ext cx="3310927" cy="2930726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8" name="Ovál 7"/>
            <p:cNvSpPr/>
            <p:nvPr/>
          </p:nvSpPr>
          <p:spPr>
            <a:xfrm>
              <a:off x="2642320" y="1866427"/>
              <a:ext cx="4027349" cy="3485187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9" name="Ovál 8"/>
            <p:cNvSpPr/>
            <p:nvPr/>
          </p:nvSpPr>
          <p:spPr>
            <a:xfrm>
              <a:off x="2200056" y="1549589"/>
              <a:ext cx="4887903" cy="4118858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0" name="Ovál 9"/>
            <p:cNvSpPr/>
            <p:nvPr/>
          </p:nvSpPr>
          <p:spPr>
            <a:xfrm>
              <a:off x="1377444" y="836710"/>
              <a:ext cx="6557102" cy="5544616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1" name="Ovál 10"/>
            <p:cNvSpPr/>
            <p:nvPr/>
          </p:nvSpPr>
          <p:spPr>
            <a:xfrm>
              <a:off x="1812294" y="1193150"/>
              <a:ext cx="5663429" cy="4831737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2" name="Ovál 11"/>
            <p:cNvSpPr/>
            <p:nvPr/>
          </p:nvSpPr>
          <p:spPr>
            <a:xfrm>
              <a:off x="996549" y="401064"/>
              <a:ext cx="7318893" cy="6415913"/>
            </a:xfrm>
            <a:prstGeom prst="ellipse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ln w="28575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13" name="Ovál 12"/>
            <p:cNvSpPr/>
            <p:nvPr/>
          </p:nvSpPr>
          <p:spPr>
            <a:xfrm>
              <a:off x="4167551" y="3129361"/>
              <a:ext cx="976891" cy="959312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7" name="Ovál 16"/>
          <p:cNvSpPr/>
          <p:nvPr/>
        </p:nvSpPr>
        <p:spPr>
          <a:xfrm>
            <a:off x="4303593" y="188640"/>
            <a:ext cx="348519" cy="396044"/>
          </a:xfrm>
          <a:prstGeom prst="ellips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4303593" y="582996"/>
            <a:ext cx="448715" cy="46906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5" name="Picture 11" descr="C:\Users\sen\AppData\Local\Microsoft\Windows\Temporary Internet Files\Content.IE5\BM31IF6M\MC9000372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7273" y="1194526"/>
            <a:ext cx="826735" cy="837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en\AppData\Local\Microsoft\Windows\Temporary Internet Files\Content.IE5\BM31IF6M\MC9000372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16205" y="801613"/>
            <a:ext cx="1173362" cy="777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sen\AppData\Local\Microsoft\Windows\Temporary Internet Files\Content.IE5\SWY5R9VX\MC900037210[1].wmf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154" t="21100" r="22436" b="21876"/>
          <a:stretch/>
        </p:blipFill>
        <p:spPr bwMode="auto">
          <a:xfrm>
            <a:off x="4487222" y="1691561"/>
            <a:ext cx="387540" cy="38666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sen\AppData\Local\Microsoft\Windows\Temporary Internet Files\Content.IE5\UMT1ZVB2\MP90043084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7455" b="92332" l="10000" r="90000">
                        <a14:foregroundMark x1="49766" y1="7455" x2="49766" y2="9904"/>
                        <a14:foregroundMark x1="50781" y1="92332" x2="50625" y2="890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4941" y="1995945"/>
            <a:ext cx="433083" cy="317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Ovál 32"/>
          <p:cNvSpPr/>
          <p:nvPr/>
        </p:nvSpPr>
        <p:spPr>
          <a:xfrm>
            <a:off x="4516801" y="2332911"/>
            <a:ext cx="254413" cy="261630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4572000" y="2730884"/>
            <a:ext cx="130555" cy="122052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3283373" y="220578"/>
            <a:ext cx="10005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Neptun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3351081" y="692696"/>
            <a:ext cx="7168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Uran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3078697" y="1124744"/>
            <a:ext cx="9172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Saturn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182639" y="1484784"/>
            <a:ext cx="9573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Jupiter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3616671" y="1772816"/>
            <a:ext cx="7393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Mars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349351" y="2132856"/>
            <a:ext cx="7906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Země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3532419" y="2450390"/>
            <a:ext cx="9675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Venuše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3494589" y="2708920"/>
            <a:ext cx="1005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C000"/>
                </a:solidFill>
              </a:rPr>
              <a:t>Merkur</a:t>
            </a:r>
            <a:endParaRPr lang="cs-CZ" sz="2000" b="1" dirty="0">
              <a:solidFill>
                <a:srgbClr val="FFC000"/>
              </a:solidFill>
            </a:endParaRPr>
          </a:p>
        </p:txBody>
      </p:sp>
      <p:sp>
        <p:nvSpPr>
          <p:cNvPr id="30" name="Tlačítko akce: Zpět nebo Předchozí 29">
            <a:hlinkClick r:id="" action="ppaction://hlinkshowjump?jump=lastslideviewed" highlightClick="1"/>
          </p:cNvPr>
          <p:cNvSpPr/>
          <p:nvPr/>
        </p:nvSpPr>
        <p:spPr>
          <a:xfrm>
            <a:off x="141651" y="6163500"/>
            <a:ext cx="521208" cy="435651"/>
          </a:xfrm>
          <a:prstGeom prst="actionButtonBackPreviou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15767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C 0.05833 4.44444E-6 0.10625 0.05601 0.10625 0.125 C 0.10625 0.19398 0.05833 0.25 5.55556E-7 0.25 C -0.05868 0.25 -0.10625 0.19398 -0.10625 0.125 C -0.10625 0.05601 -0.05868 4.44444E-6 5.55556E-7 4.44444E-6 Z " pathEditMode="relative" rAng="0" ptsTypes="fffff">
                                      <p:cBhvr>
                                        <p:cTn id="11" dur="125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7.40741E-7 C 0.08107 7.40741E-7 0.14705 0.07755 0.14705 0.17292 C 0.14705 0.26829 0.08107 0.3463 3.61111E-6 0.3463 C -0.08073 0.3463 -0.14618 0.26829 -0.14618 0.17292 C -0.14618 0.07755 -0.08073 7.40741E-7 3.61111E-6 7.40741E-7 Z " pathEditMode="relative" rAng="0" ptsTypes="fffff">
                                      <p:cBhvr>
                                        <p:cTn id="21" dur="2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8 -3.7037E-7 C 0.10781 -3.7037E-7 0.18923 0.09607 0.18923 0.21505 C 0.18923 0.33357 0.10781 0.43032 0.00798 0.43032 C -0.09202 0.43032 -0.17309 0.33357 -0.17309 0.21505 C -0.17309 0.09607 -0.09202 -3.7037E-7 0.00798 -3.7037E-7 Z " pathEditMode="relative" rAng="0" ptsTypes="fffff">
                                      <p:cBhvr>
                                        <p:cTn id="31" dur="2500" spd="-100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48148E-6 C 0.1217 -1.48148E-6 0.22066 0.11505 0.22066 0.25695 C 0.22066 0.39884 0.1217 0.51458 1.11111E-6 0.51458 C -0.1217 0.51458 -0.22031 0.39884 -0.22031 0.25695 C -0.22031 0.11505 -0.1217 -1.48148E-6 1.11111E-6 -1.48148E-6 Z " pathEditMode="relative" rAng="0" ptsTypes="fffff">
                                      <p:cBhvr>
                                        <p:cTn id="41" dur="3000" spd="-100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2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462 -0.00764 C 0.19219 -0.00764 0.31268 0.12824 0.31268 0.29629 C 0.31268 0.46435 0.19219 0.60092 0.04462 0.60092 C -0.10312 0.60092 -0.22291 0.46435 -0.22291 0.29629 C -0.22291 0.12824 -0.10312 -0.00764 0.04462 -0.00764 Z " pathEditMode="relative" rAng="0" ptsTypes="fffff">
                                      <p:cBhvr>
                                        <p:cTn id="51" dur="3500" spd="-100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296E-6 C 0.16944 2.96296E-6 0.30764 0.1574 0.30764 0.35139 C 0.30764 0.5456 0.16944 0.70347 2.22222E-6 0.70347 C -0.16945 0.70347 -0.3066 0.5456 -0.3066 0.35139 C -0.3066 0.1574 -0.16945 2.96296E-6 2.22222E-6 2.96296E-6 Z " pathEditMode="relative" rAng="0" ptsTypes="fffff">
                                      <p:cBhvr>
                                        <p:cTn id="61" dur="5000" spd="-100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3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649 -0.00764 C 0.21389 -0.00764 0.375 0.17732 0.375 0.40648 C 0.375 0.63519 0.21389 0.82153 0.01649 0.82153 C -0.18108 0.82153 -0.34167 0.63519 -0.34167 0.40648 C -0.34167 0.17732 -0.18108 -0.00764 0.01649 -0.00764 Z " pathEditMode="relative" rAng="0" ptsTypes="fffff">
                                      <p:cBhvr>
                                        <p:cTn id="71" dur="65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41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06 -0.00347 C 0.23941 -0.00347 0.41997 0.20671 0.41997 0.46644 C 0.41997 0.72523 0.23941 0.93727 0.01806 0.93727 C -0.2033 0.93727 -0.38333 0.72523 -0.38333 0.46644 C -0.38333 0.20671 -0.2033 -0.00347 0.01806 -0.00347 Z " pathEditMode="relative" rAng="0" ptsTypes="fffff">
                                      <p:cBhvr>
                                        <p:cTn id="81" dur="85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47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7" grpId="0" animBg="1"/>
      <p:bldP spid="27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484784"/>
            <a:ext cx="8280920" cy="4896544"/>
          </a:xfrm>
        </p:spPr>
        <p:txBody>
          <a:bodyPr>
            <a:normAutofit/>
          </a:bodyPr>
          <a:lstStyle/>
          <a:p>
            <a:r>
              <a:rPr lang="cs-CZ" i="1" u="sng" dirty="0" smtClean="0"/>
              <a:t>Použitá literatura:</a:t>
            </a:r>
          </a:p>
          <a:p>
            <a:r>
              <a:rPr lang="cs-CZ" sz="1800" dirty="0" smtClean="0"/>
              <a:t>Přírodověda pro 5. roč., SPN, 2011</a:t>
            </a:r>
            <a:endParaRPr lang="cs-CZ" sz="1800" dirty="0"/>
          </a:p>
          <a:p>
            <a:r>
              <a:rPr lang="cs-CZ" i="1" u="sng" dirty="0" smtClean="0"/>
              <a:t>Internetové odkazy:</a:t>
            </a:r>
            <a:endParaRPr lang="cs-CZ" dirty="0"/>
          </a:p>
          <a:p>
            <a:r>
              <a:rPr lang="cs-CZ" sz="1800" dirty="0"/>
              <a:t>NASA ESA. </a:t>
            </a:r>
            <a:r>
              <a:rPr lang="cs-CZ" sz="1800" i="1" dirty="0"/>
              <a:t>Wikipedia.cz</a:t>
            </a:r>
            <a:r>
              <a:rPr lang="cs-CZ" sz="1800" dirty="0"/>
              <a:t> [online]. [cit. 4.1.2014]. Dostupný na WWW: http://</a:t>
            </a:r>
            <a:r>
              <a:rPr lang="cs-CZ" sz="1800" dirty="0" smtClean="0"/>
              <a:t>cs.wikipedia.org/wiki/Soubor:Nasa_earth.jpg</a:t>
            </a:r>
            <a:endParaRPr lang="cs-CZ" sz="1800" dirty="0"/>
          </a:p>
          <a:p>
            <a:r>
              <a:rPr lang="cs-CZ" sz="1800" dirty="0"/>
              <a:t>KUHN, Stefan. </a:t>
            </a:r>
            <a:r>
              <a:rPr lang="cs-CZ" sz="1800" i="1" dirty="0"/>
              <a:t>Wikipedia.cz</a:t>
            </a:r>
            <a:r>
              <a:rPr lang="cs-CZ" sz="1800" dirty="0"/>
              <a:t> [online]. [cit. 4.1.2014]. Dostupný na WWW: http://cs.wikipedia.org/wiki/Soubor:Globus.jpg </a:t>
            </a:r>
          </a:p>
          <a:p>
            <a:r>
              <a:rPr lang="cs-CZ" sz="1800" dirty="0"/>
              <a:t>FRANK, Horst. </a:t>
            </a:r>
            <a:r>
              <a:rPr lang="cs-CZ" sz="1800" i="1" dirty="0"/>
              <a:t>Wikipedia.cz</a:t>
            </a:r>
            <a:r>
              <a:rPr lang="cs-CZ" sz="1800" dirty="0"/>
              <a:t> [online]. [cit. 4.1.2014]. Dostupný na WWW: http://cs.wikipedia.org/wiki/Soubor:Mond_Phasen.jpg</a:t>
            </a:r>
            <a:r>
              <a:rPr lang="cs-CZ" sz="1800" dirty="0" smtClean="0"/>
              <a:t> </a:t>
            </a:r>
          </a:p>
          <a:p>
            <a:r>
              <a:rPr lang="cs-CZ" i="1" u="sng" dirty="0" smtClean="0"/>
              <a:t>www.office.</a:t>
            </a:r>
            <a:r>
              <a:rPr lang="cs-CZ" i="1" u="sng" smtClean="0"/>
              <a:t>microsoft.com</a:t>
            </a:r>
            <a:endParaRPr lang="cs-CZ" i="1" u="sng" dirty="0" smtClean="0"/>
          </a:p>
          <a:p>
            <a:r>
              <a:rPr lang="cs-CZ" i="1" u="sng" dirty="0" err="1" smtClean="0"/>
              <a:t>Slidy</a:t>
            </a:r>
            <a:r>
              <a:rPr lang="cs-CZ" i="1" u="sng" dirty="0" smtClean="0"/>
              <a:t> 11 – 18 archiv autora</a:t>
            </a:r>
            <a:endParaRPr lang="cs-CZ" i="1" u="sng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20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8428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Black Tie</Template>
  <TotalTime>10619</TotalTime>
  <Words>963</Words>
  <Application>Microsoft Office PowerPoint</Application>
  <PresentationFormat>Předvádění na obrazovce (4:3)</PresentationFormat>
  <Paragraphs>140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Vlnění</vt:lpstr>
      <vt:lpstr>Základní škola a Mateřská škola Bílá Třemešná, okres Trutnov</vt:lpstr>
      <vt:lpstr>Anotace</vt:lpstr>
      <vt:lpstr>ZEMĚ A JEJÍ MĚSÍC</vt:lpstr>
      <vt:lpstr>Země</vt:lpstr>
      <vt:lpstr>Země</vt:lpstr>
      <vt:lpstr>Opakování:</vt:lpstr>
      <vt:lpstr>Glóbus</vt:lpstr>
      <vt:lpstr>Měsíc</vt:lpstr>
      <vt:lpstr>Měsíc</vt:lpstr>
      <vt:lpstr>Fáze Měsíce</vt:lpstr>
      <vt:lpstr>Úplněk</vt:lpstr>
      <vt:lpstr>Couvá</vt:lpstr>
      <vt:lpstr>Nov</vt:lpstr>
      <vt:lpstr>Dorůstá</vt:lpstr>
      <vt:lpstr>A na závěr jednoduchý testík</vt:lpstr>
      <vt:lpstr>Snímek 16</vt:lpstr>
      <vt:lpstr>Snímek 17</vt:lpstr>
      <vt:lpstr>Snímek 18</vt:lpstr>
      <vt:lpstr>Snímek 19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Dum</cp:lastModifiedBy>
  <cp:revision>141</cp:revision>
  <dcterms:created xsi:type="dcterms:W3CDTF">2013-05-10T12:01:16Z</dcterms:created>
  <dcterms:modified xsi:type="dcterms:W3CDTF">2014-01-17T13:56:08Z</dcterms:modified>
</cp:coreProperties>
</file>