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bookmarkIdSeed="2">
  <p:sldMasterIdLst>
    <p:sldMasterId id="2147483648" r:id="rId1"/>
  </p:sldMasterIdLst>
  <p:sldIdLst>
    <p:sldId id="270" r:id="rId2"/>
    <p:sldId id="271" r:id="rId3"/>
    <p:sldId id="256" r:id="rId4"/>
    <p:sldId id="258" r:id="rId5"/>
    <p:sldId id="273" r:id="rId6"/>
    <p:sldId id="274" r:id="rId7"/>
    <p:sldId id="260" r:id="rId8"/>
    <p:sldId id="261" r:id="rId9"/>
    <p:sldId id="275" r:id="rId10"/>
    <p:sldId id="276" r:id="rId11"/>
    <p:sldId id="277" r:id="rId12"/>
    <p:sldId id="279" r:id="rId13"/>
    <p:sldId id="262" r:id="rId14"/>
    <p:sldId id="263" r:id="rId15"/>
    <p:sldId id="265" r:id="rId16"/>
    <p:sldId id="278" r:id="rId17"/>
    <p:sldId id="259" r:id="rId18"/>
    <p:sldId id="280" r:id="rId19"/>
    <p:sldId id="281" r:id="rId20"/>
    <p:sldId id="268" r:id="rId21"/>
    <p:sldId id="272" r:id="rId2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=""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  <p:ext uri="{FD5EFAAD-0ECE-453E-9831-46B23BE46B34}">
      <p15:chartTrackingRefBased xmlns=""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4660"/>
  </p:normalViewPr>
  <p:slideViewPr>
    <p:cSldViewPr>
      <p:cViewPr varScale="1">
        <p:scale>
          <a:sx n="54" d="100"/>
          <a:sy n="54" d="100"/>
        </p:scale>
        <p:origin x="-161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FAE868-0193-4416-A2BE-A0E826704F41}" type="datetimeFigureOut">
              <a:rPr lang="cs-CZ" smtClean="0"/>
              <a:pPr/>
              <a:t>18.1.2014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FF8A6F-8E44-412F-B62E-8EEF66C60EF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ut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FAE868-0193-4416-A2BE-A0E826704F41}" type="datetimeFigureOut">
              <a:rPr lang="cs-CZ" smtClean="0"/>
              <a:pPr/>
              <a:t>18.1.2014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FF8A6F-8E44-412F-B62E-8EEF66C60EF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ut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FAE868-0193-4416-A2BE-A0E826704F41}" type="datetimeFigureOut">
              <a:rPr lang="cs-CZ" smtClean="0"/>
              <a:pPr/>
              <a:t>18.1.2014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FF8A6F-8E44-412F-B62E-8EEF66C60EF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ut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FAE868-0193-4416-A2BE-A0E826704F41}" type="datetimeFigureOut">
              <a:rPr lang="cs-CZ" smtClean="0"/>
              <a:pPr/>
              <a:t>18.1.2014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FF8A6F-8E44-412F-B62E-8EEF66C60EF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ut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FAE868-0193-4416-A2BE-A0E826704F41}" type="datetimeFigureOut">
              <a:rPr lang="cs-CZ" smtClean="0"/>
              <a:pPr/>
              <a:t>18.1.2014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FF8A6F-8E44-412F-B62E-8EEF66C60EF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ut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FAE868-0193-4416-A2BE-A0E826704F41}" type="datetimeFigureOut">
              <a:rPr lang="cs-CZ" smtClean="0"/>
              <a:pPr/>
              <a:t>18.1.2014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FF8A6F-8E44-412F-B62E-8EEF66C60EF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ut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FAE868-0193-4416-A2BE-A0E826704F41}" type="datetimeFigureOut">
              <a:rPr lang="cs-CZ" smtClean="0"/>
              <a:pPr/>
              <a:t>18.1.2014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FF8A6F-8E44-412F-B62E-8EEF66C60EF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ut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FAE868-0193-4416-A2BE-A0E826704F41}" type="datetimeFigureOut">
              <a:rPr lang="cs-CZ" smtClean="0"/>
              <a:pPr/>
              <a:t>18.1.2014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FF8A6F-8E44-412F-B62E-8EEF66C60EF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ut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FAE868-0193-4416-A2BE-A0E826704F41}" type="datetimeFigureOut">
              <a:rPr lang="cs-CZ" smtClean="0"/>
              <a:pPr/>
              <a:t>18.1.2014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FF8A6F-8E44-412F-B62E-8EEF66C60EF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ut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FAE868-0193-4416-A2BE-A0E826704F41}" type="datetimeFigureOut">
              <a:rPr lang="cs-CZ" smtClean="0"/>
              <a:pPr/>
              <a:t>18.1.2014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FF8A6F-8E44-412F-B62E-8EEF66C60EF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ut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FAE868-0193-4416-A2BE-A0E826704F41}" type="datetimeFigureOut">
              <a:rPr lang="cs-CZ" smtClean="0"/>
              <a:pPr/>
              <a:t>18.1.2014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FF8A6F-8E44-412F-B62E-8EEF66C60EF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ut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1FAE868-0193-4416-A2BE-A0E826704F41}" type="datetimeFigureOut">
              <a:rPr lang="cs-CZ" smtClean="0"/>
              <a:pPr/>
              <a:t>18.1.2014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FF8A6F-8E44-412F-B62E-8EEF66C60EF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>
    <p:cut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://www.rozhlas.cz/zpravy/divadlo/_zprava/vladimir-vysockij-rusky-bard-a-herec-by-se-dozil-75-let--1166513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slovnik-cizich-slov-online.cz/bard-v" TargetMode="External"/><Relationship Id="rId2" Type="http://schemas.openxmlformats.org/officeDocument/2006/relationships/hyperlink" Target="http://www.rozhlas.cz/zpravy/divadlo/_zprava/vladimir-vysockij-rusky-bard-a-herec-by-se-dozil-75-let--1166513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j3NU1W3AHdc" TargetMode="External"/><Relationship Id="rId2" Type="http://schemas.openxmlformats.org/officeDocument/2006/relationships/hyperlink" Target="http://www.youtube.com/watch?v=vy8dJwTXRYM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j3NU1W3AHdc" TargetMode="External"/><Relationship Id="rId2" Type="http://schemas.openxmlformats.org/officeDocument/2006/relationships/hyperlink" Target="http://www.youtube.com/watch?v=vy8dJwTXRYM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daha.com/tomas-odaha/recenze/cetba/biografie/vladimir-vysockij" TargetMode="Externa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daha.com/tomas-odaha/recenze/cetba/biografie/vladimir-vysockij" TargetMode="Externa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hyperlink" Target="http://www.kulichki.com/vv/intl/czech/" TargetMode="Externa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jpeg"/><Relationship Id="rId3" Type="http://schemas.openxmlformats.org/officeDocument/2006/relationships/hyperlink" Target="//upload.wikimedia.org/wikipedia/commons/8/87/Vysotsky-House_Taganka(1).jpg" TargetMode="External"/><Relationship Id="rId7" Type="http://schemas.openxmlformats.org/officeDocument/2006/relationships/hyperlink" Target="//upload.wikimedia.org/wikipedia/commons/3/3f/SAM_1783.JPG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jpeg"/><Relationship Id="rId5" Type="http://schemas.openxmlformats.org/officeDocument/2006/relationships/hyperlink" Target="//upload.wikimedia.org/wikipedia/commons/0/05/Vysotsky-B.Karetny15(5).jpg" TargetMode="External"/><Relationship Id="rId10" Type="http://schemas.openxmlformats.org/officeDocument/2006/relationships/image" Target="../media/image13.jpeg"/><Relationship Id="rId4" Type="http://schemas.openxmlformats.org/officeDocument/2006/relationships/image" Target="../media/image10.jpeg"/><Relationship Id="rId9" Type="http://schemas.openxmlformats.org/officeDocument/2006/relationships/hyperlink" Target="//upload.wikimedia.org/wikipedia/commons/8/87/Russia_stamp_V.Vysotsky_1999_2r.jpg" TargetMode="External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hyperlink" Target="http://www.kulichki.com/vv/" TargetMode="External"/><Relationship Id="rId3" Type="http://schemas.openxmlformats.org/officeDocument/2006/relationships/hyperlink" Target="http://slovnik-cizich-slov-online.cz/bard-vyznam" TargetMode="External"/><Relationship Id="rId7" Type="http://schemas.openxmlformats.org/officeDocument/2006/relationships/hyperlink" Target="http://cs.wikipedia.org/wiki/Vladimir_Vysockij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odaha.com/tomasodaha/recenze/cetba/biografie/vladimir-vysockij" TargetMode="External"/><Relationship Id="rId5" Type="http://schemas.openxmlformats.org/officeDocument/2006/relationships/hyperlink" Target="http://www.nohavica.cz/cz/tvorba/texty/pisen_o_priteli.htm" TargetMode="External"/><Relationship Id="rId4" Type="http://schemas.openxmlformats.org/officeDocument/2006/relationships/hyperlink" Target="http://www.rozhlas.cz/zpravy/divadlo/_zprava/vladimir-vysockij-rusky-bard-a-herec-by-se-dozil-75-let--1166513" TargetMode="External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hyperlink" Target="http://www.office.microsoft.com/" TargetMode="External"/><Relationship Id="rId3" Type="http://schemas.openxmlformats.org/officeDocument/2006/relationships/hyperlink" Target="http://cs.wikipedia.org/wiki/Soubor:Vladimir_Vysotsky.jpg" TargetMode="External"/><Relationship Id="rId7" Type="http://schemas.openxmlformats.org/officeDocument/2006/relationships/hyperlink" Target="http://commons.wikimedia.org/wiki/File:Russia_stamp_V.Vysotsky_1999_2r.jpg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ommons.wikimedia.org/wiki/File:SAM_1783.JPG" TargetMode="External"/><Relationship Id="rId5" Type="http://schemas.openxmlformats.org/officeDocument/2006/relationships/hyperlink" Target="http://commons.wikimedia.org/wiki/File:Vysotsky-B.Karetny15(5).jpg" TargetMode="External"/><Relationship Id="rId4" Type="http://schemas.openxmlformats.org/officeDocument/2006/relationships/hyperlink" Target="http://commons.wikimedia.org/wiki/File:Vysotsky-House_Taganka(1)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hnutý roh 3"/>
          <p:cNvSpPr/>
          <p:nvPr/>
        </p:nvSpPr>
        <p:spPr bwMode="auto">
          <a:xfrm>
            <a:off x="428596" y="1643050"/>
            <a:ext cx="8358246" cy="3786214"/>
          </a:xfrm>
          <a:prstGeom prst="foldedCorner">
            <a:avLst/>
          </a:prstGeom>
          <a:gradFill>
            <a:gsLst>
              <a:gs pos="0">
                <a:schemeClr val="tx1">
                  <a:lumMod val="65000"/>
                  <a:lumOff val="35000"/>
                </a:schemeClr>
              </a:gs>
              <a:gs pos="64999">
                <a:schemeClr val="bg1">
                  <a:lumMod val="85000"/>
                </a:schemeClr>
              </a:gs>
              <a:gs pos="100000">
                <a:schemeClr val="bg1"/>
              </a:gs>
            </a:gsLst>
            <a:lin ang="6000000" scaled="0"/>
          </a:gradFill>
          <a:ln w="34925" cap="sq" cmpd="sng" algn="ctr">
            <a:solidFill>
              <a:schemeClr val="tx1"/>
            </a:solidFill>
            <a:prstDash val="solid"/>
            <a:round/>
            <a:headEnd type="none" w="sm" len="sm"/>
            <a:tailEnd type="none" w="sm" len="sm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lvl="0" eaLnBrk="0" hangingPunct="0"/>
            <a:endParaRPr lang="cs-CZ" sz="1400" b="1" dirty="0" smtClean="0">
              <a:solidFill>
                <a:srgbClr val="943634"/>
              </a:solidFill>
              <a:ea typeface="Calibri" pitchFamily="34" charset="0"/>
              <a:cs typeface="Times New Roman" pitchFamily="18" charset="0"/>
            </a:endParaRPr>
          </a:p>
          <a:p>
            <a:pPr lvl="0" eaLnBrk="0" hangingPunct="0"/>
            <a:r>
              <a:rPr lang="cs-CZ" sz="2800" b="1" dirty="0" smtClean="0">
                <a:solidFill>
                  <a:schemeClr val="accent6">
                    <a:lumMod val="75000"/>
                  </a:schemeClr>
                </a:solidFill>
                <a:ea typeface="Calibri" pitchFamily="34" charset="0"/>
                <a:cs typeface="Times New Roman" pitchFamily="18" charset="0"/>
              </a:rPr>
              <a:t>Název </a:t>
            </a:r>
            <a:r>
              <a:rPr lang="cs-CZ" sz="2800" b="1" dirty="0">
                <a:solidFill>
                  <a:schemeClr val="accent6">
                    <a:lumMod val="75000"/>
                  </a:schemeClr>
                </a:solidFill>
                <a:ea typeface="Calibri" pitchFamily="34" charset="0"/>
                <a:cs typeface="Times New Roman" pitchFamily="18" charset="0"/>
              </a:rPr>
              <a:t>školy: </a:t>
            </a:r>
            <a:r>
              <a:rPr lang="cs-CZ" sz="2800" b="1" i="1" dirty="0">
                <a:solidFill>
                  <a:srgbClr val="000000"/>
                </a:solidFill>
                <a:ea typeface="Calibri" pitchFamily="34" charset="0"/>
                <a:cs typeface="Times New Roman" pitchFamily="18" charset="0"/>
              </a:rPr>
              <a:t>Gymnázium Lovosice, Sady pionýrů 600/6</a:t>
            </a:r>
            <a:endParaRPr lang="cs-CZ" sz="1400" dirty="0"/>
          </a:p>
          <a:p>
            <a:pPr lvl="0" eaLnBrk="0" hangingPunct="0"/>
            <a:r>
              <a:rPr lang="cs-CZ" sz="2800" b="1" dirty="0">
                <a:solidFill>
                  <a:schemeClr val="accent6">
                    <a:lumMod val="75000"/>
                  </a:schemeClr>
                </a:solidFill>
                <a:ea typeface="Calibri" pitchFamily="34" charset="0"/>
                <a:cs typeface="Times New Roman" pitchFamily="18" charset="0"/>
              </a:rPr>
              <a:t>Číslo projektu: </a:t>
            </a:r>
            <a:r>
              <a:rPr lang="cs-CZ" sz="2800" b="1" i="1" dirty="0">
                <a:solidFill>
                  <a:schemeClr val="accent6">
                    <a:lumMod val="75000"/>
                  </a:schemeClr>
                </a:solidFill>
                <a:ea typeface="Calibri" pitchFamily="34" charset="0"/>
                <a:cs typeface="Times New Roman" pitchFamily="18" charset="0"/>
              </a:rPr>
              <a:t>CZ.1.07/1.5.00/34.1073</a:t>
            </a:r>
            <a:endParaRPr lang="cs-CZ" sz="1400" dirty="0">
              <a:solidFill>
                <a:schemeClr val="accent6">
                  <a:lumMod val="75000"/>
                </a:schemeClr>
              </a:solidFill>
            </a:endParaRPr>
          </a:p>
          <a:p>
            <a:pPr lvl="0" eaLnBrk="0" hangingPunct="0"/>
            <a:r>
              <a:rPr lang="cs-CZ" sz="2800" b="1" dirty="0">
                <a:solidFill>
                  <a:schemeClr val="accent6">
                    <a:lumMod val="75000"/>
                  </a:schemeClr>
                </a:solidFill>
                <a:ea typeface="Calibri" pitchFamily="34" charset="0"/>
                <a:cs typeface="Times New Roman" pitchFamily="18" charset="0"/>
              </a:rPr>
              <a:t>Název materiálu: </a:t>
            </a:r>
            <a:r>
              <a:rPr lang="cs-CZ" sz="2800" b="1" i="1" dirty="0" smtClean="0">
                <a:solidFill>
                  <a:srgbClr val="000000"/>
                </a:solidFill>
                <a:ea typeface="Calibri" pitchFamily="34" charset="0"/>
                <a:cs typeface="Times New Roman" pitchFamily="18" charset="0"/>
              </a:rPr>
              <a:t>VY_12_INOVACE_1B_19_ V. Vysockij</a:t>
            </a:r>
            <a:endParaRPr lang="cs-CZ" sz="1400" dirty="0"/>
          </a:p>
          <a:p>
            <a:pPr lvl="0" eaLnBrk="0" hangingPunct="0"/>
            <a:r>
              <a:rPr lang="cs-CZ" sz="2800" b="1" dirty="0">
                <a:solidFill>
                  <a:schemeClr val="accent6">
                    <a:lumMod val="75000"/>
                  </a:schemeClr>
                </a:solidFill>
                <a:ea typeface="Calibri" pitchFamily="34" charset="0"/>
                <a:cs typeface="Times New Roman" pitchFamily="18" charset="0"/>
              </a:rPr>
              <a:t>Téma sady: </a:t>
            </a:r>
            <a:r>
              <a:rPr lang="cs-CZ" sz="2800" b="1" dirty="0">
                <a:solidFill>
                  <a:srgbClr val="000000"/>
                </a:solidFill>
                <a:ea typeface="Calibri" pitchFamily="34" charset="0"/>
                <a:cs typeface="Times New Roman" pitchFamily="18" charset="0"/>
              </a:rPr>
              <a:t>Interpretace textů</a:t>
            </a:r>
            <a:endParaRPr lang="cs-CZ" sz="1400" dirty="0"/>
          </a:p>
          <a:p>
            <a:pPr lvl="0" eaLnBrk="0" hangingPunct="0"/>
            <a:r>
              <a:rPr lang="cs-CZ" sz="2800" b="1" dirty="0">
                <a:solidFill>
                  <a:schemeClr val="accent6">
                    <a:lumMod val="75000"/>
                  </a:schemeClr>
                </a:solidFill>
                <a:ea typeface="Calibri" pitchFamily="34" charset="0"/>
                <a:cs typeface="Times New Roman" pitchFamily="18" charset="0"/>
              </a:rPr>
              <a:t>Datum vzniku: </a:t>
            </a:r>
            <a:r>
              <a:rPr lang="cs-CZ" sz="2800" b="1" i="1" dirty="0" smtClean="0">
                <a:solidFill>
                  <a:srgbClr val="000000"/>
                </a:solidFill>
                <a:ea typeface="Calibri" pitchFamily="34" charset="0"/>
                <a:cs typeface="Times New Roman" pitchFamily="18" charset="0"/>
              </a:rPr>
              <a:t>leden 2014</a:t>
            </a:r>
            <a:endParaRPr lang="cs-CZ" sz="1400" dirty="0"/>
          </a:p>
          <a:p>
            <a:pPr lvl="0" eaLnBrk="0" hangingPunct="0"/>
            <a:r>
              <a:rPr lang="cs-CZ" sz="2800" b="1" dirty="0">
                <a:solidFill>
                  <a:srgbClr val="943634"/>
                </a:solidFill>
                <a:ea typeface="Calibri" pitchFamily="34" charset="0"/>
                <a:cs typeface="Times New Roman" pitchFamily="18" charset="0"/>
              </a:rPr>
              <a:t>Třída: </a:t>
            </a:r>
            <a:r>
              <a:rPr lang="cs-CZ" sz="2800" b="1" i="1" dirty="0" smtClean="0">
                <a:solidFill>
                  <a:srgbClr val="000000"/>
                </a:solidFill>
                <a:ea typeface="Calibri" pitchFamily="34" charset="0"/>
                <a:cs typeface="Times New Roman" pitchFamily="18" charset="0"/>
              </a:rPr>
              <a:t>4.A</a:t>
            </a:r>
            <a:endParaRPr lang="cs-CZ" sz="1400" dirty="0"/>
          </a:p>
          <a:p>
            <a:pPr lvl="0" eaLnBrk="0" hangingPunct="0"/>
            <a:r>
              <a:rPr lang="cs-CZ" sz="2800" b="1" dirty="0">
                <a:solidFill>
                  <a:srgbClr val="943634"/>
                </a:solidFill>
                <a:ea typeface="Calibri" pitchFamily="34" charset="0"/>
                <a:cs typeface="Times New Roman" pitchFamily="18" charset="0"/>
              </a:rPr>
              <a:t>Autor: </a:t>
            </a:r>
            <a:r>
              <a:rPr lang="cs-CZ" sz="2800" b="1" i="1" dirty="0">
                <a:solidFill>
                  <a:srgbClr val="000000"/>
                </a:solidFill>
                <a:ea typeface="Calibri" pitchFamily="34" charset="0"/>
                <a:cs typeface="Times New Roman" pitchFamily="18" charset="0"/>
              </a:rPr>
              <a:t>Mgr. Lucie Nováková</a:t>
            </a:r>
            <a:endParaRPr lang="cs-CZ" sz="4000" dirty="0"/>
          </a:p>
        </p:txBody>
      </p:sp>
    </p:spTree>
  </p:cSld>
  <p:clrMapOvr>
    <a:masterClrMapping/>
  </p:clrMapOvr>
  <p:transition>
    <p:cut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2"/>
          <p:cNvSpPr>
            <a:spLocks noGrp="1"/>
          </p:cNvSpPr>
          <p:nvPr>
            <p:ph idx="1"/>
          </p:nvPr>
        </p:nvSpPr>
        <p:spPr>
          <a:xfrm>
            <a:off x="428596" y="928670"/>
            <a:ext cx="8501122" cy="5715040"/>
          </a:xfrm>
          <a:gradFill>
            <a:gsLst>
              <a:gs pos="27000">
                <a:schemeClr val="tx1">
                  <a:lumMod val="65000"/>
                  <a:lumOff val="35000"/>
                </a:schemeClr>
              </a:gs>
              <a:gs pos="50000">
                <a:schemeClr val="bg1">
                  <a:lumMod val="65000"/>
                </a:schemeClr>
              </a:gs>
              <a:gs pos="100000">
                <a:schemeClr val="bg1">
                  <a:lumMod val="95000"/>
                </a:schemeClr>
              </a:gs>
            </a:gsLst>
            <a:lin ang="8400000" scaled="0"/>
          </a:gradFill>
          <a:ln w="28575">
            <a:solidFill>
              <a:schemeClr val="tx1"/>
            </a:solidFill>
          </a:ln>
          <a:effectLst>
            <a:outerShdw blurRad="50800" dist="190500" dir="2700000" algn="tl" rotWithShape="0">
              <a:prstClr val="black">
                <a:alpha val="40000"/>
              </a:prstClr>
            </a:outerShdw>
          </a:effectLst>
          <a:scene3d>
            <a:camera prst="orthographicFront">
              <a:rot lat="0" lon="300000" rev="0"/>
            </a:camera>
            <a:lightRig rig="threePt" dir="t"/>
          </a:scene3d>
        </p:spPr>
        <p:txBody>
          <a:bodyPr>
            <a:normAutofit fontScale="25000" lnSpcReduction="20000"/>
          </a:bodyPr>
          <a:lstStyle/>
          <a:p>
            <a:pPr lvl="0"/>
            <a:endParaRPr lang="cs-CZ" sz="2400" dirty="0" smtClean="0"/>
          </a:p>
          <a:p>
            <a:pPr lvl="0"/>
            <a:endParaRPr lang="cs-CZ" sz="9600" dirty="0" smtClean="0"/>
          </a:p>
          <a:p>
            <a:pPr lvl="0"/>
            <a:r>
              <a:rPr lang="cs-CZ" sz="9600" dirty="0" smtClean="0"/>
              <a:t>Materiál </a:t>
            </a:r>
            <a:r>
              <a:rPr lang="cs-CZ" sz="9600" dirty="0"/>
              <a:t>je určen k práci s texty v </a:t>
            </a:r>
            <a:r>
              <a:rPr lang="cs-CZ" sz="9600" dirty="0" smtClean="0"/>
              <a:t>hodinách i k domácí přípravě, </a:t>
            </a:r>
            <a:r>
              <a:rPr lang="cs-CZ" sz="9600" dirty="0"/>
              <a:t>jež jsou předmětem výuky literatury ve 4. ročníku. Slouží k </a:t>
            </a:r>
            <a:r>
              <a:rPr lang="cs-CZ" sz="9600" dirty="0" smtClean="0"/>
              <a:t>opakování i výkladu. </a:t>
            </a:r>
            <a:endParaRPr lang="cs-CZ" sz="9600" dirty="0"/>
          </a:p>
          <a:p>
            <a:pPr lvl="0"/>
            <a:r>
              <a:rPr lang="cs-CZ" sz="9600" dirty="0" smtClean="0"/>
              <a:t>Prezentace </a:t>
            </a:r>
            <a:r>
              <a:rPr lang="cs-CZ" sz="9600" dirty="0"/>
              <a:t>seznamuje žáky </a:t>
            </a:r>
            <a:r>
              <a:rPr lang="cs-CZ" sz="9600" dirty="0" smtClean="0"/>
              <a:t>s tvorbou Vladimíra Vysockého.</a:t>
            </a:r>
            <a:endParaRPr lang="cs-CZ" sz="9600" dirty="0"/>
          </a:p>
          <a:p>
            <a:pPr lvl="0"/>
            <a:r>
              <a:rPr lang="cs-CZ" sz="9600" dirty="0"/>
              <a:t>Směřuje k rozvoji čtenářské a informační gramotnosti žáků.</a:t>
            </a:r>
            <a:endParaRPr lang="cs-CZ" sz="7200" dirty="0"/>
          </a:p>
          <a:p>
            <a:pPr lvl="0"/>
            <a:r>
              <a:rPr lang="cs-CZ" sz="9600" dirty="0"/>
              <a:t>Žáci si jej bedlivě prostudují a následně vypracují odpovědi na přiložené otázky a </a:t>
            </a:r>
            <a:r>
              <a:rPr lang="cs-CZ" sz="9600" dirty="0" smtClean="0"/>
              <a:t>úkoly (doma si předem vyslechnou nahrávku a zhlédnou </a:t>
            </a:r>
            <a:r>
              <a:rPr lang="cs-CZ" sz="9600" dirty="0" err="1" smtClean="0"/>
              <a:t>videoukázky</a:t>
            </a:r>
            <a:r>
              <a:rPr lang="cs-CZ" sz="9600" dirty="0" smtClean="0"/>
              <a:t>).</a:t>
            </a:r>
          </a:p>
          <a:p>
            <a:pPr lvl="0"/>
            <a:r>
              <a:rPr lang="cs-CZ" sz="9600" dirty="0" smtClean="0"/>
              <a:t>Výklad – při kliknutí se postupně  objeví zobrazení životopisných údajů (snímek 4).</a:t>
            </a:r>
          </a:p>
          <a:p>
            <a:r>
              <a:rPr lang="cs-CZ" sz="9600" dirty="0" smtClean="0"/>
              <a:t>Při přechodu na další snímky se zobrazují řešení jednotlivých úkolů k výchozím textům a zadáním.</a:t>
            </a:r>
          </a:p>
          <a:p>
            <a:pPr lvl="0"/>
            <a:r>
              <a:rPr lang="cs-CZ" sz="9600" dirty="0" smtClean="0"/>
              <a:t>Urči správnost tvrzení – řešení se zbarví červeně (snímek 13, 14).</a:t>
            </a:r>
          </a:p>
          <a:p>
            <a:pPr lvl="0">
              <a:buNone/>
            </a:pPr>
            <a:endParaRPr lang="cs-CZ" sz="9600" dirty="0" smtClean="0"/>
          </a:p>
          <a:p>
            <a:pPr lvl="0"/>
            <a:endParaRPr lang="cs-CZ" sz="9600" dirty="0" smtClean="0"/>
          </a:p>
          <a:p>
            <a:pPr lvl="0"/>
            <a:endParaRPr lang="cs-CZ" sz="9600" dirty="0" smtClean="0"/>
          </a:p>
          <a:p>
            <a:pPr lvl="0"/>
            <a:endParaRPr lang="cs-CZ" sz="9600" dirty="0" smtClean="0"/>
          </a:p>
          <a:p>
            <a:pPr lvl="0"/>
            <a:endParaRPr lang="cs-CZ" sz="9600" dirty="0"/>
          </a:p>
          <a:p>
            <a:pPr lvl="0">
              <a:buNone/>
            </a:pPr>
            <a:endParaRPr lang="cs-CZ" sz="51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lvl="0"/>
            <a:endParaRPr lang="cs-CZ" sz="20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lvl="0">
              <a:buNone/>
            </a:pPr>
            <a:endParaRPr lang="cs-CZ" sz="20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lvl="0"/>
            <a:endParaRPr lang="cs-CZ" sz="2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lvl="0"/>
            <a:endParaRPr lang="cs-CZ" sz="2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buNone/>
            </a:pPr>
            <a:r>
              <a:rPr lang="cs-CZ" sz="2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 </a:t>
            </a:r>
          </a:p>
          <a:p>
            <a:pPr>
              <a:buClrTx/>
              <a:buNone/>
            </a:pPr>
            <a:endParaRPr lang="cs-CZ" sz="1800" dirty="0" smtClean="0">
              <a:solidFill>
                <a:srgbClr val="FFC000"/>
              </a:solidFill>
            </a:endParaRPr>
          </a:p>
        </p:txBody>
      </p:sp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xfrm>
            <a:off x="6500826" y="142852"/>
            <a:ext cx="2143140" cy="571504"/>
          </a:xfrm>
          <a:gradFill>
            <a:gsLst>
              <a:gs pos="27000">
                <a:schemeClr val="tx1">
                  <a:lumMod val="65000"/>
                  <a:lumOff val="35000"/>
                </a:schemeClr>
              </a:gs>
              <a:gs pos="50000">
                <a:schemeClr val="bg1">
                  <a:lumMod val="85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2400000" scaled="0"/>
          </a:gradFill>
          <a:ln w="28575">
            <a:solidFill>
              <a:schemeClr val="tx1"/>
            </a:solidFill>
          </a:ln>
        </p:spPr>
        <p:txBody>
          <a:bodyPr>
            <a:normAutofit fontScale="90000"/>
          </a:bodyPr>
          <a:lstStyle/>
          <a:p>
            <a:pPr algn="ctr"/>
            <a:r>
              <a:rPr lang="cs-CZ" sz="4000" b="1" dirty="0" smtClean="0">
                <a:solidFill>
                  <a:schemeClr val="accent6">
                    <a:lumMod val="75000"/>
                  </a:schemeClr>
                </a:solidFill>
                <a:latin typeface="Monotype Corsiva" pitchFamily="66" charset="0"/>
              </a:rPr>
              <a:t>Anotace:</a:t>
            </a:r>
            <a:endParaRPr lang="cs-CZ" sz="4000" b="1" dirty="0">
              <a:solidFill>
                <a:schemeClr val="accent6">
                  <a:lumMod val="75000"/>
                </a:schemeClr>
              </a:solidFill>
              <a:latin typeface="Monotype Corsiva" pitchFamily="66" charset="0"/>
            </a:endParaRPr>
          </a:p>
        </p:txBody>
      </p:sp>
    </p:spTree>
  </p:cSld>
  <p:clrMapOvr>
    <a:masterClrMapping/>
  </p:clrMapOvr>
  <p:transition>
    <p:cut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0_88809_aa37196_orig.png"/>
          <p:cNvPicPr>
            <a:picLocks noChangeAspect="1"/>
          </p:cNvPicPr>
          <p:nvPr/>
        </p:nvPicPr>
        <p:blipFill>
          <a:blip r:embed="rId2" cstate="email"/>
          <a:stretch>
            <a:fillRect/>
          </a:stretch>
        </p:blipFill>
        <p:spPr>
          <a:xfrm>
            <a:off x="7000892" y="6186355"/>
            <a:ext cx="928694" cy="671645"/>
          </a:xfrm>
          <a:prstGeom prst="rect">
            <a:avLst/>
          </a:prstGeom>
        </p:spPr>
      </p:pic>
      <p:sp>
        <p:nvSpPr>
          <p:cNvPr id="5" name="Obdélník 4"/>
          <p:cNvSpPr/>
          <p:nvPr/>
        </p:nvSpPr>
        <p:spPr>
          <a:xfrm>
            <a:off x="2000232" y="2143116"/>
            <a:ext cx="512210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Vladimír Vysockij</a:t>
            </a:r>
            <a:endParaRPr lang="cs-CZ" sz="54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000364" y="3571876"/>
            <a:ext cx="315342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/>
              <a:t>1938 - 1980</a:t>
            </a:r>
            <a:endParaRPr lang="cs-CZ" sz="4800" b="1" dirty="0"/>
          </a:p>
        </p:txBody>
      </p:sp>
      <p:sp>
        <p:nvSpPr>
          <p:cNvPr id="7" name="Obdélník 6"/>
          <p:cNvSpPr/>
          <p:nvPr/>
        </p:nvSpPr>
        <p:spPr>
          <a:xfrm>
            <a:off x="1214414" y="4429132"/>
            <a:ext cx="6880537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b="1" i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,,Hořel až shořel … říkávají Rusové“</a:t>
            </a:r>
            <a:endParaRPr lang="cs-CZ" sz="3600" b="1" i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2357422" y="3071810"/>
            <a:ext cx="5061001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ru-RU" sz="2800" i="1" dirty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Владимир Семёнович Высоцкий</a:t>
            </a:r>
            <a:endParaRPr lang="cs-CZ" sz="2800" dirty="0">
              <a:solidFill>
                <a:schemeClr val="accent6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ransition>
    <p:cut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142852"/>
            <a:ext cx="8229600" cy="1214438"/>
          </a:xfrm>
          <a:gradFill flip="none" rotWithShape="1">
            <a:gsLst>
              <a:gs pos="0">
                <a:schemeClr val="tx1">
                  <a:lumMod val="65000"/>
                  <a:lumOff val="35000"/>
                </a:schemeClr>
              </a:gs>
              <a:gs pos="50000">
                <a:schemeClr val="bg1"/>
              </a:gs>
              <a:gs pos="100000">
                <a:schemeClr val="bg1"/>
              </a:gs>
            </a:gsLst>
            <a:lin ang="12600000" scaled="0"/>
            <a:tileRect/>
          </a:gradFill>
          <a:ln w="31750">
            <a:solidFill>
              <a:schemeClr val="tx1"/>
            </a:solidFill>
          </a:ln>
          <a:effectLst>
            <a:outerShdw blurRad="50800" dist="50800" dir="2700000" algn="ctr" rotWithShape="0">
              <a:srgbClr val="000000">
                <a:alpha val="43137"/>
              </a:srgbClr>
            </a:outerShdw>
          </a:effectLst>
        </p:spPr>
        <p:txBody>
          <a:bodyPr>
            <a:normAutofit fontScale="90000"/>
          </a:bodyPr>
          <a:lstStyle/>
          <a:p>
            <a:r>
              <a:rPr lang="cs-CZ" sz="31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sz="31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Životopis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sz="2700" dirty="0" smtClean="0"/>
              <a:t>ruský zpívající básník, herec a písničkář </a:t>
            </a:r>
            <a:r>
              <a:rPr lang="cs-CZ" sz="2000" dirty="0" smtClean="0"/>
              <a:t/>
            </a:r>
            <a:br>
              <a:rPr lang="cs-CZ" sz="2000" dirty="0" smtClean="0"/>
            </a:br>
            <a:endParaRPr lang="cs-CZ" sz="3100" dirty="0"/>
          </a:p>
        </p:txBody>
      </p:sp>
      <p:pic>
        <p:nvPicPr>
          <p:cNvPr id="4" name="Zástupný symbol pro obsah 3" descr="400px-Vladimir_Vysotsky.jp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786446" y="1643050"/>
            <a:ext cx="2643206" cy="3964809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sp>
        <p:nvSpPr>
          <p:cNvPr id="6" name="TextovéPole 5"/>
          <p:cNvSpPr txBox="1"/>
          <p:nvPr/>
        </p:nvSpPr>
        <p:spPr>
          <a:xfrm>
            <a:off x="428596" y="2000240"/>
            <a:ext cx="464347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-</a:t>
            </a:r>
            <a:r>
              <a:rPr lang="cs-CZ" sz="3200" dirty="0" smtClean="0">
                <a:solidFill>
                  <a:schemeClr val="accent6">
                    <a:lumMod val="75000"/>
                  </a:schemeClr>
                </a:solidFill>
              </a:rPr>
              <a:t>- 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571472" y="1571612"/>
            <a:ext cx="4857784" cy="4216539"/>
          </a:xfrm>
          <a:prstGeom prst="rect">
            <a:avLst/>
          </a:prstGeom>
          <a:gradFill>
            <a:gsLst>
              <a:gs pos="0">
                <a:schemeClr val="tx1">
                  <a:lumMod val="65000"/>
                  <a:lumOff val="35000"/>
                </a:schemeClr>
              </a:gs>
              <a:gs pos="50000">
                <a:schemeClr val="bg1"/>
              </a:gs>
              <a:gs pos="100000">
                <a:schemeClr val="bg1"/>
              </a:gs>
            </a:gsLst>
            <a:lin ang="15600000" scaled="0"/>
          </a:gradFill>
          <a:effectLst>
            <a:outerShdw blurRad="50800" dir="8580000" sx="83000" sy="83000" algn="ctr" rotWithShape="0">
              <a:srgbClr val="000000">
                <a:alpha val="35000"/>
              </a:srgbClr>
            </a:outerShdw>
          </a:effectLst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válku prožil jako malý chlapec (otec na frontě, i Praha), vojenské písně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studium herectví 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při  MCHATU  (moskevské divadlo); </a:t>
            </a:r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herec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(Divadlo na Tagance,  představení v zahraničí)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skládal </a:t>
            </a:r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vlastní písně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(800), besedy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2. nejpopulárnější osobnost v ruské   </a:t>
            </a:r>
          </a:p>
          <a:p>
            <a:r>
              <a:rPr lang="cs-CZ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anketě </a:t>
            </a:r>
            <a:r>
              <a:rPr lang="cs-CZ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sobnost 20. století 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třikrát ženatý; alkohol, auta a ženy</a:t>
            </a:r>
            <a:endParaRPr lang="cs-CZ" sz="20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buFont typeface="Wingdings" pitchFamily="2" charset="2"/>
              <a:buChar char="Ø"/>
            </a:pPr>
            <a:r>
              <a:rPr lang="cs-CZ" sz="2800" b="1" dirty="0" smtClean="0"/>
              <a:t> </a:t>
            </a:r>
            <a:r>
              <a:rPr lang="cs-CZ" sz="2400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polooficiální </a:t>
            </a:r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sovětský umělec  (nevydával desky, ale hrál divadlo)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8" name="Obrázek 7" descr="0_88809_aa37196_orig.png"/>
          <p:cNvPicPr>
            <a:picLocks noChangeAspect="1"/>
          </p:cNvPicPr>
          <p:nvPr/>
        </p:nvPicPr>
        <p:blipFill>
          <a:blip r:embed="rId3" cstate="email"/>
          <a:stretch>
            <a:fillRect/>
          </a:stretch>
        </p:blipFill>
        <p:spPr>
          <a:xfrm>
            <a:off x="7000892" y="6186355"/>
            <a:ext cx="928694" cy="671645"/>
          </a:xfrm>
          <a:prstGeom prst="rect">
            <a:avLst/>
          </a:prstGeom>
        </p:spPr>
      </p:pic>
      <p:pic>
        <p:nvPicPr>
          <p:cNvPr id="9" name="Obrázek 8" descr="nota21.png"/>
          <p:cNvPicPr>
            <a:picLocks noChangeAspect="1"/>
          </p:cNvPicPr>
          <p:nvPr/>
        </p:nvPicPr>
        <p:blipFill>
          <a:blip r:embed="rId4" cstate="email"/>
          <a:stretch>
            <a:fillRect/>
          </a:stretch>
        </p:blipFill>
        <p:spPr>
          <a:xfrm>
            <a:off x="928662" y="285728"/>
            <a:ext cx="931036" cy="946554"/>
          </a:xfrm>
          <a:prstGeom prst="rect">
            <a:avLst/>
          </a:prstGeom>
        </p:spPr>
      </p:pic>
    </p:spTree>
  </p:cSld>
  <p:clrMapOvr>
    <a:masterClrMapping/>
  </p:clrMapOvr>
  <p:transition>
    <p:cut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20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20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2000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0" dur="2000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5" dur="2000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500034" y="214290"/>
            <a:ext cx="8229600" cy="2357454"/>
          </a:xfrm>
          <a:gradFill flip="none" rotWithShape="1">
            <a:gsLst>
              <a:gs pos="0">
                <a:schemeClr val="tx1">
                  <a:lumMod val="65000"/>
                  <a:lumOff val="35000"/>
                </a:schemeClr>
              </a:gs>
              <a:gs pos="50000">
                <a:schemeClr val="bg1"/>
              </a:gs>
              <a:gs pos="100000">
                <a:schemeClr val="bg1"/>
              </a:gs>
            </a:gsLst>
            <a:lin ang="12600000" scaled="0"/>
            <a:tileRect/>
          </a:gradFill>
          <a:ln w="31750">
            <a:solidFill>
              <a:schemeClr val="tx1"/>
            </a:solidFill>
          </a:ln>
          <a:effectLst>
            <a:outerShdw blurRad="50800" dist="50800" dir="2700000" algn="ctr" rotWithShape="0">
              <a:srgbClr val="000000">
                <a:alpha val="43137"/>
              </a:srgbClr>
            </a:outerShdw>
          </a:effectLst>
        </p:spPr>
        <p:txBody>
          <a:bodyPr>
            <a:normAutofit fontScale="90000"/>
          </a:bodyPr>
          <a:lstStyle/>
          <a:p>
            <a:r>
              <a:rPr lang="cs-CZ" sz="31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sz="31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31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sz="31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31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sz="31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49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Práce s textem a nahrávkou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sz="2700" dirty="0" smtClean="0">
                <a:hlinkClick r:id="rId2"/>
              </a:rPr>
              <a:t>http://www.rozhlas.</a:t>
            </a:r>
            <a:r>
              <a:rPr lang="cs-CZ" sz="2700" dirty="0" err="1" smtClean="0">
                <a:hlinkClick r:id="rId2"/>
              </a:rPr>
              <a:t>cz</a:t>
            </a:r>
            <a:r>
              <a:rPr lang="cs-CZ" sz="2700" dirty="0" smtClean="0">
                <a:hlinkClick r:id="rId2"/>
              </a:rPr>
              <a:t>/</a:t>
            </a:r>
            <a:r>
              <a:rPr lang="cs-CZ" sz="2700" dirty="0" err="1" smtClean="0">
                <a:hlinkClick r:id="rId2"/>
              </a:rPr>
              <a:t>zpravy</a:t>
            </a:r>
            <a:r>
              <a:rPr lang="cs-CZ" sz="2700" dirty="0" smtClean="0">
                <a:hlinkClick r:id="rId2"/>
              </a:rPr>
              <a:t>/divadlo/_zprava/</a:t>
            </a:r>
            <a:r>
              <a:rPr lang="cs-CZ" sz="2700" dirty="0" err="1" smtClean="0">
                <a:hlinkClick r:id="rId2"/>
              </a:rPr>
              <a:t>vladimir</a:t>
            </a:r>
            <a:r>
              <a:rPr lang="cs-CZ" sz="2700" dirty="0" smtClean="0">
                <a:hlinkClick r:id="rId2"/>
              </a:rPr>
              <a:t>-vysockij-rusky-bard-a-herec-by-se-</a:t>
            </a:r>
            <a:r>
              <a:rPr lang="cs-CZ" sz="2700" dirty="0" err="1" smtClean="0">
                <a:hlinkClick r:id="rId2"/>
              </a:rPr>
              <a:t>dozil</a:t>
            </a:r>
            <a:r>
              <a:rPr lang="cs-CZ" sz="2700" dirty="0" smtClean="0">
                <a:hlinkClick r:id="rId2"/>
              </a:rPr>
              <a:t>-75-let--1166513</a:t>
            </a:r>
            <a:r>
              <a:rPr lang="cs-CZ" sz="2700" dirty="0" smtClean="0"/>
              <a:t/>
            </a:r>
            <a:br>
              <a:rPr lang="cs-CZ" sz="2700" dirty="0" smtClean="0"/>
            </a:br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Poslechněte si nahrávku a čtete text.</a:t>
            </a:r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sz="2700" dirty="0" smtClean="0"/>
              <a:t> </a:t>
            </a:r>
            <a:r>
              <a:rPr lang="cs-CZ" sz="2000" dirty="0" smtClean="0"/>
              <a:t/>
            </a:r>
            <a:br>
              <a:rPr lang="cs-CZ" sz="2000" dirty="0" smtClean="0"/>
            </a:br>
            <a:endParaRPr lang="cs-CZ" sz="3100" dirty="0"/>
          </a:p>
        </p:txBody>
      </p:sp>
      <p:sp>
        <p:nvSpPr>
          <p:cNvPr id="6" name="Zástupný symbol pro obsah 2"/>
          <p:cNvSpPr>
            <a:spLocks noGrp="1"/>
          </p:cNvSpPr>
          <p:nvPr>
            <p:ph idx="1"/>
          </p:nvPr>
        </p:nvSpPr>
        <p:spPr>
          <a:xfrm>
            <a:off x="1071538" y="2857496"/>
            <a:ext cx="7000924" cy="3643338"/>
          </a:xfrm>
          <a:gradFill flip="none" rotWithShape="1">
            <a:gsLst>
              <a:gs pos="0">
                <a:schemeClr val="tx1">
                  <a:lumMod val="65000"/>
                  <a:lumOff val="35000"/>
                </a:schemeClr>
              </a:gs>
              <a:gs pos="50000">
                <a:schemeClr val="bg1"/>
              </a:gs>
              <a:gs pos="100000">
                <a:schemeClr val="bg1"/>
              </a:gs>
            </a:gsLst>
            <a:path path="circle">
              <a:fillToRect l="100000" t="100000"/>
            </a:path>
            <a:tileRect r="-100000" b="-100000"/>
          </a:gradFill>
          <a:ln w="31750">
            <a:solidFill>
              <a:schemeClr val="tx1"/>
            </a:solidFill>
          </a:ln>
          <a:effectLst>
            <a:outerShdw blurRad="76200" dist="152400" dir="5400000" algn="ctr" rotWithShape="0">
              <a:srgbClr val="000000">
                <a:alpha val="79000"/>
              </a:srgbClr>
            </a:outerShdw>
          </a:effectLst>
        </p:spPr>
        <p:txBody>
          <a:bodyPr>
            <a:normAutofit/>
          </a:bodyPr>
          <a:lstStyle/>
          <a:p>
            <a:pPr algn="just"/>
            <a:endParaRPr lang="cs-CZ" dirty="0" smtClean="0"/>
          </a:p>
          <a:p>
            <a:pPr marL="0" indent="-514350" algn="just">
              <a:buAutoNum type="alphaUcParenR"/>
            </a:pPr>
            <a:r>
              <a:rPr lang="cs-CZ" sz="2800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Čím V. Vysockij </a:t>
            </a:r>
            <a:r>
              <a:rPr lang="cs-CZ" sz="2800" i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proslul?</a:t>
            </a:r>
            <a:r>
              <a:rPr lang="cs-CZ" sz="2800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Proč je označován za </a:t>
            </a:r>
            <a:r>
              <a:rPr lang="cs-CZ" sz="2800" i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barda</a:t>
            </a:r>
            <a:r>
              <a:rPr lang="cs-CZ" sz="2800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? Co daný výraz </a:t>
            </a:r>
            <a:r>
              <a:rPr lang="cs-CZ" sz="2800" i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obecně označuje</a:t>
            </a:r>
            <a:r>
              <a:rPr lang="cs-CZ" sz="2800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?</a:t>
            </a:r>
          </a:p>
          <a:p>
            <a:pPr marL="0" indent="-514350" algn="just">
              <a:buAutoNum type="alphaUcParenR"/>
            </a:pPr>
            <a:r>
              <a:rPr lang="cs-CZ" sz="2800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Jakou </a:t>
            </a:r>
            <a:r>
              <a:rPr lang="cs-CZ" sz="2800" i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hereckou rolí </a:t>
            </a:r>
            <a:r>
              <a:rPr lang="cs-CZ" sz="2800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proslul na div. prknech?</a:t>
            </a:r>
          </a:p>
          <a:p>
            <a:pPr marL="0" indent="-514350" algn="just">
              <a:buAutoNum type="alphaUcParenR"/>
            </a:pPr>
            <a:r>
              <a:rPr lang="cs-CZ" sz="2800" i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 čem </a:t>
            </a:r>
            <a:r>
              <a:rPr lang="cs-CZ" sz="2800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nejčastěji zpíval?</a:t>
            </a:r>
          </a:p>
          <a:p>
            <a:pPr marL="0" indent="-514350" algn="just">
              <a:buAutoNum type="alphaUcParenR"/>
            </a:pPr>
            <a:r>
              <a:rPr lang="cs-CZ" sz="2800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Jakými </a:t>
            </a:r>
            <a:r>
              <a:rPr lang="cs-CZ" sz="2800" i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problémy</a:t>
            </a:r>
            <a:r>
              <a:rPr lang="cs-CZ" sz="2800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trpěl?</a:t>
            </a:r>
          </a:p>
          <a:p>
            <a:pPr marL="0" indent="-514350" algn="just">
              <a:buNone/>
            </a:pPr>
            <a:endParaRPr lang="cs-CZ" sz="2800" i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ransition>
    <p:cut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500034" y="214290"/>
            <a:ext cx="8229600" cy="1714512"/>
          </a:xfrm>
          <a:gradFill flip="none" rotWithShape="1">
            <a:gsLst>
              <a:gs pos="0">
                <a:schemeClr val="tx1">
                  <a:lumMod val="65000"/>
                  <a:lumOff val="35000"/>
                </a:schemeClr>
              </a:gs>
              <a:gs pos="50000">
                <a:schemeClr val="bg1"/>
              </a:gs>
              <a:gs pos="100000">
                <a:schemeClr val="bg1"/>
              </a:gs>
            </a:gsLst>
            <a:lin ang="12600000" scaled="0"/>
            <a:tileRect/>
          </a:gradFill>
          <a:ln w="31750">
            <a:solidFill>
              <a:schemeClr val="tx1"/>
            </a:solidFill>
          </a:ln>
          <a:effectLst>
            <a:outerShdw blurRad="50800" dist="50800" dir="2700000" algn="ctr" rotWithShape="0">
              <a:srgbClr val="000000">
                <a:alpha val="43137"/>
              </a:srgbClr>
            </a:outerShdw>
          </a:effectLst>
        </p:spPr>
        <p:txBody>
          <a:bodyPr>
            <a:normAutofit fontScale="90000"/>
          </a:bodyPr>
          <a:lstStyle/>
          <a:p>
            <a:r>
              <a:rPr lang="cs-CZ" sz="31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sz="31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31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sz="31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31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sz="31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Práce s textem a nahrávkou</a:t>
            </a:r>
            <a:r>
              <a:rPr lang="cs-CZ" sz="4000" dirty="0" smtClean="0"/>
              <a:t/>
            </a:r>
            <a:br>
              <a:rPr lang="cs-CZ" sz="4000" dirty="0" smtClean="0"/>
            </a:br>
            <a:r>
              <a:rPr lang="cs-CZ" sz="2200" dirty="0" smtClean="0">
                <a:hlinkClick r:id="rId2"/>
              </a:rPr>
              <a:t>http://www.rozhlas.</a:t>
            </a:r>
            <a:r>
              <a:rPr lang="cs-CZ" sz="2200" dirty="0" err="1" smtClean="0">
                <a:hlinkClick r:id="rId2"/>
              </a:rPr>
              <a:t>cz</a:t>
            </a:r>
            <a:r>
              <a:rPr lang="cs-CZ" sz="2200" dirty="0" smtClean="0">
                <a:hlinkClick r:id="rId2"/>
              </a:rPr>
              <a:t>/</a:t>
            </a:r>
            <a:r>
              <a:rPr lang="cs-CZ" sz="2200" dirty="0" err="1" smtClean="0">
                <a:hlinkClick r:id="rId2"/>
              </a:rPr>
              <a:t>zpravy</a:t>
            </a:r>
            <a:r>
              <a:rPr lang="cs-CZ" sz="2200" dirty="0" smtClean="0">
                <a:hlinkClick r:id="rId2"/>
              </a:rPr>
              <a:t>/divadlo/_zprava/</a:t>
            </a:r>
            <a:r>
              <a:rPr lang="cs-CZ" sz="2200" dirty="0" err="1" smtClean="0">
                <a:hlinkClick r:id="rId2"/>
              </a:rPr>
              <a:t>vladimir</a:t>
            </a:r>
            <a:r>
              <a:rPr lang="cs-CZ" sz="2200" dirty="0" smtClean="0">
                <a:hlinkClick r:id="rId2"/>
              </a:rPr>
              <a:t>-vysockij-rusky-bard-a-herec-by-se-</a:t>
            </a:r>
            <a:r>
              <a:rPr lang="cs-CZ" sz="2200" dirty="0" err="1" smtClean="0">
                <a:hlinkClick r:id="rId2"/>
              </a:rPr>
              <a:t>dozil</a:t>
            </a:r>
            <a:r>
              <a:rPr lang="cs-CZ" sz="2200" dirty="0" smtClean="0">
                <a:hlinkClick r:id="rId2"/>
              </a:rPr>
              <a:t>-75-let--1166513</a:t>
            </a:r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31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Poslechněte si nahrávku a čtete text.</a:t>
            </a:r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sz="2700" dirty="0" smtClean="0"/>
              <a:t> </a:t>
            </a:r>
            <a:r>
              <a:rPr lang="cs-CZ" sz="2000" dirty="0" smtClean="0"/>
              <a:t/>
            </a:r>
            <a:br>
              <a:rPr lang="cs-CZ" sz="2000" dirty="0" smtClean="0"/>
            </a:br>
            <a:endParaRPr lang="cs-CZ" sz="3100" dirty="0"/>
          </a:p>
        </p:txBody>
      </p:sp>
      <p:sp>
        <p:nvSpPr>
          <p:cNvPr id="6" name="Zástupný symbol pro obsah 2"/>
          <p:cNvSpPr>
            <a:spLocks noGrp="1"/>
          </p:cNvSpPr>
          <p:nvPr>
            <p:ph idx="1"/>
          </p:nvPr>
        </p:nvSpPr>
        <p:spPr>
          <a:xfrm>
            <a:off x="357158" y="2071678"/>
            <a:ext cx="8501122" cy="4429156"/>
          </a:xfrm>
          <a:gradFill flip="none" rotWithShape="1">
            <a:gsLst>
              <a:gs pos="0">
                <a:schemeClr val="tx1">
                  <a:lumMod val="65000"/>
                  <a:lumOff val="35000"/>
                </a:schemeClr>
              </a:gs>
              <a:gs pos="50000">
                <a:schemeClr val="bg1"/>
              </a:gs>
              <a:gs pos="100000">
                <a:schemeClr val="bg1"/>
              </a:gs>
            </a:gsLst>
            <a:path path="circle">
              <a:fillToRect l="100000" t="100000"/>
            </a:path>
            <a:tileRect r="-100000" b="-100000"/>
          </a:gradFill>
          <a:ln w="31750">
            <a:solidFill>
              <a:schemeClr val="tx1"/>
            </a:solidFill>
          </a:ln>
          <a:effectLst>
            <a:outerShdw blurRad="76200" dist="152400" dir="5400000" algn="ctr" rotWithShape="0">
              <a:srgbClr val="000000">
                <a:alpha val="79000"/>
              </a:srgbClr>
            </a:outerShdw>
          </a:effectLst>
        </p:spPr>
        <p:txBody>
          <a:bodyPr>
            <a:normAutofit/>
          </a:bodyPr>
          <a:lstStyle/>
          <a:p>
            <a:pPr marL="0" indent="-514350" algn="just">
              <a:buAutoNum type="alphaUcParenR"/>
            </a:pPr>
            <a:r>
              <a:rPr lang="cs-CZ" sz="2400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Proslul </a:t>
            </a:r>
            <a:r>
              <a:rPr lang="cs-CZ" sz="2400" i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napůl zakázanými písněmi</a:t>
            </a:r>
            <a:r>
              <a:rPr lang="cs-CZ" sz="2400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vynikajícími hereckými rolemi v divadle i ve filmu, a to </a:t>
            </a:r>
            <a:r>
              <a:rPr lang="cs-CZ" sz="2400" i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doma i ve světě</a:t>
            </a:r>
            <a:r>
              <a:rPr lang="cs-CZ" sz="2400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Stal se mluvčím ruských lidí, uměl vyjádřit v písních jejich pocity a atmosféru v tehdejším SSSR. </a:t>
            </a:r>
            <a:r>
              <a:rPr lang="cs-CZ" sz="2400" i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Bard </a:t>
            </a:r>
            <a:r>
              <a:rPr lang="cs-CZ" sz="2400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– původní význam keltský pěvec, obecněji </a:t>
            </a:r>
            <a:r>
              <a:rPr lang="cs-CZ" sz="2400" i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mluvčí lidu</a:t>
            </a:r>
            <a:r>
              <a:rPr lang="cs-CZ" sz="2400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básník. </a:t>
            </a:r>
            <a:r>
              <a:rPr lang="cs-CZ" sz="2000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3"/>
              </a:rPr>
              <a:t>http://slovnik-cizich-slov-online.cz/bard-v</a:t>
            </a:r>
            <a:endParaRPr lang="cs-CZ" sz="2000" i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-514350" algn="just">
              <a:buAutoNum type="alphaUcParenR"/>
            </a:pPr>
            <a:r>
              <a:rPr lang="cs-CZ" sz="2800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Rolí </a:t>
            </a:r>
            <a:r>
              <a:rPr lang="cs-CZ" sz="2800" i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Hamleta</a:t>
            </a:r>
            <a:r>
              <a:rPr lang="cs-CZ" sz="2800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v Divadle na Tagance.</a:t>
            </a:r>
          </a:p>
          <a:p>
            <a:pPr marL="0" indent="-514350" algn="just">
              <a:buAutoNum type="alphaUcParenR"/>
            </a:pPr>
            <a:r>
              <a:rPr lang="cs-CZ" sz="2800" i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Zpíval o schizofrenním životě </a:t>
            </a:r>
            <a:r>
              <a:rPr lang="cs-CZ" sz="2800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 SSSR, baladické písně o lásce, nesnesitelné tíze bytí aj.</a:t>
            </a:r>
          </a:p>
          <a:p>
            <a:pPr marL="0" indent="-514350" algn="just">
              <a:buAutoNum type="alphaUcParenR"/>
            </a:pPr>
            <a:r>
              <a:rPr lang="cs-CZ" sz="2800" i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Alkoholismus</a:t>
            </a:r>
            <a:r>
              <a:rPr lang="cs-CZ" sz="2800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střídal ženy, strach z létání letadlem.</a:t>
            </a:r>
          </a:p>
          <a:p>
            <a:pPr marL="0" indent="-514350" algn="just">
              <a:buAutoNum type="alphaUcParenR"/>
            </a:pPr>
            <a:endParaRPr lang="cs-CZ" sz="2400" i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-514350" algn="just">
              <a:buNone/>
            </a:pPr>
            <a:endParaRPr lang="cs-CZ" sz="2400" i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ransition>
    <p:cut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571472" y="214290"/>
            <a:ext cx="8358246" cy="6463308"/>
          </a:xfrm>
          <a:prstGeom prst="rect">
            <a:avLst/>
          </a:prstGeom>
          <a:gradFill>
            <a:gsLst>
              <a:gs pos="0">
                <a:schemeClr val="tx1">
                  <a:lumMod val="65000"/>
                  <a:lumOff val="35000"/>
                </a:schemeClr>
              </a:gs>
              <a:gs pos="50000">
                <a:schemeClr val="bg1"/>
              </a:gs>
              <a:gs pos="100000">
                <a:schemeClr val="bg1"/>
              </a:gs>
            </a:gsLst>
            <a:lin ang="2700000" scaled="1"/>
          </a:gradFill>
          <a:ln w="34925">
            <a:solidFill>
              <a:schemeClr val="tx1"/>
            </a:solidFill>
          </a:ln>
          <a:effectLst>
            <a:outerShdw blurRad="177800" dist="50800" dir="5400000" algn="ctr" rotWithShape="0">
              <a:srgbClr val="000000">
                <a:alpha val="43137"/>
              </a:srgbClr>
            </a:outerShdw>
          </a:effectLst>
        </p:spPr>
        <p:txBody>
          <a:bodyPr wrap="square" numCol="2" rtlCol="0">
            <a:spAutoFit/>
          </a:bodyPr>
          <a:lstStyle/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Myslel sis:</a:t>
            </a: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přítel můj a teď ?</a:t>
            </a:r>
            <a:br>
              <a:rPr lang="cs-CZ" b="1" dirty="0" smtClean="0"/>
            </a:br>
            <a:r>
              <a:rPr lang="cs-CZ" b="1" dirty="0" smtClean="0"/>
              <a:t>Ryba rak</a:t>
            </a:r>
            <a:br>
              <a:rPr lang="cs-CZ" b="1" dirty="0" smtClean="0"/>
            </a:br>
            <a:r>
              <a:rPr lang="cs-CZ" b="1" dirty="0" smtClean="0"/>
              <a:t>nebo tak či tak ?</a:t>
            </a:r>
            <a:br>
              <a:rPr lang="cs-CZ" b="1" dirty="0" smtClean="0"/>
            </a:br>
            <a:r>
              <a:rPr lang="cs-CZ" b="1" dirty="0" smtClean="0"/>
              <a:t>Odpověď bys rád</a:t>
            </a:r>
            <a:br>
              <a:rPr lang="cs-CZ" b="1" dirty="0" smtClean="0"/>
            </a:br>
            <a:r>
              <a:rPr lang="cs-CZ" b="1" dirty="0" smtClean="0"/>
              <a:t>chtěl znát,</a:t>
            </a:r>
            <a:br>
              <a:rPr lang="cs-CZ" b="1" dirty="0" smtClean="0"/>
            </a:br>
            <a:r>
              <a:rPr lang="cs-CZ" b="1" dirty="0" smtClean="0"/>
              <a:t>můžeš-li na něj dát.</a:t>
            </a:r>
            <a:br>
              <a:rPr lang="cs-CZ" b="1" dirty="0" smtClean="0"/>
            </a:br>
            <a:r>
              <a:rPr lang="cs-CZ" b="1" dirty="0" smtClean="0"/>
              <a:t>S sebou do hor ho vem</a:t>
            </a:r>
            <a:br>
              <a:rPr lang="cs-CZ" b="1" dirty="0" smtClean="0"/>
            </a:br>
            <a:r>
              <a:rPr lang="cs-CZ" b="1" dirty="0" smtClean="0"/>
              <a:t>a </a:t>
            </a:r>
            <a:r>
              <a:rPr lang="cs-CZ" b="1" dirty="0" err="1" smtClean="0"/>
              <a:t>jdem</a:t>
            </a:r>
            <a:r>
              <a:rPr lang="cs-CZ" b="1" dirty="0" smtClean="0"/>
              <a:t>,</a:t>
            </a:r>
            <a:br>
              <a:rPr lang="cs-CZ" b="1" dirty="0" smtClean="0"/>
            </a:br>
            <a:r>
              <a:rPr lang="cs-CZ" b="1" dirty="0" smtClean="0"/>
              <a:t>vzhůru po boku bok</a:t>
            </a:r>
            <a:br>
              <a:rPr lang="cs-CZ" b="1" dirty="0" smtClean="0"/>
            </a:br>
            <a:r>
              <a:rPr lang="cs-CZ" b="1" dirty="0" smtClean="0"/>
              <a:t>co krok,</a:t>
            </a:r>
            <a:br>
              <a:rPr lang="cs-CZ" b="1" dirty="0" smtClean="0"/>
            </a:br>
            <a:r>
              <a:rPr lang="cs-CZ" b="1" dirty="0" smtClean="0"/>
              <a:t>lanem svým s ním se svaž,</a:t>
            </a:r>
            <a:br>
              <a:rPr lang="cs-CZ" b="1" dirty="0" smtClean="0"/>
            </a:br>
            <a:r>
              <a:rPr lang="cs-CZ" b="1" dirty="0" smtClean="0"/>
              <a:t>ať znáš,</a:t>
            </a:r>
            <a:br>
              <a:rPr lang="cs-CZ" b="1" dirty="0" smtClean="0"/>
            </a:br>
            <a:r>
              <a:rPr lang="cs-CZ" b="1" dirty="0" smtClean="0"/>
              <a:t>s kým čest máš,</a:t>
            </a:r>
            <a:br>
              <a:rPr lang="cs-CZ" b="1" dirty="0" smtClean="0"/>
            </a:br>
            <a:r>
              <a:rPr lang="cs-CZ" b="1" dirty="0" smtClean="0"/>
              <a:t>s kým čest máš.</a:t>
            </a:r>
          </a:p>
          <a:p>
            <a:endParaRPr lang="cs-CZ" b="1" dirty="0" smtClean="0"/>
          </a:p>
          <a:p>
            <a:r>
              <a:rPr lang="cs-CZ" b="1" dirty="0" smtClean="0"/>
              <a:t>Jestli zlomí jej vzdor</a:t>
            </a:r>
            <a:br>
              <a:rPr lang="cs-CZ" b="1" dirty="0" smtClean="0"/>
            </a:br>
            <a:r>
              <a:rPr lang="cs-CZ" b="1" dirty="0" smtClean="0"/>
              <a:t>těch hor,</a:t>
            </a:r>
            <a:br>
              <a:rPr lang="cs-CZ" b="1" dirty="0" smtClean="0"/>
            </a:br>
            <a:r>
              <a:rPr lang="cs-CZ" b="1" dirty="0" smtClean="0"/>
              <a:t>skrčí nos, ohne hřbet,</a:t>
            </a:r>
            <a:br>
              <a:rPr lang="cs-CZ" b="1" dirty="0" smtClean="0"/>
            </a:br>
            <a:r>
              <a:rPr lang="cs-CZ" b="1" dirty="0" smtClean="0"/>
              <a:t>chce zpět,</a:t>
            </a:r>
            <a:br>
              <a:rPr lang="cs-CZ" b="1" dirty="0" smtClean="0"/>
            </a:br>
            <a:r>
              <a:rPr lang="cs-CZ" b="1" dirty="0" smtClean="0"/>
              <a:t>z ledovců na skalách,</a:t>
            </a:r>
            <a:br>
              <a:rPr lang="cs-CZ" b="1" dirty="0" smtClean="0"/>
            </a:br>
            <a:r>
              <a:rPr lang="cs-CZ" b="1" dirty="0" smtClean="0"/>
              <a:t>když má strach</a:t>
            </a:r>
            <a:br>
              <a:rPr lang="cs-CZ" b="1" dirty="0" smtClean="0"/>
            </a:br>
            <a:r>
              <a:rPr lang="cs-CZ" b="1" dirty="0" smtClean="0"/>
              <a:t>a přemýšlí, jak by plách,</a:t>
            </a:r>
            <a:br>
              <a:rPr lang="cs-CZ" b="1" dirty="0" smtClean="0"/>
            </a:br>
            <a:r>
              <a:rPr lang="cs-CZ" b="1" dirty="0" smtClean="0"/>
              <a:t>pak ho znáš, pak ho znáš</a:t>
            </a:r>
            <a:br>
              <a:rPr lang="cs-CZ" b="1" dirty="0" smtClean="0"/>
            </a:br>
            <a:r>
              <a:rPr lang="cs-CZ" b="1" dirty="0" smtClean="0"/>
              <a:t>až až,</a:t>
            </a:r>
            <a:br>
              <a:rPr lang="cs-CZ" b="1" dirty="0" smtClean="0"/>
            </a:br>
            <a:r>
              <a:rPr lang="cs-CZ" b="1" dirty="0" smtClean="0"/>
              <a:t>jen ho nech, ať si jde,</a:t>
            </a:r>
            <a:br>
              <a:rPr lang="cs-CZ" b="1" dirty="0" smtClean="0"/>
            </a:br>
            <a:r>
              <a:rPr lang="cs-CZ" b="1" dirty="0" smtClean="0"/>
              <a:t>kam chce,</a:t>
            </a:r>
            <a:br>
              <a:rPr lang="cs-CZ" b="1" dirty="0" smtClean="0"/>
            </a:br>
            <a:r>
              <a:rPr lang="cs-CZ" b="1" dirty="0" smtClean="0"/>
              <a:t>nežli s ním, radši sám</a:t>
            </a:r>
            <a:br>
              <a:rPr lang="cs-CZ" b="1" dirty="0" smtClean="0"/>
            </a:br>
            <a:r>
              <a:rPr lang="cs-CZ" b="1" dirty="0" smtClean="0"/>
              <a:t>jdu sám,</a:t>
            </a:r>
            <a:br>
              <a:rPr lang="cs-CZ" b="1" dirty="0" smtClean="0"/>
            </a:br>
            <a:r>
              <a:rPr lang="cs-CZ" b="1" dirty="0" smtClean="0"/>
              <a:t>takovým nezpívám.</a:t>
            </a:r>
          </a:p>
          <a:p>
            <a:endParaRPr lang="cs-CZ" b="1" dirty="0" smtClean="0"/>
          </a:p>
          <a:p>
            <a:r>
              <a:rPr lang="cs-CZ" b="1" dirty="0" smtClean="0"/>
              <a:t>Ale když nekňučel</a:t>
            </a:r>
            <a:br>
              <a:rPr lang="cs-CZ" b="1" dirty="0" smtClean="0"/>
            </a:br>
            <a:r>
              <a:rPr lang="cs-CZ" b="1" dirty="0" smtClean="0"/>
              <a:t>a šel,</a:t>
            </a:r>
            <a:br>
              <a:rPr lang="cs-CZ" b="1" dirty="0" smtClean="0"/>
            </a:br>
            <a:r>
              <a:rPr lang="cs-CZ" b="1" dirty="0" smtClean="0"/>
              <a:t>neskuhral, na dně sil</a:t>
            </a:r>
            <a:br>
              <a:rPr lang="cs-CZ" b="1" dirty="0" smtClean="0"/>
            </a:br>
            <a:r>
              <a:rPr lang="cs-CZ" b="1" dirty="0" smtClean="0"/>
              <a:t>když byl</a:t>
            </a:r>
            <a:br>
              <a:rPr lang="cs-CZ" b="1" dirty="0" smtClean="0"/>
            </a:br>
            <a:r>
              <a:rPr lang="cs-CZ" b="1" dirty="0" smtClean="0"/>
              <a:t>a když z výšky jsi slít,</a:t>
            </a:r>
            <a:br>
              <a:rPr lang="cs-CZ" b="1" dirty="0" smtClean="0"/>
            </a:br>
            <a:r>
              <a:rPr lang="cs-CZ" b="1" dirty="0" smtClean="0"/>
              <a:t>on tě chyt,</a:t>
            </a:r>
            <a:br>
              <a:rPr lang="cs-CZ" b="1" dirty="0" smtClean="0"/>
            </a:br>
            <a:r>
              <a:rPr lang="cs-CZ" b="1" dirty="0" smtClean="0"/>
              <a:t>neboť byl, kde měl být,</a:t>
            </a:r>
            <a:br>
              <a:rPr lang="cs-CZ" b="1" dirty="0" smtClean="0"/>
            </a:br>
            <a:r>
              <a:rPr lang="cs-CZ" b="1" dirty="0" smtClean="0"/>
              <a:t>když se bil, když se rval</a:t>
            </a:r>
            <a:br>
              <a:rPr lang="cs-CZ" b="1" dirty="0" smtClean="0"/>
            </a:br>
            <a:r>
              <a:rPr lang="cs-CZ" b="1" dirty="0" smtClean="0"/>
              <a:t>a hnal,</a:t>
            </a:r>
            <a:br>
              <a:rPr lang="cs-CZ" b="1" dirty="0" smtClean="0"/>
            </a:br>
            <a:r>
              <a:rPr lang="cs-CZ" b="1" dirty="0" smtClean="0"/>
              <a:t>zmámen na štítech skal</a:t>
            </a:r>
            <a:br>
              <a:rPr lang="cs-CZ" b="1" dirty="0" smtClean="0"/>
            </a:br>
            <a:r>
              <a:rPr lang="cs-CZ" b="1" dirty="0" smtClean="0"/>
              <a:t>pak stál,</a:t>
            </a:r>
            <a:br>
              <a:rPr lang="cs-CZ" b="1" dirty="0" smtClean="0"/>
            </a:br>
            <a:r>
              <a:rPr lang="cs-CZ" b="1" dirty="0" smtClean="0"/>
              <a:t>je to on přítel tvůj,</a:t>
            </a:r>
            <a:br>
              <a:rPr lang="cs-CZ" b="1" dirty="0" smtClean="0"/>
            </a:br>
            <a:r>
              <a:rPr lang="cs-CZ" b="1" dirty="0" smtClean="0"/>
              <a:t>při něm stůj,</a:t>
            </a:r>
            <a:br>
              <a:rPr lang="cs-CZ" b="1" dirty="0" smtClean="0"/>
            </a:br>
            <a:r>
              <a:rPr lang="cs-CZ" b="1" dirty="0" smtClean="0"/>
              <a:t>jemu jen důvěřuj.</a:t>
            </a:r>
          </a:p>
          <a:p>
            <a:r>
              <a:rPr lang="cs-CZ" b="1" dirty="0"/>
              <a:t> </a:t>
            </a:r>
            <a:r>
              <a:rPr lang="cs-CZ" b="1" dirty="0" smtClean="0"/>
              <a:t>                                </a:t>
            </a:r>
            <a:endParaRPr lang="cs-CZ" b="1" i="1" dirty="0">
              <a:solidFill>
                <a:schemeClr val="accent6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7072330" y="4286256"/>
            <a:ext cx="1714512" cy="2031325"/>
          </a:xfrm>
          <a:prstGeom prst="rect">
            <a:avLst/>
          </a:prstGeom>
          <a:gradFill>
            <a:gsLst>
              <a:gs pos="0">
                <a:schemeClr val="tx1">
                  <a:lumMod val="65000"/>
                  <a:lumOff val="35000"/>
                </a:schemeClr>
              </a:gs>
              <a:gs pos="50000">
                <a:schemeClr val="bg1"/>
              </a:gs>
              <a:gs pos="100000">
                <a:schemeClr val="bg1"/>
              </a:gs>
            </a:gsLst>
            <a:lin ang="3600000" scaled="0"/>
          </a:gradFill>
          <a:ln w="34925">
            <a:solidFill>
              <a:schemeClr val="tx1"/>
            </a:solidFill>
          </a:ln>
          <a:effectLst>
            <a:outerShdw blurRad="50800" dist="50800" dir="5400000" sx="11000" sy="11000" algn="ctr" rotWithShape="0">
              <a:srgbClr val="000000">
                <a:alpha val="43137"/>
              </a:srgbClr>
            </a:outerShdw>
          </a:effectLst>
        </p:spPr>
        <p:txBody>
          <a:bodyPr wrap="square" numCol="1" rtlCol="0">
            <a:spAutoFit/>
          </a:bodyPr>
          <a:lstStyle/>
          <a:p>
            <a:pPr algn="ctr"/>
            <a:r>
              <a:rPr lang="cs-CZ" b="1" cap="all" dirty="0" smtClean="0"/>
              <a:t>Píseň o příteli </a:t>
            </a:r>
            <a:br>
              <a:rPr lang="cs-CZ" b="1" cap="all" dirty="0" smtClean="0"/>
            </a:br>
            <a:r>
              <a:rPr lang="cs-CZ" dirty="0" smtClean="0"/>
              <a:t>(</a:t>
            </a:r>
            <a:r>
              <a:rPr lang="ru-RU" dirty="0" smtClean="0"/>
              <a:t>Песня о друге)</a:t>
            </a:r>
            <a:br>
              <a:rPr lang="ru-RU" dirty="0" smtClean="0"/>
            </a:br>
            <a:r>
              <a:rPr lang="cs-CZ" i="1" dirty="0" smtClean="0"/>
              <a:t>Hudba a text: Vladimír Vysocký</a:t>
            </a:r>
            <a:br>
              <a:rPr lang="cs-CZ" i="1" dirty="0" smtClean="0"/>
            </a:br>
            <a:r>
              <a:rPr lang="cs-CZ" i="1" dirty="0" smtClean="0"/>
              <a:t>Překlad: Jaromír </a:t>
            </a:r>
            <a:r>
              <a:rPr lang="cs-CZ" i="1" dirty="0" err="1" smtClean="0"/>
              <a:t>Nohavica</a:t>
            </a:r>
            <a:endParaRPr lang="cs-CZ" dirty="0"/>
          </a:p>
        </p:txBody>
      </p:sp>
      <p:pic>
        <p:nvPicPr>
          <p:cNvPr id="10" name="Obrázek 9" descr="MC900441798.PNG"/>
          <p:cNvPicPr>
            <a:picLocks noChangeAspect="1"/>
          </p:cNvPicPr>
          <p:nvPr/>
        </p:nvPicPr>
        <p:blipFill>
          <a:blip r:embed="rId2" cstate="email"/>
          <a:stretch>
            <a:fillRect/>
          </a:stretch>
        </p:blipFill>
        <p:spPr>
          <a:xfrm>
            <a:off x="6715140" y="1357298"/>
            <a:ext cx="2143140" cy="1857388"/>
          </a:xfrm>
          <a:prstGeom prst="rect">
            <a:avLst/>
          </a:prstGeom>
        </p:spPr>
      </p:pic>
      <p:sp>
        <p:nvSpPr>
          <p:cNvPr id="7" name="Obdélník 6"/>
          <p:cNvSpPr/>
          <p:nvPr/>
        </p:nvSpPr>
        <p:spPr>
          <a:xfrm>
            <a:off x="2357422" y="357166"/>
            <a:ext cx="2251706" cy="523220"/>
          </a:xfrm>
          <a:prstGeom prst="rect">
            <a:avLst/>
          </a:prstGeom>
          <a:gradFill>
            <a:gsLst>
              <a:gs pos="0">
                <a:schemeClr val="tx1"/>
              </a:gs>
              <a:gs pos="50000">
                <a:schemeClr val="bg1">
                  <a:lumMod val="65000"/>
                </a:schemeClr>
              </a:gs>
              <a:gs pos="100000">
                <a:schemeClr val="bg1"/>
              </a:gs>
            </a:gsLst>
            <a:lin ang="5400000" scaled="0"/>
          </a:gra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8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Výchozí text 1</a:t>
            </a:r>
            <a:endParaRPr lang="cs-CZ" sz="28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</p:spTree>
  </p:cSld>
  <p:clrMapOvr>
    <a:masterClrMapping/>
  </p:clrMapOvr>
  <p:transition>
    <p:cut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42910" y="1428736"/>
            <a:ext cx="8072494" cy="3429024"/>
          </a:xfrm>
          <a:gradFill>
            <a:gsLst>
              <a:gs pos="0">
                <a:schemeClr val="tx1">
                  <a:lumMod val="65000"/>
                  <a:lumOff val="35000"/>
                </a:schemeClr>
              </a:gs>
              <a:gs pos="50000">
                <a:schemeClr val="bg1"/>
              </a:gs>
              <a:gs pos="100000">
                <a:schemeClr val="bg1"/>
              </a:gs>
            </a:gsLst>
            <a:path path="circle">
              <a:fillToRect l="100000" t="100000"/>
            </a:path>
          </a:gradFill>
          <a:ln w="31750">
            <a:solidFill>
              <a:schemeClr val="tx1"/>
            </a:solidFill>
          </a:ln>
          <a:effectLst>
            <a:outerShdw blurRad="152400" dist="50800" dir="5400000" algn="ctr" rotWithShape="0">
              <a:srgbClr val="000000">
                <a:alpha val="43137"/>
              </a:srgbClr>
            </a:outerShdw>
          </a:effectLst>
        </p:spPr>
        <p:txBody>
          <a:bodyPr>
            <a:normAutofit fontScale="90000"/>
          </a:bodyPr>
          <a:lstStyle/>
          <a:p>
            <a:pPr algn="l"/>
            <a:r>
              <a:rPr lang="cs-CZ" i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a) Určete </a:t>
            </a:r>
            <a:r>
              <a:rPr lang="cs-CZ" i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žánr</a:t>
            </a:r>
            <a:r>
              <a:rPr lang="cs-CZ" i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i  lyrický subjekt.</a:t>
            </a:r>
            <a:br>
              <a:rPr lang="cs-CZ" i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i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b) Posuďte </a:t>
            </a:r>
            <a:r>
              <a:rPr lang="cs-CZ" i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jazykovou stránku</a:t>
            </a:r>
            <a:r>
              <a:rPr lang="cs-CZ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i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textu.</a:t>
            </a:r>
            <a:br>
              <a:rPr lang="cs-CZ" i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i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c) Které </a:t>
            </a:r>
            <a:r>
              <a:rPr lang="cs-CZ" i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mravní hodnoty</a:t>
            </a:r>
            <a:r>
              <a:rPr lang="cs-CZ" i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text oslavuje, jak jej chápete? </a:t>
            </a:r>
            <a:br>
              <a:rPr lang="cs-CZ" i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i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d) Určete </a:t>
            </a:r>
            <a:r>
              <a:rPr lang="cs-CZ" i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rým</a:t>
            </a:r>
            <a:r>
              <a:rPr lang="cs-CZ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  <a:endParaRPr lang="cs-CZ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285720" y="285728"/>
            <a:ext cx="8501122" cy="707886"/>
          </a:xfrm>
          <a:prstGeom prst="rect">
            <a:avLst/>
          </a:prstGeom>
          <a:gradFill>
            <a:gsLst>
              <a:gs pos="0">
                <a:schemeClr val="tx1">
                  <a:lumMod val="65000"/>
                  <a:lumOff val="35000"/>
                </a:schemeClr>
              </a:gs>
              <a:gs pos="50000">
                <a:schemeClr val="bg1"/>
              </a:gs>
              <a:gs pos="100000">
                <a:schemeClr val="bg1"/>
              </a:gs>
            </a:gsLst>
            <a:lin ang="3600000" scaled="0"/>
          </a:gradFill>
          <a:ln w="31750">
            <a:solidFill>
              <a:schemeClr val="tx1"/>
            </a:solidFill>
          </a:ln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40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Interpretujte  výchozí text 1: </a:t>
            </a:r>
            <a:endParaRPr lang="cs-CZ" sz="40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pic>
        <p:nvPicPr>
          <p:cNvPr id="6" name="Obrázek 5" descr="nota21.png"/>
          <p:cNvPicPr>
            <a:picLocks noChangeAspect="1"/>
          </p:cNvPicPr>
          <p:nvPr/>
        </p:nvPicPr>
        <p:blipFill>
          <a:blip r:embed="rId2" cstate="email"/>
          <a:stretch>
            <a:fillRect/>
          </a:stretch>
        </p:blipFill>
        <p:spPr>
          <a:xfrm>
            <a:off x="7358082" y="3571876"/>
            <a:ext cx="1214446" cy="1234687"/>
          </a:xfrm>
          <a:prstGeom prst="rect">
            <a:avLst/>
          </a:prstGeom>
        </p:spPr>
      </p:pic>
      <p:pic>
        <p:nvPicPr>
          <p:cNvPr id="8" name="Obrázek 7" descr="0_88809_aa37196_orig.png"/>
          <p:cNvPicPr>
            <a:picLocks noChangeAspect="1"/>
          </p:cNvPicPr>
          <p:nvPr/>
        </p:nvPicPr>
        <p:blipFill>
          <a:blip r:embed="rId3" cstate="email"/>
          <a:stretch>
            <a:fillRect/>
          </a:stretch>
        </p:blipFill>
        <p:spPr>
          <a:xfrm>
            <a:off x="7000892" y="6186355"/>
            <a:ext cx="928694" cy="671645"/>
          </a:xfrm>
          <a:prstGeom prst="rect">
            <a:avLst/>
          </a:prstGeom>
        </p:spPr>
      </p:pic>
    </p:spTree>
  </p:cSld>
  <p:clrMapOvr>
    <a:masterClrMapping/>
  </p:clrMapOvr>
  <p:transition>
    <p:cut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85720" y="285728"/>
            <a:ext cx="8501122" cy="707886"/>
          </a:xfrm>
          <a:prstGeom prst="rect">
            <a:avLst/>
          </a:prstGeom>
          <a:gradFill>
            <a:gsLst>
              <a:gs pos="0">
                <a:schemeClr val="tx1">
                  <a:lumMod val="65000"/>
                  <a:lumOff val="35000"/>
                </a:schemeClr>
              </a:gs>
              <a:gs pos="50000">
                <a:schemeClr val="bg1"/>
              </a:gs>
              <a:gs pos="100000">
                <a:schemeClr val="bg1"/>
              </a:gs>
            </a:gsLst>
            <a:lin ang="3600000" scaled="0"/>
          </a:gradFill>
          <a:ln w="31750">
            <a:solidFill>
              <a:schemeClr val="tx1"/>
            </a:solidFill>
          </a:ln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40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Interpretujte  výchozí text 1: </a:t>
            </a:r>
            <a:endParaRPr lang="cs-CZ" sz="40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9" name="Zástupný symbol pro obsah 2"/>
          <p:cNvSpPr>
            <a:spLocks noGrp="1"/>
          </p:cNvSpPr>
          <p:nvPr>
            <p:ph idx="1"/>
          </p:nvPr>
        </p:nvSpPr>
        <p:spPr>
          <a:xfrm>
            <a:off x="285720" y="1071546"/>
            <a:ext cx="8501122" cy="5500726"/>
          </a:xfrm>
          <a:gradFill flip="none" rotWithShape="1">
            <a:gsLst>
              <a:gs pos="0">
                <a:schemeClr val="tx1">
                  <a:lumMod val="65000"/>
                  <a:lumOff val="35000"/>
                </a:schemeClr>
              </a:gs>
              <a:gs pos="50000">
                <a:schemeClr val="bg1"/>
              </a:gs>
              <a:gs pos="100000">
                <a:schemeClr val="bg1"/>
              </a:gs>
            </a:gsLst>
            <a:path path="circle">
              <a:fillToRect l="100000" t="100000"/>
            </a:path>
            <a:tileRect r="-100000" b="-100000"/>
          </a:gradFill>
          <a:ln w="31750">
            <a:solidFill>
              <a:schemeClr val="tx1"/>
            </a:solidFill>
          </a:ln>
          <a:effectLst>
            <a:outerShdw blurRad="76200" dist="152400" dir="5400000" algn="ctr" rotWithShape="0">
              <a:srgbClr val="000000">
                <a:alpha val="79000"/>
              </a:srgbClr>
            </a:outerShdw>
          </a:effectLst>
        </p:spPr>
        <p:txBody>
          <a:bodyPr>
            <a:normAutofit lnSpcReduction="10000"/>
          </a:bodyPr>
          <a:lstStyle/>
          <a:p>
            <a:pPr marL="0" indent="-514350" algn="just">
              <a:buNone/>
            </a:pPr>
            <a:endParaRPr lang="cs-CZ" sz="2400" i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-514350" algn="just">
              <a:buNone/>
            </a:pPr>
            <a:r>
              <a:rPr lang="cs-CZ" sz="2400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a) Jedná se o </a:t>
            </a:r>
            <a:r>
              <a:rPr lang="cs-CZ" sz="2400" i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lyrickou píseň (báseň).</a:t>
            </a:r>
            <a:r>
              <a:rPr lang="cs-CZ" sz="2400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Lyrický subjekt – </a:t>
            </a:r>
            <a:r>
              <a:rPr lang="cs-CZ" sz="2400" i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mluvčí básně </a:t>
            </a:r>
            <a:r>
              <a:rPr lang="cs-CZ" sz="2400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užívá často </a:t>
            </a:r>
            <a:r>
              <a:rPr lang="cs-CZ" sz="2400" i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2. osobu j.č. </a:t>
            </a:r>
            <a:r>
              <a:rPr lang="cs-CZ" sz="2400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(do hor ho vem, z výšky jsi slít, ať znáš).  </a:t>
            </a:r>
          </a:p>
          <a:p>
            <a:pPr marL="0" indent="-514350" algn="just">
              <a:buNone/>
            </a:pPr>
            <a:r>
              <a:rPr lang="cs-CZ" sz="2400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b) Jazyková stránka – </a:t>
            </a:r>
            <a:r>
              <a:rPr lang="cs-CZ" sz="2400" i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hovorová čeština</a:t>
            </a:r>
            <a:r>
              <a:rPr lang="cs-CZ" sz="2400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(plách, chyt, slít aj.); četná </a:t>
            </a:r>
            <a:r>
              <a:rPr lang="cs-CZ" sz="2400" i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opakování slov a hlásek </a:t>
            </a:r>
            <a:r>
              <a:rPr lang="cs-CZ" sz="2400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(figury) jako např. </a:t>
            </a:r>
            <a:r>
              <a:rPr lang="cs-CZ" sz="2400" i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aliterace</a:t>
            </a:r>
            <a:r>
              <a:rPr lang="cs-CZ" sz="2400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(</a:t>
            </a:r>
            <a:r>
              <a:rPr lang="cs-CZ" sz="2400" i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</a:t>
            </a:r>
            <a:r>
              <a:rPr lang="cs-CZ" sz="2400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vým </a:t>
            </a:r>
            <a:r>
              <a:rPr lang="cs-CZ" sz="2400" i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 </a:t>
            </a:r>
            <a:r>
              <a:rPr lang="cs-CZ" sz="2400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ním </a:t>
            </a:r>
            <a:r>
              <a:rPr lang="cs-CZ" sz="2400" i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</a:t>
            </a:r>
            <a:r>
              <a:rPr lang="cs-CZ" sz="2400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 </a:t>
            </a:r>
            <a:r>
              <a:rPr lang="cs-CZ" sz="2400" i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</a:t>
            </a:r>
            <a:r>
              <a:rPr lang="cs-CZ" sz="2400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važ, </a:t>
            </a:r>
            <a:r>
              <a:rPr lang="cs-CZ" sz="2400" i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</a:t>
            </a:r>
            <a:r>
              <a:rPr lang="cs-CZ" sz="2400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yba </a:t>
            </a:r>
            <a:r>
              <a:rPr lang="cs-CZ" sz="2400" i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</a:t>
            </a:r>
            <a:r>
              <a:rPr lang="cs-CZ" sz="2400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ak); </a:t>
            </a:r>
            <a:r>
              <a:rPr lang="cs-CZ" sz="2400" i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epizuexis</a:t>
            </a:r>
            <a:r>
              <a:rPr lang="cs-CZ" sz="2400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(</a:t>
            </a:r>
            <a:r>
              <a:rPr lang="cs-CZ" sz="2400" i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když</a:t>
            </a:r>
            <a:r>
              <a:rPr lang="cs-CZ" sz="2400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se byl, </a:t>
            </a:r>
            <a:r>
              <a:rPr lang="cs-CZ" sz="2400" i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když</a:t>
            </a:r>
            <a:r>
              <a:rPr lang="cs-CZ" sz="2400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se rval) aj. Také </a:t>
            </a:r>
            <a:r>
              <a:rPr lang="cs-CZ" sz="2400" i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zpřeházený slovosled </a:t>
            </a:r>
            <a:r>
              <a:rPr lang="cs-CZ" sz="2400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(inverze) –  např. odpověď bys rád chtěl znát, zlomí jej vzdor. </a:t>
            </a:r>
            <a:r>
              <a:rPr lang="cs-CZ" sz="2400" i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Řečnické otázky</a:t>
            </a:r>
            <a:r>
              <a:rPr lang="cs-CZ" sz="2400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např. Myslel sis: </a:t>
            </a:r>
            <a:r>
              <a:rPr lang="cs-CZ" sz="2400" i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přítel tvůj a teď?</a:t>
            </a:r>
          </a:p>
          <a:p>
            <a:pPr marL="0" indent="-514350" algn="just">
              <a:buNone/>
            </a:pPr>
            <a:r>
              <a:rPr lang="cs-CZ" sz="2400" i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Obrazná pojmenování </a:t>
            </a:r>
            <a:r>
              <a:rPr lang="cs-CZ" sz="2400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(metafory) – např. zlomí jej vzdor těch hor (nemá už sil bojovat s nebezpečím a nástrahami).</a:t>
            </a:r>
          </a:p>
          <a:p>
            <a:pPr marL="0" indent="-514350" algn="just">
              <a:buNone/>
            </a:pPr>
            <a:r>
              <a:rPr lang="cs-CZ" sz="2400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c) </a:t>
            </a:r>
            <a:r>
              <a:rPr lang="cs-CZ" sz="2400" i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Báseň oslavuje</a:t>
            </a:r>
            <a:r>
              <a:rPr lang="cs-CZ" sz="2400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přátelství, odvahu. Přátelství nám  pomáhá překonávat životní překážky a nebezpečí, opravdový přítel je nám oporou, neměl by nás nikdy nechávat na holičkách a přispěchat nám pomoci, i když už nemá ani on dost sil. Spoléháme na něj.</a:t>
            </a:r>
          </a:p>
          <a:p>
            <a:pPr marL="0" indent="-514350" algn="just">
              <a:buNone/>
            </a:pPr>
            <a:r>
              <a:rPr lang="cs-CZ" sz="2400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d) </a:t>
            </a:r>
            <a:r>
              <a:rPr lang="cs-CZ" sz="2400" i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Sdružený rým </a:t>
            </a:r>
            <a:r>
              <a:rPr lang="cs-CZ" sz="2400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</a:t>
            </a:r>
            <a:r>
              <a:rPr lang="cs-CZ" sz="2400" i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aa</a:t>
            </a:r>
            <a:r>
              <a:rPr lang="cs-CZ" sz="2400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400" i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bb</a:t>
            </a:r>
            <a:r>
              <a:rPr lang="cs-CZ" sz="2400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).  </a:t>
            </a:r>
          </a:p>
          <a:p>
            <a:pPr marL="0" indent="-514350" algn="just">
              <a:buNone/>
            </a:pPr>
            <a:endParaRPr lang="cs-CZ" sz="2400" i="1" dirty="0" smtClean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ransition>
    <p:cut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14282" y="142852"/>
            <a:ext cx="8643998" cy="1815882"/>
          </a:xfrm>
          <a:prstGeom prst="rect">
            <a:avLst/>
          </a:prstGeom>
          <a:gradFill>
            <a:gsLst>
              <a:gs pos="0">
                <a:schemeClr val="tx1">
                  <a:lumMod val="65000"/>
                  <a:lumOff val="35000"/>
                </a:schemeClr>
              </a:gs>
              <a:gs pos="50000">
                <a:schemeClr val="bg1"/>
              </a:gs>
              <a:gs pos="100000">
                <a:schemeClr val="bg1"/>
              </a:gs>
            </a:gsLst>
            <a:lin ang="3600000" scaled="0"/>
          </a:gradFill>
          <a:ln w="31750">
            <a:solidFill>
              <a:schemeClr val="tx1"/>
            </a:solidFill>
          </a:ln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28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rgbClr val="C00000"/>
                </a:solidFill>
                <a:effectLst>
                  <a:outerShdw blurRad="50800" algn="tl" rotWithShape="0">
                    <a:srgbClr val="000000"/>
                  </a:outerShdw>
                </a:effectLst>
              </a:rPr>
              <a:t>Jaromír </a:t>
            </a:r>
            <a:r>
              <a:rPr lang="cs-CZ" sz="2800" b="1" cap="none" spc="0" dirty="0" err="1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rgbClr val="C00000"/>
                </a:solidFill>
                <a:effectLst>
                  <a:outerShdw blurRad="50800" algn="tl" rotWithShape="0">
                    <a:srgbClr val="000000"/>
                  </a:outerShdw>
                </a:effectLst>
              </a:rPr>
              <a:t>Nohavica</a:t>
            </a:r>
            <a:r>
              <a:rPr lang="cs-CZ" sz="28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rgbClr val="C00000"/>
                </a:solidFill>
                <a:effectLst>
                  <a:outerShdw blurRad="50800" algn="tl" rotWithShape="0">
                    <a:srgbClr val="000000"/>
                  </a:outerShdw>
                </a:effectLst>
              </a:rPr>
              <a:t> – Vladimír Vysockij</a:t>
            </a:r>
          </a:p>
          <a:p>
            <a:pPr algn="ctr"/>
            <a:r>
              <a:rPr lang="cs-CZ" sz="28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effectLst>
                  <a:outerShdw blurRad="50800" algn="tl" rotWithShape="0">
                    <a:srgbClr val="000000"/>
                  </a:outerShdw>
                </a:effectLst>
              </a:rPr>
              <a:t>Poslechněte si českou  i ruskou verzi výchozího textu 1</a:t>
            </a:r>
          </a:p>
          <a:p>
            <a:r>
              <a:rPr lang="cs-CZ" sz="28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effectLst>
                  <a:outerShdw blurRad="50800" algn="tl" rotWithShape="0">
                    <a:srgbClr val="000000"/>
                  </a:outerShdw>
                </a:effectLst>
              </a:rPr>
              <a:t>A) </a:t>
            </a:r>
            <a:r>
              <a:rPr lang="cs-CZ" sz="28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effectLst>
                  <a:outerShdw blurRad="50800" algn="tl" rotWithShape="0">
                    <a:srgbClr val="000000"/>
                  </a:outerShdw>
                </a:effectLst>
              </a:rPr>
              <a:t>JN   </a:t>
            </a:r>
            <a:r>
              <a:rPr lang="cs-CZ" sz="24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effectLst>
                  <a:outerShdw blurRad="50800" algn="tl" rotWithShape="0">
                    <a:srgbClr val="000000"/>
                  </a:outerShdw>
                </a:effectLst>
                <a:hlinkClick r:id="rId2"/>
              </a:rPr>
              <a:t>http://www.</a:t>
            </a:r>
            <a:r>
              <a:rPr lang="cs-CZ" sz="2400" b="1" dirty="0" err="1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effectLst>
                  <a:outerShdw blurRad="50800" algn="tl" rotWithShape="0">
                    <a:srgbClr val="000000"/>
                  </a:outerShdw>
                </a:effectLst>
                <a:hlinkClick r:id="rId2"/>
              </a:rPr>
              <a:t>youtube.com</a:t>
            </a:r>
            <a:r>
              <a:rPr lang="cs-CZ" sz="24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effectLst>
                  <a:outerShdw blurRad="50800" algn="tl" rotWithShape="0">
                    <a:srgbClr val="000000"/>
                  </a:outerShdw>
                </a:effectLst>
                <a:hlinkClick r:id="rId2"/>
              </a:rPr>
              <a:t>/</a:t>
            </a:r>
            <a:r>
              <a:rPr lang="cs-CZ" sz="2400" b="1" dirty="0" err="1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effectLst>
                  <a:outerShdw blurRad="50800" algn="tl" rotWithShape="0">
                    <a:srgbClr val="000000"/>
                  </a:outerShdw>
                </a:effectLst>
                <a:hlinkClick r:id="rId2"/>
              </a:rPr>
              <a:t>watch</a:t>
            </a:r>
            <a:r>
              <a:rPr lang="cs-CZ" sz="24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effectLst>
                  <a:outerShdw blurRad="50800" algn="tl" rotWithShape="0">
                    <a:srgbClr val="000000"/>
                  </a:outerShdw>
                </a:effectLst>
                <a:hlinkClick r:id="rId2"/>
              </a:rPr>
              <a:t>?v=vy8dJwTXRYM</a:t>
            </a:r>
            <a:endParaRPr lang="cs-CZ" sz="2400" b="1" dirty="0" smtClean="0">
              <a:ln w="17780" cmpd="sng">
                <a:solidFill>
                  <a:srgbClr val="FFFFFF"/>
                </a:solidFill>
                <a:prstDash val="solid"/>
                <a:miter lim="800000"/>
              </a:ln>
              <a:effectLst>
                <a:outerShdw blurRad="50800" algn="tl" rotWithShape="0">
                  <a:srgbClr val="000000"/>
                </a:outerShdw>
              </a:effectLst>
            </a:endParaRPr>
          </a:p>
          <a:p>
            <a:r>
              <a:rPr lang="cs-CZ" sz="28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effectLst>
                  <a:outerShdw blurRad="50800" algn="tl" rotWithShape="0">
                    <a:srgbClr val="000000"/>
                  </a:outerShdw>
                </a:effectLst>
              </a:rPr>
              <a:t>B) VV  </a:t>
            </a:r>
            <a:r>
              <a:rPr lang="cs-CZ" sz="24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effectLst>
                  <a:outerShdw blurRad="50800" algn="tl" rotWithShape="0">
                    <a:srgbClr val="000000"/>
                  </a:outerShdw>
                </a:effectLst>
                <a:hlinkClick r:id="rId3"/>
              </a:rPr>
              <a:t>http://www.</a:t>
            </a:r>
            <a:r>
              <a:rPr lang="cs-CZ" sz="2400" b="1" dirty="0" err="1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effectLst>
                  <a:outerShdw blurRad="50800" algn="tl" rotWithShape="0">
                    <a:srgbClr val="000000"/>
                  </a:outerShdw>
                </a:effectLst>
                <a:hlinkClick r:id="rId3"/>
              </a:rPr>
              <a:t>youtube.com</a:t>
            </a:r>
            <a:r>
              <a:rPr lang="cs-CZ" sz="24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effectLst>
                  <a:outerShdw blurRad="50800" algn="tl" rotWithShape="0">
                    <a:srgbClr val="000000"/>
                  </a:outerShdw>
                </a:effectLst>
                <a:hlinkClick r:id="rId3"/>
              </a:rPr>
              <a:t>/</a:t>
            </a:r>
            <a:r>
              <a:rPr lang="cs-CZ" sz="2400" b="1" dirty="0" err="1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effectLst>
                  <a:outerShdw blurRad="50800" algn="tl" rotWithShape="0">
                    <a:srgbClr val="000000"/>
                  </a:outerShdw>
                </a:effectLst>
                <a:hlinkClick r:id="rId3"/>
              </a:rPr>
              <a:t>watch</a:t>
            </a:r>
            <a:r>
              <a:rPr lang="cs-CZ" sz="24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effectLst>
                  <a:outerShdw blurRad="50800" algn="tl" rotWithShape="0">
                    <a:srgbClr val="000000"/>
                  </a:outerShdw>
                </a:effectLst>
                <a:hlinkClick r:id="rId3"/>
              </a:rPr>
              <a:t>?v=j3NU1W3AHdc</a:t>
            </a:r>
            <a:endParaRPr lang="cs-CZ" sz="2800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9" name="Zástupný symbol pro obsah 2"/>
          <p:cNvSpPr>
            <a:spLocks noGrp="1"/>
          </p:cNvSpPr>
          <p:nvPr>
            <p:ph idx="1"/>
          </p:nvPr>
        </p:nvSpPr>
        <p:spPr>
          <a:xfrm>
            <a:off x="1714480" y="3000372"/>
            <a:ext cx="5643602" cy="2571768"/>
          </a:xfrm>
          <a:gradFill flip="none" rotWithShape="1">
            <a:gsLst>
              <a:gs pos="0">
                <a:schemeClr val="tx1">
                  <a:lumMod val="65000"/>
                  <a:lumOff val="35000"/>
                </a:schemeClr>
              </a:gs>
              <a:gs pos="50000">
                <a:schemeClr val="bg1"/>
              </a:gs>
              <a:gs pos="100000">
                <a:schemeClr val="bg1"/>
              </a:gs>
            </a:gsLst>
            <a:lin ang="0" scaled="0"/>
            <a:tileRect/>
          </a:gradFill>
          <a:ln w="31750">
            <a:solidFill>
              <a:schemeClr val="tx1"/>
            </a:solidFill>
          </a:ln>
          <a:effectLst>
            <a:outerShdw blurRad="76200" dist="152400" dir="5400000" algn="ctr" rotWithShape="0">
              <a:srgbClr val="000000">
                <a:alpha val="79000"/>
              </a:srgbClr>
            </a:outerShdw>
          </a:effectLst>
        </p:spPr>
        <p:txBody>
          <a:bodyPr>
            <a:normAutofit lnSpcReduction="10000"/>
          </a:bodyPr>
          <a:lstStyle/>
          <a:p>
            <a:pPr marL="0" indent="-514350" algn="ctr">
              <a:buNone/>
            </a:pPr>
            <a:r>
              <a:rPr lang="cs-CZ" sz="2800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</a:t>
            </a:r>
            <a:r>
              <a:rPr lang="cs-CZ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 Která </a:t>
            </a:r>
            <a:r>
              <a:rPr lang="cs-CZ" i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verze</a:t>
            </a:r>
            <a:r>
              <a:rPr lang="cs-CZ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na vás více zapůsobila?</a:t>
            </a:r>
          </a:p>
          <a:p>
            <a:pPr marL="0" indent="-514350" algn="ctr">
              <a:buNone/>
            </a:pPr>
            <a:r>
              <a:rPr lang="cs-CZ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b) Studenti znalí ruštiny srovnají </a:t>
            </a:r>
            <a:r>
              <a:rPr lang="cs-CZ" i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originál s volným překladem </a:t>
            </a:r>
            <a:r>
              <a:rPr lang="cs-CZ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Jaromíra Nohavici.</a:t>
            </a:r>
          </a:p>
          <a:p>
            <a:pPr marL="0" indent="-514350" algn="ctr">
              <a:buNone/>
            </a:pPr>
            <a:endParaRPr lang="cs-CZ" sz="2400" i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5" name="Obrázek 4" descr="0_88809_aa37196_orig.png"/>
          <p:cNvPicPr>
            <a:picLocks noChangeAspect="1"/>
          </p:cNvPicPr>
          <p:nvPr/>
        </p:nvPicPr>
        <p:blipFill>
          <a:blip r:embed="rId4" cstate="email"/>
          <a:stretch>
            <a:fillRect/>
          </a:stretch>
        </p:blipFill>
        <p:spPr>
          <a:xfrm>
            <a:off x="7000892" y="6186355"/>
            <a:ext cx="928694" cy="671645"/>
          </a:xfrm>
          <a:prstGeom prst="rect">
            <a:avLst/>
          </a:prstGeom>
        </p:spPr>
      </p:pic>
    </p:spTree>
  </p:cSld>
  <p:clrMapOvr>
    <a:masterClrMapping/>
  </p:clrMapOvr>
  <p:transition>
    <p:cut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14282" y="142852"/>
            <a:ext cx="8643998" cy="1815882"/>
          </a:xfrm>
          <a:prstGeom prst="rect">
            <a:avLst/>
          </a:prstGeom>
          <a:gradFill>
            <a:gsLst>
              <a:gs pos="0">
                <a:schemeClr val="tx1">
                  <a:lumMod val="65000"/>
                  <a:lumOff val="35000"/>
                </a:schemeClr>
              </a:gs>
              <a:gs pos="50000">
                <a:schemeClr val="bg1"/>
              </a:gs>
              <a:gs pos="100000">
                <a:schemeClr val="bg1"/>
              </a:gs>
            </a:gsLst>
            <a:lin ang="3600000" scaled="0"/>
          </a:gradFill>
          <a:ln w="31750">
            <a:solidFill>
              <a:schemeClr val="tx1"/>
            </a:solidFill>
          </a:ln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28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rgbClr val="C00000"/>
                </a:solidFill>
                <a:effectLst>
                  <a:outerShdw blurRad="50800" algn="tl" rotWithShape="0">
                    <a:srgbClr val="000000"/>
                  </a:outerShdw>
                </a:effectLst>
              </a:rPr>
              <a:t>Jaromír </a:t>
            </a:r>
            <a:r>
              <a:rPr lang="cs-CZ" sz="2800" b="1" cap="none" spc="0" dirty="0" err="1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rgbClr val="C00000"/>
                </a:solidFill>
                <a:effectLst>
                  <a:outerShdw blurRad="50800" algn="tl" rotWithShape="0">
                    <a:srgbClr val="000000"/>
                  </a:outerShdw>
                </a:effectLst>
              </a:rPr>
              <a:t>Nohavica</a:t>
            </a:r>
            <a:r>
              <a:rPr lang="cs-CZ" sz="28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rgbClr val="C00000"/>
                </a:solidFill>
                <a:effectLst>
                  <a:outerShdw blurRad="50800" algn="tl" rotWithShape="0">
                    <a:srgbClr val="000000"/>
                  </a:outerShdw>
                </a:effectLst>
              </a:rPr>
              <a:t> – Vladimír Vysockij</a:t>
            </a:r>
          </a:p>
          <a:p>
            <a:pPr algn="ctr"/>
            <a:r>
              <a:rPr lang="cs-CZ" sz="28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effectLst>
                  <a:outerShdw blurRad="50800" algn="tl" rotWithShape="0">
                    <a:srgbClr val="000000"/>
                  </a:outerShdw>
                </a:effectLst>
              </a:rPr>
              <a:t>Poslechněte si českou  i ruskou verzi výchozího textu 1</a:t>
            </a:r>
          </a:p>
          <a:p>
            <a:r>
              <a:rPr lang="cs-CZ" sz="28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effectLst>
                  <a:outerShdw blurRad="50800" algn="tl" rotWithShape="0">
                    <a:srgbClr val="000000"/>
                  </a:outerShdw>
                </a:effectLst>
              </a:rPr>
              <a:t>A) </a:t>
            </a:r>
            <a:r>
              <a:rPr lang="cs-CZ" sz="28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effectLst>
                  <a:outerShdw blurRad="50800" algn="tl" rotWithShape="0">
                    <a:srgbClr val="000000"/>
                  </a:outerShdw>
                </a:effectLst>
              </a:rPr>
              <a:t>JN   </a:t>
            </a:r>
            <a:r>
              <a:rPr lang="cs-CZ" sz="24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effectLst>
                  <a:outerShdw blurRad="50800" algn="tl" rotWithShape="0">
                    <a:srgbClr val="000000"/>
                  </a:outerShdw>
                </a:effectLst>
                <a:hlinkClick r:id="rId2"/>
              </a:rPr>
              <a:t>http://www.</a:t>
            </a:r>
            <a:r>
              <a:rPr lang="cs-CZ" sz="2400" b="1" dirty="0" err="1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effectLst>
                  <a:outerShdw blurRad="50800" algn="tl" rotWithShape="0">
                    <a:srgbClr val="000000"/>
                  </a:outerShdw>
                </a:effectLst>
                <a:hlinkClick r:id="rId2"/>
              </a:rPr>
              <a:t>youtube.com</a:t>
            </a:r>
            <a:r>
              <a:rPr lang="cs-CZ" sz="24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effectLst>
                  <a:outerShdw blurRad="50800" algn="tl" rotWithShape="0">
                    <a:srgbClr val="000000"/>
                  </a:outerShdw>
                </a:effectLst>
                <a:hlinkClick r:id="rId2"/>
              </a:rPr>
              <a:t>/</a:t>
            </a:r>
            <a:r>
              <a:rPr lang="cs-CZ" sz="2400" b="1" dirty="0" err="1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effectLst>
                  <a:outerShdw blurRad="50800" algn="tl" rotWithShape="0">
                    <a:srgbClr val="000000"/>
                  </a:outerShdw>
                </a:effectLst>
                <a:hlinkClick r:id="rId2"/>
              </a:rPr>
              <a:t>watch</a:t>
            </a:r>
            <a:r>
              <a:rPr lang="cs-CZ" sz="24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effectLst>
                  <a:outerShdw blurRad="50800" algn="tl" rotWithShape="0">
                    <a:srgbClr val="000000"/>
                  </a:outerShdw>
                </a:effectLst>
                <a:hlinkClick r:id="rId2"/>
              </a:rPr>
              <a:t>?v=vy8dJwTXRYM</a:t>
            </a:r>
            <a:endParaRPr lang="cs-CZ" sz="2400" b="1" dirty="0" smtClean="0">
              <a:ln w="17780" cmpd="sng">
                <a:solidFill>
                  <a:srgbClr val="FFFFFF"/>
                </a:solidFill>
                <a:prstDash val="solid"/>
                <a:miter lim="800000"/>
              </a:ln>
              <a:effectLst>
                <a:outerShdw blurRad="50800" algn="tl" rotWithShape="0">
                  <a:srgbClr val="000000"/>
                </a:outerShdw>
              </a:effectLst>
            </a:endParaRPr>
          </a:p>
          <a:p>
            <a:r>
              <a:rPr lang="cs-CZ" sz="28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effectLst>
                  <a:outerShdw blurRad="50800" algn="tl" rotWithShape="0">
                    <a:srgbClr val="000000"/>
                  </a:outerShdw>
                </a:effectLst>
              </a:rPr>
              <a:t>B) VV  </a:t>
            </a:r>
            <a:r>
              <a:rPr lang="cs-CZ" sz="24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effectLst>
                  <a:outerShdw blurRad="50800" algn="tl" rotWithShape="0">
                    <a:srgbClr val="000000"/>
                  </a:outerShdw>
                </a:effectLst>
                <a:hlinkClick r:id="rId3"/>
              </a:rPr>
              <a:t>http://www.</a:t>
            </a:r>
            <a:r>
              <a:rPr lang="cs-CZ" sz="2400" b="1" dirty="0" err="1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effectLst>
                  <a:outerShdw blurRad="50800" algn="tl" rotWithShape="0">
                    <a:srgbClr val="000000"/>
                  </a:outerShdw>
                </a:effectLst>
                <a:hlinkClick r:id="rId3"/>
              </a:rPr>
              <a:t>youtube.com</a:t>
            </a:r>
            <a:r>
              <a:rPr lang="cs-CZ" sz="24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effectLst>
                  <a:outerShdw blurRad="50800" algn="tl" rotWithShape="0">
                    <a:srgbClr val="000000"/>
                  </a:outerShdw>
                </a:effectLst>
                <a:hlinkClick r:id="rId3"/>
              </a:rPr>
              <a:t>/</a:t>
            </a:r>
            <a:r>
              <a:rPr lang="cs-CZ" sz="2400" b="1" dirty="0" err="1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effectLst>
                  <a:outerShdw blurRad="50800" algn="tl" rotWithShape="0">
                    <a:srgbClr val="000000"/>
                  </a:outerShdw>
                </a:effectLst>
                <a:hlinkClick r:id="rId3"/>
              </a:rPr>
              <a:t>watch</a:t>
            </a:r>
            <a:r>
              <a:rPr lang="cs-CZ" sz="24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effectLst>
                  <a:outerShdw blurRad="50800" algn="tl" rotWithShape="0">
                    <a:srgbClr val="000000"/>
                  </a:outerShdw>
                </a:effectLst>
                <a:hlinkClick r:id="rId3"/>
              </a:rPr>
              <a:t>?v=j3NU1W3AHdc</a:t>
            </a:r>
            <a:endParaRPr lang="cs-CZ" sz="2800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9" name="Zástupný symbol pro obsah 2"/>
          <p:cNvSpPr>
            <a:spLocks noGrp="1"/>
          </p:cNvSpPr>
          <p:nvPr>
            <p:ph idx="1"/>
          </p:nvPr>
        </p:nvSpPr>
        <p:spPr>
          <a:xfrm>
            <a:off x="1714480" y="3071810"/>
            <a:ext cx="5643602" cy="2214578"/>
          </a:xfrm>
          <a:gradFill flip="none" rotWithShape="1">
            <a:gsLst>
              <a:gs pos="0">
                <a:schemeClr val="tx1">
                  <a:lumMod val="65000"/>
                  <a:lumOff val="35000"/>
                </a:schemeClr>
              </a:gs>
              <a:gs pos="50000">
                <a:schemeClr val="bg1"/>
              </a:gs>
              <a:gs pos="100000">
                <a:schemeClr val="bg1"/>
              </a:gs>
            </a:gsLst>
            <a:lin ang="0" scaled="0"/>
            <a:tileRect/>
          </a:gradFill>
          <a:ln w="31750">
            <a:solidFill>
              <a:schemeClr val="tx1"/>
            </a:solidFill>
          </a:ln>
          <a:effectLst>
            <a:outerShdw blurRad="76200" dist="152400" dir="5400000" algn="ctr" rotWithShape="0">
              <a:srgbClr val="000000">
                <a:alpha val="79000"/>
              </a:srgbClr>
            </a:outerShdw>
          </a:effectLst>
        </p:spPr>
        <p:txBody>
          <a:bodyPr>
            <a:normAutofit/>
          </a:bodyPr>
          <a:lstStyle/>
          <a:p>
            <a:pPr marL="0" indent="-514350" algn="ctr">
              <a:buNone/>
            </a:pPr>
            <a:r>
              <a:rPr lang="cs-CZ" i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Individuální řešení</a:t>
            </a:r>
            <a:r>
              <a:rPr lang="cs-CZ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diskuze s žáky. Ruský text je </a:t>
            </a:r>
            <a:r>
              <a:rPr lang="cs-CZ" i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více patetický</a:t>
            </a:r>
            <a:r>
              <a:rPr lang="cs-CZ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J. </a:t>
            </a:r>
            <a:r>
              <a:rPr lang="cs-CZ" i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Nohavica</a:t>
            </a:r>
            <a:r>
              <a:rPr lang="cs-CZ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má civilnější projev. V. Vysockij hvízdá ...</a:t>
            </a:r>
          </a:p>
          <a:p>
            <a:pPr marL="0" indent="-514350" algn="ctr">
              <a:buNone/>
            </a:pPr>
            <a:endParaRPr lang="cs-CZ" i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5" name="Obrázek 4" descr="0_88809_aa37196_orig.png"/>
          <p:cNvPicPr>
            <a:picLocks noChangeAspect="1"/>
          </p:cNvPicPr>
          <p:nvPr/>
        </p:nvPicPr>
        <p:blipFill>
          <a:blip r:embed="rId4" cstate="email"/>
          <a:stretch>
            <a:fillRect/>
          </a:stretch>
        </p:blipFill>
        <p:spPr>
          <a:xfrm>
            <a:off x="7000892" y="6186355"/>
            <a:ext cx="928694" cy="671645"/>
          </a:xfrm>
          <a:prstGeom prst="rect">
            <a:avLst/>
          </a:prstGeom>
        </p:spPr>
      </p:pic>
    </p:spTree>
  </p:cSld>
  <p:clrMapOvr>
    <a:masterClrMapping/>
  </p:clrMapOvr>
  <p:transition>
    <p:cut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1500174"/>
            <a:ext cx="8229600" cy="4525963"/>
          </a:xfrm>
          <a:gradFill>
            <a:gsLst>
              <a:gs pos="0">
                <a:schemeClr val="tx1">
                  <a:lumMod val="65000"/>
                  <a:lumOff val="35000"/>
                </a:schemeClr>
              </a:gs>
              <a:gs pos="50000">
                <a:schemeClr val="bg1"/>
              </a:gs>
              <a:gs pos="100000">
                <a:schemeClr val="bg1"/>
              </a:gs>
            </a:gsLst>
            <a:lin ang="0" scaled="0"/>
          </a:gradFill>
          <a:ln w="28575">
            <a:solidFill>
              <a:schemeClr val="tx1"/>
            </a:solidFill>
          </a:ln>
          <a:effectLst>
            <a:outerShdw blurRad="50800" dist="50800" dir="3180000" algn="ctr" rotWithShape="0">
              <a:srgbClr val="000000">
                <a:alpha val="43137"/>
              </a:srgbClr>
            </a:outerShdw>
          </a:effectLst>
        </p:spPr>
        <p:txBody>
          <a:bodyPr/>
          <a:lstStyle/>
          <a:p>
            <a:pPr algn="ctr">
              <a:buNone/>
            </a:pPr>
            <a:r>
              <a:rPr lang="cs-CZ" b="1" dirty="0" smtClean="0"/>
              <a:t>Sbírky V. Vysockého: vyšly všechny až posmrtně</a:t>
            </a:r>
          </a:p>
          <a:p>
            <a:pPr>
              <a:buFont typeface="Wingdings" pitchFamily="2" charset="2"/>
              <a:buChar char="Ø"/>
            </a:pPr>
            <a:r>
              <a:rPr lang="cs-CZ" i="1" dirty="0" smtClean="0"/>
              <a:t>  Melodie</a:t>
            </a:r>
            <a:r>
              <a:rPr lang="cs-CZ" dirty="0" smtClean="0"/>
              <a:t> (1980)</a:t>
            </a:r>
          </a:p>
          <a:p>
            <a:pPr>
              <a:buFont typeface="Wingdings" pitchFamily="2" charset="2"/>
              <a:buChar char="Ø"/>
            </a:pPr>
            <a:r>
              <a:rPr lang="cs-CZ" i="1" dirty="0" smtClean="0"/>
              <a:t>  Nerv</a:t>
            </a:r>
            <a:r>
              <a:rPr lang="cs-CZ" dirty="0" smtClean="0"/>
              <a:t> (1981)</a:t>
            </a:r>
          </a:p>
          <a:p>
            <a:pPr>
              <a:buFont typeface="Wingdings" pitchFamily="2" charset="2"/>
              <a:buChar char="Ø"/>
            </a:pPr>
            <a:r>
              <a:rPr lang="cs-CZ" i="1" dirty="0" smtClean="0"/>
              <a:t> Otázky filozofii</a:t>
            </a:r>
            <a:r>
              <a:rPr lang="cs-CZ" dirty="0" smtClean="0"/>
              <a:t> (1986)</a:t>
            </a:r>
          </a:p>
          <a:p>
            <a:pPr>
              <a:buFont typeface="Wingdings" pitchFamily="2" charset="2"/>
              <a:buChar char="Ø"/>
            </a:pPr>
            <a:r>
              <a:rPr lang="cs-CZ" i="1" dirty="0" smtClean="0"/>
              <a:t> Úsvit</a:t>
            </a:r>
            <a:r>
              <a:rPr lang="cs-CZ" dirty="0" smtClean="0"/>
              <a:t> (1986 - 1987)</a:t>
            </a:r>
          </a:p>
          <a:p>
            <a:pPr>
              <a:buFont typeface="Wingdings" pitchFamily="2" charset="2"/>
              <a:buChar char="Ø"/>
            </a:pPr>
            <a:r>
              <a:rPr lang="cs-CZ" i="1" dirty="0" smtClean="0"/>
              <a:t> Náš současník</a:t>
            </a:r>
            <a:r>
              <a:rPr lang="cs-CZ" dirty="0" smtClean="0"/>
              <a:t> (1987)</a:t>
            </a:r>
          </a:p>
          <a:p>
            <a:pPr>
              <a:buFont typeface="Wingdings" pitchFamily="2" charset="2"/>
              <a:buChar char="Ø"/>
            </a:pPr>
            <a:r>
              <a:rPr lang="cs-CZ" i="1" dirty="0" smtClean="0"/>
              <a:t> Sputnik</a:t>
            </a:r>
            <a:r>
              <a:rPr lang="cs-CZ" dirty="0" smtClean="0"/>
              <a:t> (1987)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4" name="Obrázek 3" descr="MC900019396.WMF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57752" y="2214554"/>
            <a:ext cx="3643841" cy="2853267"/>
          </a:xfrm>
          <a:prstGeom prst="rect">
            <a:avLst/>
          </a:prstGeom>
        </p:spPr>
      </p:pic>
    </p:spTree>
  </p:cSld>
  <p:clrMapOvr>
    <a:masterClrMapping/>
  </p:clrMapOvr>
  <p:transition>
    <p:cut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329642" cy="654032"/>
          </a:xfrm>
          <a:gradFill>
            <a:gsLst>
              <a:gs pos="0">
                <a:schemeClr val="tx1">
                  <a:lumMod val="65000"/>
                  <a:lumOff val="35000"/>
                </a:schemeClr>
              </a:gs>
              <a:gs pos="50000">
                <a:schemeClr val="bg1"/>
              </a:gs>
              <a:gs pos="100000">
                <a:schemeClr val="bg1"/>
              </a:gs>
            </a:gsLst>
            <a:lin ang="15600000" scaled="0"/>
          </a:gradFill>
          <a:ln w="41275">
            <a:solidFill>
              <a:schemeClr val="tx1"/>
            </a:solidFill>
          </a:ln>
          <a:effectLst>
            <a:outerShdw blurRad="50800" dist="50800" dir="5400000" sx="26000" sy="26000" algn="ctr" rotWithShape="0">
              <a:srgbClr val="000000">
                <a:alpha val="43137"/>
              </a:srgbClr>
            </a:outerShdw>
          </a:effectLst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Urči správnost tvrzení: 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 - ne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Nadpis 1"/>
          <p:cNvSpPr txBox="1">
            <a:spLocks/>
          </p:cNvSpPr>
          <p:nvPr/>
        </p:nvSpPr>
        <p:spPr>
          <a:xfrm>
            <a:off x="500034" y="1142984"/>
            <a:ext cx="8358246" cy="1000108"/>
          </a:xfrm>
          <a:prstGeom prst="rect">
            <a:avLst/>
          </a:prstGeom>
          <a:gradFill>
            <a:gsLst>
              <a:gs pos="0">
                <a:schemeClr val="tx1">
                  <a:lumMod val="65000"/>
                  <a:lumOff val="35000"/>
                </a:schemeClr>
              </a:gs>
              <a:gs pos="50000">
                <a:schemeClr val="bg1"/>
              </a:gs>
              <a:gs pos="100000">
                <a:schemeClr val="bg1"/>
              </a:gs>
            </a:gsLst>
            <a:path path="circle">
              <a:fillToRect l="100000" t="100000"/>
            </a:path>
          </a:gradFill>
          <a:ln w="31750">
            <a:solidFill>
              <a:schemeClr val="tx1"/>
            </a:solidFill>
          </a:ln>
          <a:effectLst>
            <a:outerShdw blurRad="152400" dist="50800" dir="5400000" algn="ctr" rotWithShape="0">
              <a:srgbClr val="000000">
                <a:alpha val="43137"/>
              </a:srgbClr>
            </a:outerShdw>
          </a:effectLst>
        </p:spPr>
        <p:txBody>
          <a:bodyPr vert="horz" lIns="91440" tIns="45720" rIns="91440" bIns="45720" rtlCol="0" anchor="ctr">
            <a:normAutofit fontScale="97500"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800" b="0" i="1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A) V.</a:t>
            </a:r>
            <a:r>
              <a:rPr kumimoji="0" lang="cs-CZ" sz="2800" b="0" i="1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 Vysockij je autorem </a:t>
            </a:r>
            <a:r>
              <a:rPr kumimoji="0" lang="cs-CZ" sz="2800" b="1" i="1" u="none" strike="noStrike" kern="1200" cap="none" spc="0" normalizeH="0" noProof="0" dirty="0" smtClean="0">
                <a:ln>
                  <a:noFill/>
                </a:ln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básnické sbírky Zaklínač hadů. </a:t>
            </a:r>
            <a:r>
              <a:rPr lang="cs-CZ" sz="2800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a</a:t>
            </a:r>
            <a:r>
              <a:rPr kumimoji="0" lang="cs-CZ" sz="2800" b="0" i="1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no - ne  </a:t>
            </a:r>
            <a:endParaRPr kumimoji="0" lang="cs-CZ" sz="2800" b="0" i="1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9" name="Nadpis 1"/>
          <p:cNvSpPr txBox="1">
            <a:spLocks/>
          </p:cNvSpPr>
          <p:nvPr/>
        </p:nvSpPr>
        <p:spPr>
          <a:xfrm>
            <a:off x="500034" y="2285992"/>
            <a:ext cx="8358246" cy="1000108"/>
          </a:xfrm>
          <a:prstGeom prst="rect">
            <a:avLst/>
          </a:prstGeom>
          <a:gradFill>
            <a:gsLst>
              <a:gs pos="0">
                <a:schemeClr val="tx1">
                  <a:lumMod val="65000"/>
                  <a:lumOff val="35000"/>
                </a:schemeClr>
              </a:gs>
              <a:gs pos="50000">
                <a:schemeClr val="bg1"/>
              </a:gs>
              <a:gs pos="100000">
                <a:schemeClr val="bg1"/>
              </a:gs>
            </a:gsLst>
            <a:path path="circle">
              <a:fillToRect l="100000" t="100000"/>
            </a:path>
          </a:gradFill>
          <a:ln w="31750">
            <a:solidFill>
              <a:schemeClr val="tx1"/>
            </a:solidFill>
          </a:ln>
          <a:effectLst>
            <a:outerShdw blurRad="152400" dist="50800" dir="5400000" algn="ctr" rotWithShape="0">
              <a:srgbClr val="000000">
                <a:alpha val="43137"/>
              </a:srgbClr>
            </a:outerShdw>
          </a:effectLst>
        </p:spPr>
        <p:txBody>
          <a:bodyPr vert="horz" lIns="91440" tIns="45720" rIns="91440" bIns="45720" rtlCol="0" anchor="ctr">
            <a:normAutofit fontScale="97500"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2800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B) Když Vysockij zemřel, sovětská vláda mu vypravila </a:t>
            </a:r>
            <a:r>
              <a:rPr lang="cs-CZ" sz="2800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oficiální  státní pohřeb</a:t>
            </a:r>
            <a:r>
              <a:rPr lang="cs-CZ" sz="2800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.</a:t>
            </a:r>
            <a:r>
              <a:rPr kumimoji="0" lang="cs-CZ" sz="2800" b="0" i="1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 </a:t>
            </a:r>
            <a:r>
              <a:rPr lang="cs-CZ" sz="2800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a</a:t>
            </a:r>
            <a:r>
              <a:rPr kumimoji="0" lang="cs-CZ" sz="2800" b="0" i="1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no - ne  </a:t>
            </a:r>
            <a:endParaRPr kumimoji="0" lang="cs-CZ" sz="2800" b="0" i="1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10" name="Nadpis 1"/>
          <p:cNvSpPr txBox="1">
            <a:spLocks/>
          </p:cNvSpPr>
          <p:nvPr/>
        </p:nvSpPr>
        <p:spPr>
          <a:xfrm>
            <a:off x="500034" y="3500438"/>
            <a:ext cx="8358246" cy="1000108"/>
          </a:xfrm>
          <a:prstGeom prst="rect">
            <a:avLst/>
          </a:prstGeom>
          <a:gradFill>
            <a:gsLst>
              <a:gs pos="0">
                <a:schemeClr val="tx1">
                  <a:lumMod val="65000"/>
                  <a:lumOff val="35000"/>
                </a:schemeClr>
              </a:gs>
              <a:gs pos="50000">
                <a:schemeClr val="bg1"/>
              </a:gs>
              <a:gs pos="100000">
                <a:schemeClr val="bg1"/>
              </a:gs>
            </a:gsLst>
            <a:path path="circle">
              <a:fillToRect l="100000" t="100000"/>
            </a:path>
          </a:gradFill>
          <a:ln w="31750">
            <a:solidFill>
              <a:schemeClr val="tx1"/>
            </a:solidFill>
          </a:ln>
          <a:effectLst>
            <a:outerShdw blurRad="152400" dist="50800" dir="5400000" algn="ctr" rotWithShape="0">
              <a:srgbClr val="000000">
                <a:alpha val="43137"/>
              </a:srgbClr>
            </a:outerShdw>
          </a:effectLst>
        </p:spPr>
        <p:txBody>
          <a:bodyPr vert="horz" lIns="91440" tIns="45720" rIns="91440" bIns="45720" rtlCol="0" anchor="ctr">
            <a:normAutofit fontScale="97500"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2800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C) Hrál  ve svém bytě </a:t>
            </a:r>
            <a:r>
              <a:rPr lang="cs-CZ" sz="2800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pro dceru gen. tajemníka L. Iljiče Brežněva</a:t>
            </a:r>
            <a:r>
              <a:rPr lang="cs-CZ" sz="2800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, která celý  jeho koncert proplakala. </a:t>
            </a:r>
            <a:r>
              <a:rPr lang="cs-CZ" sz="2800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a</a:t>
            </a:r>
            <a:r>
              <a:rPr lang="cs-CZ" sz="2800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no - ne</a:t>
            </a:r>
            <a:r>
              <a:rPr kumimoji="0" lang="cs-CZ" sz="2800" b="0" i="1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  </a:t>
            </a:r>
            <a:endParaRPr kumimoji="0" lang="cs-CZ" sz="2800" b="0" i="1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11" name="Nadpis 1"/>
          <p:cNvSpPr txBox="1">
            <a:spLocks/>
          </p:cNvSpPr>
          <p:nvPr/>
        </p:nvSpPr>
        <p:spPr>
          <a:xfrm>
            <a:off x="571472" y="4714884"/>
            <a:ext cx="8286808" cy="1000108"/>
          </a:xfrm>
          <a:prstGeom prst="rect">
            <a:avLst/>
          </a:prstGeom>
          <a:gradFill>
            <a:gsLst>
              <a:gs pos="0">
                <a:schemeClr val="tx1">
                  <a:lumMod val="65000"/>
                  <a:lumOff val="35000"/>
                </a:schemeClr>
              </a:gs>
              <a:gs pos="50000">
                <a:schemeClr val="bg1"/>
              </a:gs>
              <a:gs pos="100000">
                <a:schemeClr val="bg1"/>
              </a:gs>
            </a:gsLst>
            <a:path path="circle">
              <a:fillToRect l="100000" t="100000"/>
            </a:path>
          </a:gradFill>
          <a:ln w="31750">
            <a:solidFill>
              <a:schemeClr val="tx1"/>
            </a:solidFill>
          </a:ln>
          <a:effectLst>
            <a:outerShdw blurRad="152400" dist="50800" dir="5400000" algn="ctr" rotWithShape="0">
              <a:srgbClr val="000000">
                <a:alpha val="43137"/>
              </a:srgbClr>
            </a:outerShdw>
          </a:effectLst>
        </p:spPr>
        <p:txBody>
          <a:bodyPr vert="horz" lIns="91440" tIns="45720" rIns="91440" bIns="45720" rtlCol="0" anchor="ctr">
            <a:normAutofit fontScale="97500"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2800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D) Jako herec VV působil ve </a:t>
            </a:r>
            <a:r>
              <a:rPr lang="cs-CZ" sz="2800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Velkém moskevském divadle.</a:t>
            </a: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2800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a</a:t>
            </a:r>
            <a:r>
              <a:rPr kumimoji="0" lang="cs-CZ" sz="2800" b="0" i="1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no - ne  </a:t>
            </a:r>
            <a:endParaRPr kumimoji="0" lang="cs-CZ" sz="2800" b="0" i="1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857224" y="5857892"/>
            <a:ext cx="7727115" cy="646331"/>
          </a:xfrm>
          <a:prstGeom prst="rect">
            <a:avLst/>
          </a:prstGeom>
          <a:gradFill>
            <a:gsLst>
              <a:gs pos="0">
                <a:schemeClr val="tx1">
                  <a:lumMod val="65000"/>
                  <a:lumOff val="35000"/>
                </a:schemeClr>
              </a:gs>
              <a:gs pos="50000">
                <a:schemeClr val="bg1"/>
              </a:gs>
              <a:gs pos="100000">
                <a:schemeClr val="bg1"/>
              </a:gs>
            </a:gsLst>
            <a:lin ang="15600000" scaled="0"/>
          </a:gradFill>
          <a:ln w="19050">
            <a:solidFill>
              <a:schemeClr val="tx1"/>
            </a:solidFill>
          </a:ln>
          <a:effectLst>
            <a:outerShdw blurRad="50800" dist="177800" dir="5400000" algn="ctr" rotWithShape="0">
              <a:srgbClr val="000000">
                <a:alpha val="43137"/>
              </a:srgbClr>
            </a:outerShdw>
          </a:effectLst>
        </p:spPr>
        <p:txBody>
          <a:bodyPr wrap="none" rtlCol="0">
            <a:spAutoFit/>
          </a:bodyPr>
          <a:lstStyle/>
          <a:p>
            <a:r>
              <a:rPr lang="cs-CZ" dirty="0" smtClean="0">
                <a:hlinkClick r:id="rId2"/>
              </a:rPr>
              <a:t>http://www.</a:t>
            </a:r>
            <a:r>
              <a:rPr lang="cs-CZ" dirty="0" err="1" smtClean="0">
                <a:hlinkClick r:id="rId2"/>
              </a:rPr>
              <a:t>odaha.com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tomas</a:t>
            </a:r>
            <a:r>
              <a:rPr lang="cs-CZ" dirty="0" smtClean="0">
                <a:hlinkClick r:id="rId2"/>
              </a:rPr>
              <a:t>-</a:t>
            </a:r>
            <a:r>
              <a:rPr lang="cs-CZ" dirty="0" err="1" smtClean="0">
                <a:hlinkClick r:id="rId2"/>
              </a:rPr>
              <a:t>odaha</a:t>
            </a:r>
            <a:r>
              <a:rPr lang="cs-CZ" dirty="0" smtClean="0">
                <a:hlinkClick r:id="rId2"/>
              </a:rPr>
              <a:t>/recenze/</a:t>
            </a:r>
            <a:r>
              <a:rPr lang="cs-CZ" dirty="0" err="1" smtClean="0">
                <a:hlinkClick r:id="rId2"/>
              </a:rPr>
              <a:t>cetba</a:t>
            </a:r>
            <a:r>
              <a:rPr lang="cs-CZ" dirty="0" smtClean="0">
                <a:hlinkClick r:id="rId2"/>
              </a:rPr>
              <a:t>/biografie/</a:t>
            </a:r>
            <a:r>
              <a:rPr lang="cs-CZ" dirty="0" err="1" smtClean="0">
                <a:hlinkClick r:id="rId2"/>
              </a:rPr>
              <a:t>vladimir</a:t>
            </a:r>
            <a:r>
              <a:rPr lang="cs-CZ" dirty="0" smtClean="0">
                <a:hlinkClick r:id="rId2"/>
              </a:rPr>
              <a:t>-</a:t>
            </a:r>
            <a:r>
              <a:rPr lang="cs-CZ" dirty="0" err="1" smtClean="0">
                <a:hlinkClick r:id="rId2"/>
              </a:rPr>
              <a:t>vysockij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ransition>
    <p:cut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329642" cy="654032"/>
          </a:xfrm>
          <a:gradFill>
            <a:gsLst>
              <a:gs pos="0">
                <a:schemeClr val="tx1">
                  <a:lumMod val="65000"/>
                  <a:lumOff val="35000"/>
                </a:schemeClr>
              </a:gs>
              <a:gs pos="50000">
                <a:schemeClr val="bg1"/>
              </a:gs>
              <a:gs pos="100000">
                <a:schemeClr val="bg1"/>
              </a:gs>
            </a:gsLst>
            <a:lin ang="15600000" scaled="0"/>
          </a:gradFill>
          <a:ln w="41275">
            <a:solidFill>
              <a:schemeClr val="tx1"/>
            </a:solidFill>
          </a:ln>
          <a:effectLst>
            <a:outerShdw blurRad="50800" dist="50800" dir="5400000" sx="26000" sy="26000" algn="ctr" rotWithShape="0">
              <a:srgbClr val="000000">
                <a:alpha val="43137"/>
              </a:srgbClr>
            </a:outerShdw>
          </a:effectLst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Urči správnost tvrzení: 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 - ne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Nadpis 1"/>
          <p:cNvSpPr txBox="1">
            <a:spLocks/>
          </p:cNvSpPr>
          <p:nvPr/>
        </p:nvSpPr>
        <p:spPr>
          <a:xfrm>
            <a:off x="500034" y="1142984"/>
            <a:ext cx="8358246" cy="1000108"/>
          </a:xfrm>
          <a:prstGeom prst="rect">
            <a:avLst/>
          </a:prstGeom>
          <a:gradFill>
            <a:gsLst>
              <a:gs pos="0">
                <a:schemeClr val="tx1">
                  <a:lumMod val="65000"/>
                  <a:lumOff val="35000"/>
                </a:schemeClr>
              </a:gs>
              <a:gs pos="50000">
                <a:schemeClr val="bg1"/>
              </a:gs>
              <a:gs pos="100000">
                <a:schemeClr val="bg1"/>
              </a:gs>
            </a:gsLst>
            <a:path path="circle">
              <a:fillToRect l="100000" t="100000"/>
            </a:path>
          </a:gradFill>
          <a:ln w="31750">
            <a:solidFill>
              <a:schemeClr val="tx1"/>
            </a:solidFill>
          </a:ln>
          <a:effectLst>
            <a:outerShdw blurRad="152400" dist="50800" dir="5400000" algn="ctr" rotWithShape="0">
              <a:srgbClr val="000000">
                <a:alpha val="43137"/>
              </a:srgbClr>
            </a:outerShdw>
          </a:effectLst>
        </p:spPr>
        <p:txBody>
          <a:bodyPr vert="horz" lIns="91440" tIns="45720" rIns="91440" bIns="45720" rtlCol="0" anchor="ctr">
            <a:normAutofit fontScale="97500"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800" b="0" i="1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A) V.</a:t>
            </a:r>
            <a:r>
              <a:rPr kumimoji="0" lang="cs-CZ" sz="2800" b="0" i="1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 Vysockij je autorem </a:t>
            </a:r>
            <a:r>
              <a:rPr kumimoji="0" lang="cs-CZ" sz="2800" b="1" i="1" u="none" strike="noStrike" kern="1200" cap="none" spc="0" normalizeH="0" noProof="0" dirty="0" smtClean="0">
                <a:ln>
                  <a:noFill/>
                </a:ln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básnické sbírky Zaklínač hadů. </a:t>
            </a:r>
            <a:r>
              <a:rPr lang="cs-CZ" sz="2800" i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a</a:t>
            </a:r>
            <a:r>
              <a:rPr kumimoji="0" lang="cs-CZ" sz="2800" b="0" i="1" u="none" strike="noStrike" kern="1200" cap="none" spc="0" normalizeH="0" noProof="0" dirty="0" smtClean="0">
                <a:ln>
                  <a:noFill/>
                </a:ln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no</a:t>
            </a:r>
            <a:r>
              <a:rPr kumimoji="0" lang="cs-CZ" sz="2800" b="0" i="1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 - ne  </a:t>
            </a:r>
            <a:endParaRPr kumimoji="0" lang="cs-CZ" sz="2800" b="0" i="1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9" name="Nadpis 1"/>
          <p:cNvSpPr txBox="1">
            <a:spLocks/>
          </p:cNvSpPr>
          <p:nvPr/>
        </p:nvSpPr>
        <p:spPr>
          <a:xfrm>
            <a:off x="500034" y="2285992"/>
            <a:ext cx="8358246" cy="1000108"/>
          </a:xfrm>
          <a:prstGeom prst="rect">
            <a:avLst/>
          </a:prstGeom>
          <a:gradFill>
            <a:gsLst>
              <a:gs pos="0">
                <a:schemeClr val="tx1">
                  <a:lumMod val="65000"/>
                  <a:lumOff val="35000"/>
                </a:schemeClr>
              </a:gs>
              <a:gs pos="50000">
                <a:schemeClr val="bg1"/>
              </a:gs>
              <a:gs pos="100000">
                <a:schemeClr val="bg1"/>
              </a:gs>
            </a:gsLst>
            <a:path path="circle">
              <a:fillToRect l="100000" t="100000"/>
            </a:path>
          </a:gradFill>
          <a:ln w="31750">
            <a:solidFill>
              <a:schemeClr val="tx1"/>
            </a:solidFill>
          </a:ln>
          <a:effectLst>
            <a:outerShdw blurRad="152400" dist="50800" dir="5400000" algn="ctr" rotWithShape="0">
              <a:srgbClr val="000000">
                <a:alpha val="43137"/>
              </a:srgbClr>
            </a:outerShdw>
          </a:effectLst>
        </p:spPr>
        <p:txBody>
          <a:bodyPr vert="horz" lIns="91440" tIns="45720" rIns="91440" bIns="45720" rtlCol="0" anchor="ctr">
            <a:normAutofit fontScale="97500"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2800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B) Když Vysockij zemřel, sovětská vláda mu vypravila </a:t>
            </a:r>
            <a:r>
              <a:rPr lang="cs-CZ" sz="2800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oficiální  státní pohřeb</a:t>
            </a:r>
            <a:r>
              <a:rPr lang="cs-CZ" sz="2800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.</a:t>
            </a:r>
            <a:r>
              <a:rPr kumimoji="0" lang="cs-CZ" sz="2800" b="0" i="1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 </a:t>
            </a:r>
            <a:r>
              <a:rPr lang="cs-CZ" sz="2800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a</a:t>
            </a:r>
            <a:r>
              <a:rPr kumimoji="0" lang="cs-CZ" sz="2800" b="0" i="1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no - </a:t>
            </a:r>
            <a:r>
              <a:rPr kumimoji="0" lang="cs-CZ" sz="2800" b="0" i="1" u="none" strike="noStrike" kern="1200" cap="none" spc="0" normalizeH="0" noProof="0" dirty="0" smtClean="0">
                <a:ln>
                  <a:noFill/>
                </a:ln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ne </a:t>
            </a:r>
            <a:r>
              <a:rPr kumimoji="0" lang="cs-CZ" sz="2800" b="0" i="1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 </a:t>
            </a:r>
            <a:r>
              <a:rPr kumimoji="0" lang="cs-CZ" sz="2800" b="0" i="1" u="none" strike="noStrike" kern="1200" cap="none" spc="0" normalizeH="0" noProof="0" dirty="0" smtClean="0">
                <a:ln>
                  <a:noFill/>
                </a:ln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tajili jeho smrt</a:t>
            </a:r>
            <a:endParaRPr kumimoji="0" lang="cs-CZ" sz="2800" b="0" i="1" u="none" strike="noStrike" kern="1200" cap="none" spc="0" normalizeH="0" baseline="0" noProof="0" dirty="0" smtClean="0">
              <a:ln>
                <a:noFill/>
              </a:ln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10" name="Nadpis 1"/>
          <p:cNvSpPr txBox="1">
            <a:spLocks/>
          </p:cNvSpPr>
          <p:nvPr/>
        </p:nvSpPr>
        <p:spPr>
          <a:xfrm>
            <a:off x="500034" y="3500438"/>
            <a:ext cx="8358246" cy="1000108"/>
          </a:xfrm>
          <a:prstGeom prst="rect">
            <a:avLst/>
          </a:prstGeom>
          <a:gradFill>
            <a:gsLst>
              <a:gs pos="0">
                <a:schemeClr val="tx1">
                  <a:lumMod val="65000"/>
                  <a:lumOff val="35000"/>
                </a:schemeClr>
              </a:gs>
              <a:gs pos="50000">
                <a:schemeClr val="bg1"/>
              </a:gs>
              <a:gs pos="100000">
                <a:schemeClr val="bg1"/>
              </a:gs>
            </a:gsLst>
            <a:path path="circle">
              <a:fillToRect l="100000" t="100000"/>
            </a:path>
          </a:gradFill>
          <a:ln w="31750">
            <a:solidFill>
              <a:schemeClr val="tx1"/>
            </a:solidFill>
          </a:ln>
          <a:effectLst>
            <a:outerShdw blurRad="152400" dist="50800" dir="5400000" algn="ctr" rotWithShape="0">
              <a:srgbClr val="000000">
                <a:alpha val="43137"/>
              </a:srgbClr>
            </a:outerShdw>
          </a:effectLst>
        </p:spPr>
        <p:txBody>
          <a:bodyPr vert="horz" lIns="91440" tIns="45720" rIns="91440" bIns="45720" rtlCol="0" anchor="ctr">
            <a:normAutofit fontScale="97500"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2800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C) Hrál  ve svém bytě </a:t>
            </a:r>
            <a:r>
              <a:rPr lang="cs-CZ" sz="2800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pro dceru gen. tajemníka L. Iljiče Brežněva</a:t>
            </a:r>
            <a:r>
              <a:rPr lang="cs-CZ" sz="2800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, která celý  jeho koncert proplakala. </a:t>
            </a:r>
            <a:r>
              <a:rPr lang="cs-CZ" sz="2800" i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a</a:t>
            </a:r>
            <a:r>
              <a:rPr lang="cs-CZ" sz="2800" i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no </a:t>
            </a:r>
            <a:r>
              <a:rPr lang="cs-CZ" sz="2800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- ne</a:t>
            </a:r>
            <a:r>
              <a:rPr kumimoji="0" lang="cs-CZ" sz="2800" b="0" i="1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  </a:t>
            </a:r>
            <a:endParaRPr kumimoji="0" lang="cs-CZ" sz="2800" b="0" i="1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11" name="Nadpis 1"/>
          <p:cNvSpPr txBox="1">
            <a:spLocks/>
          </p:cNvSpPr>
          <p:nvPr/>
        </p:nvSpPr>
        <p:spPr>
          <a:xfrm>
            <a:off x="571472" y="4714884"/>
            <a:ext cx="8286808" cy="1000108"/>
          </a:xfrm>
          <a:prstGeom prst="rect">
            <a:avLst/>
          </a:prstGeom>
          <a:gradFill>
            <a:gsLst>
              <a:gs pos="0">
                <a:schemeClr val="tx1">
                  <a:lumMod val="65000"/>
                  <a:lumOff val="35000"/>
                </a:schemeClr>
              </a:gs>
              <a:gs pos="50000">
                <a:schemeClr val="bg1"/>
              </a:gs>
              <a:gs pos="100000">
                <a:schemeClr val="bg1"/>
              </a:gs>
            </a:gsLst>
            <a:path path="circle">
              <a:fillToRect l="100000" t="100000"/>
            </a:path>
          </a:gradFill>
          <a:ln w="31750">
            <a:solidFill>
              <a:schemeClr val="tx1"/>
            </a:solidFill>
          </a:ln>
          <a:effectLst>
            <a:outerShdw blurRad="152400" dist="50800" dir="5400000" algn="ctr" rotWithShape="0">
              <a:srgbClr val="000000">
                <a:alpha val="43137"/>
              </a:srgbClr>
            </a:outerShdw>
          </a:effectLst>
        </p:spPr>
        <p:txBody>
          <a:bodyPr vert="horz" lIns="91440" tIns="45720" rIns="91440" bIns="45720" rtlCol="0" anchor="ctr">
            <a:normAutofit fontScale="97500"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2800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D) Jako herec VV působil ve </a:t>
            </a:r>
            <a:r>
              <a:rPr lang="cs-CZ" sz="2800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Velkém moskevském divadle.</a:t>
            </a: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2800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a</a:t>
            </a:r>
            <a:r>
              <a:rPr kumimoji="0" lang="cs-CZ" sz="2800" b="0" i="1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no - </a:t>
            </a:r>
            <a:r>
              <a:rPr kumimoji="0" lang="cs-CZ" sz="2800" b="0" i="1" u="none" strike="noStrike" kern="1200" cap="none" spc="0" normalizeH="0" noProof="0" dirty="0" smtClean="0">
                <a:ln>
                  <a:noFill/>
                </a:ln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ne  v</a:t>
            </a:r>
            <a:r>
              <a:rPr kumimoji="0" lang="cs-CZ" sz="2800" b="0" i="1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 </a:t>
            </a:r>
            <a:r>
              <a:rPr kumimoji="0" lang="cs-CZ" sz="2800" b="0" i="1" u="none" strike="noStrike" kern="1200" cap="none" spc="0" normalizeH="0" noProof="0" dirty="0" smtClean="0">
                <a:ln>
                  <a:noFill/>
                </a:ln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divadle Na </a:t>
            </a:r>
            <a:r>
              <a:rPr lang="cs-CZ" sz="2800" i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T</a:t>
            </a:r>
            <a:r>
              <a:rPr kumimoji="0" lang="cs-CZ" sz="2800" b="0" i="1" u="none" strike="noStrike" kern="1200" cap="none" spc="0" normalizeH="0" noProof="0" dirty="0" err="1" smtClean="0">
                <a:ln>
                  <a:noFill/>
                </a:ln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agance</a:t>
            </a:r>
            <a:endParaRPr kumimoji="0" lang="cs-CZ" sz="2800" b="0" i="1" u="none" strike="noStrike" kern="1200" cap="none" spc="0" normalizeH="0" baseline="0" noProof="0" dirty="0" smtClean="0">
              <a:ln>
                <a:noFill/>
              </a:ln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857224" y="5857892"/>
            <a:ext cx="7727115" cy="646331"/>
          </a:xfrm>
          <a:prstGeom prst="rect">
            <a:avLst/>
          </a:prstGeom>
          <a:gradFill>
            <a:gsLst>
              <a:gs pos="0">
                <a:schemeClr val="tx1">
                  <a:lumMod val="65000"/>
                  <a:lumOff val="35000"/>
                </a:schemeClr>
              </a:gs>
              <a:gs pos="50000">
                <a:schemeClr val="bg1"/>
              </a:gs>
              <a:gs pos="100000">
                <a:schemeClr val="bg1"/>
              </a:gs>
            </a:gsLst>
            <a:lin ang="15600000" scaled="0"/>
          </a:gradFill>
          <a:ln w="19050">
            <a:solidFill>
              <a:schemeClr val="tx1"/>
            </a:solidFill>
          </a:ln>
          <a:effectLst>
            <a:outerShdw blurRad="50800" dist="177800" dir="5400000" algn="ctr" rotWithShape="0">
              <a:srgbClr val="000000">
                <a:alpha val="43137"/>
              </a:srgbClr>
            </a:outerShdw>
          </a:effectLst>
        </p:spPr>
        <p:txBody>
          <a:bodyPr wrap="none" rtlCol="0">
            <a:spAutoFit/>
          </a:bodyPr>
          <a:lstStyle/>
          <a:p>
            <a:r>
              <a:rPr lang="cs-CZ" dirty="0" smtClean="0">
                <a:hlinkClick r:id="rId2"/>
              </a:rPr>
              <a:t>http://www.</a:t>
            </a:r>
            <a:r>
              <a:rPr lang="cs-CZ" dirty="0" err="1" smtClean="0">
                <a:hlinkClick r:id="rId2"/>
              </a:rPr>
              <a:t>odaha.com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tomas</a:t>
            </a:r>
            <a:r>
              <a:rPr lang="cs-CZ" dirty="0" smtClean="0">
                <a:hlinkClick r:id="rId2"/>
              </a:rPr>
              <a:t>-</a:t>
            </a:r>
            <a:r>
              <a:rPr lang="cs-CZ" dirty="0" err="1" smtClean="0">
                <a:hlinkClick r:id="rId2"/>
              </a:rPr>
              <a:t>odaha</a:t>
            </a:r>
            <a:r>
              <a:rPr lang="cs-CZ" dirty="0" smtClean="0">
                <a:hlinkClick r:id="rId2"/>
              </a:rPr>
              <a:t>/recenze/</a:t>
            </a:r>
            <a:r>
              <a:rPr lang="cs-CZ" dirty="0" err="1" smtClean="0">
                <a:hlinkClick r:id="rId2"/>
              </a:rPr>
              <a:t>cetba</a:t>
            </a:r>
            <a:r>
              <a:rPr lang="cs-CZ" dirty="0" smtClean="0">
                <a:hlinkClick r:id="rId2"/>
              </a:rPr>
              <a:t>/biografie/</a:t>
            </a:r>
            <a:r>
              <a:rPr lang="cs-CZ" dirty="0" err="1" smtClean="0">
                <a:hlinkClick r:id="rId2"/>
              </a:rPr>
              <a:t>vladimir</a:t>
            </a:r>
            <a:r>
              <a:rPr lang="cs-CZ" dirty="0" smtClean="0">
                <a:hlinkClick r:id="rId2"/>
              </a:rPr>
              <a:t>-</a:t>
            </a:r>
            <a:r>
              <a:rPr lang="cs-CZ" dirty="0" err="1" smtClean="0">
                <a:hlinkClick r:id="rId2"/>
              </a:rPr>
              <a:t>vysockij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ransition>
    <p:cut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500034" y="1000108"/>
            <a:ext cx="8358246" cy="5715016"/>
          </a:xfrm>
          <a:prstGeom prst="rect">
            <a:avLst/>
          </a:prstGeom>
          <a:gradFill>
            <a:gsLst>
              <a:gs pos="0">
                <a:schemeClr val="tx1">
                  <a:lumMod val="65000"/>
                  <a:lumOff val="35000"/>
                </a:schemeClr>
              </a:gs>
              <a:gs pos="50000">
                <a:schemeClr val="bg1">
                  <a:lumMod val="65000"/>
                </a:schemeClr>
              </a:gs>
              <a:gs pos="100000">
                <a:schemeClr val="bg1"/>
              </a:gs>
            </a:gsLst>
            <a:path path="circle">
              <a:fillToRect l="100000" t="100000"/>
            </a:path>
          </a:gradFill>
          <a:ln w="31750">
            <a:solidFill>
              <a:schemeClr val="tx1"/>
            </a:solidFill>
          </a:ln>
          <a:effectLst>
            <a:outerShdw blurRad="152400" dist="50800" dir="5400000" algn="ctr" rotWithShape="0">
              <a:srgbClr val="000000">
                <a:alpha val="43137"/>
              </a:srgbClr>
            </a:outerShdw>
          </a:effectLst>
        </p:spPr>
        <p:txBody>
          <a:bodyPr vert="horz" lIns="91440" tIns="45720" rIns="91440" bIns="45720" rtlCol="0" anchor="ctr">
            <a:normAutofit fontScale="92500" lnSpcReduction="20000"/>
          </a:bodyPr>
          <a:lstStyle/>
          <a:p>
            <a:pPr algn="ctr"/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Podél srázu podél propasti</a:t>
            </a:r>
          </a:p>
          <a:p>
            <a:pPr algn="ctr"/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moji koně, </a:t>
            </a:r>
            <a:r>
              <a:rPr lang="cs-CZ" sz="28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koně</a:t>
            </a:r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vraní</a:t>
            </a:r>
          </a:p>
          <a:p>
            <a:pPr algn="ctr"/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tuhým bičem jako šílený</a:t>
            </a:r>
          </a:p>
          <a:p>
            <a:pPr algn="ctr"/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vás šlehám, popoháním</a:t>
            </a:r>
          </a:p>
          <a:p>
            <a:pPr algn="ctr"/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Nějak vzduch mi v plicích schází</a:t>
            </a:r>
          </a:p>
          <a:p>
            <a:pPr algn="ctr"/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lokám mlhu s nocí temnou</a:t>
            </a:r>
          </a:p>
          <a:p>
            <a:pPr algn="ctr"/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opojení z vichřice mi</a:t>
            </a:r>
          </a:p>
          <a:p>
            <a:pPr algn="ctr"/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šeptá: Konec, </a:t>
            </a:r>
            <a:r>
              <a:rPr lang="cs-CZ" sz="28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konec</a:t>
            </a:r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se mnou!</a:t>
            </a:r>
          </a:p>
          <a:p>
            <a:pPr algn="ctr"/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Trochu zvolněte mi, koně</a:t>
            </a:r>
          </a:p>
          <a:p>
            <a:pPr algn="ctr"/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trochu zvolněte mi</a:t>
            </a:r>
          </a:p>
          <a:p>
            <a:pPr algn="ctr"/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vždyť ne bič to já velet mám</a:t>
            </a:r>
          </a:p>
          <a:p>
            <a:pPr algn="ctr"/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Jenže divoké mám koně</a:t>
            </a:r>
          </a:p>
          <a:p>
            <a:pPr algn="ctr"/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koně k nezkrocení</a:t>
            </a:r>
          </a:p>
          <a:p>
            <a:pPr algn="ctr"/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Sotva už dožiju, sotva už dozpívám</a:t>
            </a:r>
          </a:p>
          <a:p>
            <a:pPr algn="ctr"/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Tak ještě je napojím</a:t>
            </a:r>
          </a:p>
          <a:p>
            <a:pPr algn="ctr"/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ještě pár slov připojím</a:t>
            </a:r>
          </a:p>
          <a:p>
            <a:pPr algn="ctr"/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ještě alespoň na chvíli na kraji postojím…</a:t>
            </a:r>
            <a:endParaRPr lang="cs-CZ" sz="2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500034" y="142852"/>
            <a:ext cx="8358246" cy="714380"/>
          </a:xfrm>
          <a:prstGeom prst="rect">
            <a:avLst/>
          </a:prstGeom>
          <a:gradFill>
            <a:gsLst>
              <a:gs pos="0">
                <a:schemeClr val="tx1">
                  <a:lumMod val="65000"/>
                  <a:lumOff val="35000"/>
                </a:schemeClr>
              </a:gs>
              <a:gs pos="50000">
                <a:schemeClr val="bg1"/>
              </a:gs>
              <a:gs pos="100000">
                <a:schemeClr val="bg1"/>
              </a:gs>
            </a:gsLst>
            <a:path path="circle">
              <a:fillToRect l="100000" t="100000"/>
            </a:path>
          </a:gradFill>
          <a:ln w="31750">
            <a:solidFill>
              <a:schemeClr val="tx1"/>
            </a:solidFill>
          </a:ln>
          <a:effectLst>
            <a:outerShdw blurRad="152400" dist="50800" dir="5400000" algn="ctr" rotWithShape="0">
              <a:srgbClr val="000000">
                <a:alpha val="43137"/>
              </a:srgbClr>
            </a:outerShdw>
          </a:effectLst>
        </p:spPr>
        <p:txBody>
          <a:bodyPr vert="horz" lIns="91440" tIns="45720" rIns="91440" bIns="45720" rtlCol="0" anchor="ctr">
            <a:normAutofit fontScale="97500"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900" b="0" i="1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Vyhledejte </a:t>
            </a:r>
            <a:r>
              <a:rPr kumimoji="0" lang="cs-CZ" sz="2900" b="0" i="1" u="none" strike="noStrike" kern="1200" cap="none" spc="0" normalizeH="0" noProof="0" dirty="0" smtClean="0">
                <a:ln>
                  <a:noFill/>
                </a:ln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figury</a:t>
            </a:r>
            <a:r>
              <a:rPr kumimoji="0" lang="cs-CZ" sz="2900" b="0" i="1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 a  </a:t>
            </a:r>
            <a:r>
              <a:rPr kumimoji="0" lang="cs-CZ" sz="2900" b="0" i="1" u="none" strike="noStrike" kern="1200" cap="none" spc="0" normalizeH="0" noProof="0" dirty="0" smtClean="0">
                <a:ln>
                  <a:noFill/>
                </a:ln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přirovnání</a:t>
            </a:r>
            <a:r>
              <a:rPr kumimoji="0" lang="cs-CZ" sz="2900" b="0" i="1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.</a:t>
            </a:r>
            <a:r>
              <a:rPr kumimoji="0" lang="cs-CZ" sz="4100" b="0" i="1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  </a:t>
            </a:r>
            <a:endParaRPr kumimoji="0" lang="cs-CZ" sz="2800" b="0" i="1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642910" y="214290"/>
            <a:ext cx="2251707" cy="523220"/>
          </a:xfrm>
          <a:prstGeom prst="rect">
            <a:avLst/>
          </a:prstGeom>
          <a:gradFill>
            <a:gsLst>
              <a:gs pos="0">
                <a:schemeClr val="tx1"/>
              </a:gs>
              <a:gs pos="50000">
                <a:schemeClr val="bg1">
                  <a:lumMod val="65000"/>
                </a:schemeClr>
              </a:gs>
              <a:gs pos="100000">
                <a:schemeClr val="bg1"/>
              </a:gs>
            </a:gsLst>
            <a:lin ang="5400000" scaled="0"/>
          </a:gra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8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Výchozí text 2</a:t>
            </a:r>
            <a:endParaRPr lang="cs-CZ" sz="28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</p:spTree>
  </p:cSld>
  <p:clrMapOvr>
    <a:masterClrMapping/>
  </p:clrMapOvr>
  <p:transition spd="slow">
    <p:cut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500034" y="1000108"/>
            <a:ext cx="8358246" cy="5715016"/>
          </a:xfrm>
          <a:prstGeom prst="rect">
            <a:avLst/>
          </a:prstGeom>
          <a:gradFill>
            <a:gsLst>
              <a:gs pos="0">
                <a:schemeClr val="tx1">
                  <a:lumMod val="65000"/>
                  <a:lumOff val="35000"/>
                </a:schemeClr>
              </a:gs>
              <a:gs pos="50000">
                <a:schemeClr val="bg1">
                  <a:lumMod val="65000"/>
                </a:schemeClr>
              </a:gs>
              <a:gs pos="100000">
                <a:schemeClr val="bg1"/>
              </a:gs>
            </a:gsLst>
            <a:path path="circle">
              <a:fillToRect l="100000" t="100000"/>
            </a:path>
          </a:gradFill>
          <a:ln w="31750">
            <a:solidFill>
              <a:schemeClr val="tx1"/>
            </a:solidFill>
          </a:ln>
          <a:effectLst>
            <a:outerShdw blurRad="152400" dist="50800" dir="5400000" algn="ctr" rotWithShape="0">
              <a:srgbClr val="000000">
                <a:alpha val="43137"/>
              </a:srgbClr>
            </a:outerShdw>
          </a:effectLst>
        </p:spPr>
        <p:txBody>
          <a:bodyPr vert="horz" lIns="91440" tIns="45720" rIns="91440" bIns="45720" rtlCol="0" anchor="ctr">
            <a:normAutofit fontScale="92500" lnSpcReduction="20000"/>
          </a:bodyPr>
          <a:lstStyle/>
          <a:p>
            <a:pPr algn="ctr"/>
            <a:r>
              <a:rPr lang="cs-CZ" sz="280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Podél</a:t>
            </a:r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srázu </a:t>
            </a:r>
            <a:r>
              <a:rPr lang="cs-CZ" sz="280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podél</a:t>
            </a:r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propasti</a:t>
            </a:r>
          </a:p>
          <a:p>
            <a:pPr algn="ctr"/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moji </a:t>
            </a:r>
            <a:r>
              <a:rPr lang="cs-CZ" sz="280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koně, koně </a:t>
            </a:r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vraní</a:t>
            </a:r>
          </a:p>
          <a:p>
            <a:pPr algn="ctr"/>
            <a:r>
              <a:rPr lang="cs-CZ" sz="2800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tuhým bičem jako šílený</a:t>
            </a:r>
          </a:p>
          <a:p>
            <a:pPr algn="ctr"/>
            <a:r>
              <a:rPr lang="cs-CZ" sz="2800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vás šlehám</a:t>
            </a:r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popoháním</a:t>
            </a:r>
          </a:p>
          <a:p>
            <a:pPr algn="ctr"/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Nějak vzduch mi v plicích schází</a:t>
            </a:r>
          </a:p>
          <a:p>
            <a:pPr algn="ctr"/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lokám mlhu s nocí temnou</a:t>
            </a:r>
          </a:p>
          <a:p>
            <a:pPr algn="ctr"/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opojení z vichřice mi</a:t>
            </a:r>
          </a:p>
          <a:p>
            <a:pPr algn="ctr"/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šeptá: </a:t>
            </a:r>
            <a:r>
              <a:rPr lang="cs-CZ" sz="280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Konec, konec </a:t>
            </a:r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 mnou!</a:t>
            </a:r>
          </a:p>
          <a:p>
            <a:pPr algn="ctr"/>
            <a:r>
              <a:rPr lang="cs-CZ" sz="280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Trochu</a:t>
            </a:r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80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zvolněte mi</a:t>
            </a:r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koně</a:t>
            </a:r>
          </a:p>
          <a:p>
            <a:pPr algn="ctr"/>
            <a:r>
              <a:rPr lang="cs-CZ" sz="280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trochu</a:t>
            </a:r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80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zvolněte mi</a:t>
            </a:r>
          </a:p>
          <a:p>
            <a:pPr algn="ctr"/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vždyť ne bič to já velet </a:t>
            </a:r>
            <a:r>
              <a:rPr lang="cs-CZ" sz="280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mám</a:t>
            </a:r>
          </a:p>
          <a:p>
            <a:pPr algn="ctr"/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Jenže divoké </a:t>
            </a:r>
            <a:r>
              <a:rPr lang="cs-CZ" sz="280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mám</a:t>
            </a:r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80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koně</a:t>
            </a:r>
          </a:p>
          <a:p>
            <a:pPr algn="ctr"/>
            <a:r>
              <a:rPr lang="cs-CZ" sz="280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koně </a:t>
            </a:r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 nezkrocení</a:t>
            </a:r>
          </a:p>
          <a:p>
            <a:pPr algn="ctr"/>
            <a:r>
              <a:rPr lang="cs-CZ" sz="280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Sotva</a:t>
            </a:r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už dožiju, </a:t>
            </a:r>
            <a:r>
              <a:rPr lang="cs-CZ" sz="280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sotva </a:t>
            </a:r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už dozpívám</a:t>
            </a:r>
          </a:p>
          <a:p>
            <a:pPr algn="ctr"/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Tak </a:t>
            </a:r>
            <a:r>
              <a:rPr lang="cs-CZ" sz="280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ještě </a:t>
            </a:r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 napojím</a:t>
            </a:r>
          </a:p>
          <a:p>
            <a:pPr algn="ctr"/>
            <a:r>
              <a:rPr lang="cs-CZ" sz="280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ještě</a:t>
            </a:r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pár slov připojím</a:t>
            </a:r>
          </a:p>
          <a:p>
            <a:pPr algn="ctr"/>
            <a:r>
              <a:rPr lang="cs-CZ" sz="280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ještě</a:t>
            </a:r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alespoň </a:t>
            </a:r>
            <a:r>
              <a:rPr lang="cs-CZ" sz="280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</a:t>
            </a:r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chvíli </a:t>
            </a:r>
            <a:r>
              <a:rPr lang="cs-CZ" sz="280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</a:t>
            </a:r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kraji postojím…</a:t>
            </a:r>
            <a:endParaRPr lang="cs-CZ" sz="2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500034" y="142852"/>
            <a:ext cx="8358246" cy="714380"/>
          </a:xfrm>
          <a:prstGeom prst="rect">
            <a:avLst/>
          </a:prstGeom>
          <a:gradFill>
            <a:gsLst>
              <a:gs pos="0">
                <a:schemeClr val="tx1">
                  <a:lumMod val="65000"/>
                  <a:lumOff val="35000"/>
                </a:schemeClr>
              </a:gs>
              <a:gs pos="50000">
                <a:schemeClr val="bg1"/>
              </a:gs>
              <a:gs pos="100000">
                <a:schemeClr val="bg1"/>
              </a:gs>
            </a:gsLst>
            <a:path path="circle">
              <a:fillToRect l="100000" t="100000"/>
            </a:path>
          </a:gradFill>
          <a:ln w="31750">
            <a:solidFill>
              <a:schemeClr val="tx1"/>
            </a:solidFill>
          </a:ln>
          <a:effectLst>
            <a:outerShdw blurRad="152400" dist="50800" dir="5400000" algn="ctr" rotWithShape="0">
              <a:srgbClr val="000000">
                <a:alpha val="43137"/>
              </a:srgbClr>
            </a:outerShdw>
          </a:effectLst>
        </p:spPr>
        <p:txBody>
          <a:bodyPr vert="horz" lIns="91440" tIns="45720" rIns="91440" bIns="45720" rtlCol="0" anchor="ctr">
            <a:normAutofit fontScale="97500"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900" b="0" i="1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Vyhledejte </a:t>
            </a:r>
            <a:r>
              <a:rPr kumimoji="0" lang="cs-CZ" sz="2900" b="0" i="1" u="none" strike="noStrike" kern="1200" cap="none" spc="0" normalizeH="0" noProof="0" dirty="0" smtClean="0">
                <a:ln>
                  <a:noFill/>
                </a:ln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figury</a:t>
            </a:r>
            <a:r>
              <a:rPr kumimoji="0" lang="cs-CZ" sz="2900" b="0" i="1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 a  </a:t>
            </a:r>
            <a:r>
              <a:rPr kumimoji="0" lang="cs-CZ" sz="2900" b="0" i="1" u="none" strike="noStrike" kern="1200" cap="none" spc="0" normalizeH="0" noProof="0" dirty="0" smtClean="0">
                <a:ln>
                  <a:noFill/>
                </a:ln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přirovnání</a:t>
            </a:r>
            <a:r>
              <a:rPr kumimoji="0" lang="cs-CZ" sz="2900" b="0" i="1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.</a:t>
            </a:r>
            <a:r>
              <a:rPr kumimoji="0" lang="cs-CZ" sz="4100" b="0" i="1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  </a:t>
            </a:r>
            <a:endParaRPr kumimoji="0" lang="cs-CZ" sz="2800" b="0" i="1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642910" y="214290"/>
            <a:ext cx="2251707" cy="523220"/>
          </a:xfrm>
          <a:prstGeom prst="rect">
            <a:avLst/>
          </a:prstGeom>
          <a:gradFill>
            <a:gsLst>
              <a:gs pos="0">
                <a:schemeClr val="tx1"/>
              </a:gs>
              <a:gs pos="50000">
                <a:schemeClr val="bg1">
                  <a:lumMod val="65000"/>
                </a:schemeClr>
              </a:gs>
              <a:gs pos="100000">
                <a:schemeClr val="bg1"/>
              </a:gs>
            </a:gsLst>
            <a:lin ang="5400000" scaled="0"/>
          </a:gra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8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Výchozí text 2</a:t>
            </a:r>
            <a:endParaRPr lang="cs-CZ" sz="28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</p:spTree>
  </p:cSld>
  <p:clrMapOvr>
    <a:masterClrMapping/>
  </p:clrMapOvr>
  <p:transition>
    <p:cut/>
  </p:transition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85786" y="142852"/>
            <a:ext cx="7715304" cy="1000108"/>
          </a:xfrm>
          <a:gradFill>
            <a:gsLst>
              <a:gs pos="0">
                <a:schemeClr val="tx1">
                  <a:lumMod val="65000"/>
                  <a:lumOff val="35000"/>
                </a:schemeClr>
              </a:gs>
              <a:gs pos="50000">
                <a:schemeClr val="bg1"/>
              </a:gs>
              <a:gs pos="100000">
                <a:schemeClr val="bg1"/>
              </a:gs>
            </a:gsLst>
            <a:path path="circle">
              <a:fillToRect l="100000" t="100000"/>
            </a:path>
          </a:gradFill>
          <a:ln w="31750">
            <a:solidFill>
              <a:schemeClr val="tx1"/>
            </a:solidFill>
          </a:ln>
          <a:effectLst>
            <a:outerShdw blurRad="152400" dist="50800" dir="5400000" algn="ctr" rotWithShape="0">
              <a:srgbClr val="000000">
                <a:alpha val="43137"/>
              </a:srgbClr>
            </a:outerShdw>
          </a:effectLst>
        </p:spPr>
        <p:txBody>
          <a:bodyPr>
            <a:normAutofit fontScale="90000"/>
          </a:bodyPr>
          <a:lstStyle/>
          <a:p>
            <a:r>
              <a:rPr lang="cs-CZ" i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Jak slovům V. Vysockého </a:t>
            </a:r>
            <a:r>
              <a:rPr lang="cs-CZ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rozumíte?</a:t>
            </a:r>
            <a:endParaRPr lang="cs-CZ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85720" y="1285860"/>
            <a:ext cx="8401080" cy="4840303"/>
          </a:xfrm>
          <a:gradFill flip="none" rotWithShape="1">
            <a:gsLst>
              <a:gs pos="0">
                <a:schemeClr val="tx1">
                  <a:lumMod val="65000"/>
                  <a:lumOff val="35000"/>
                </a:schemeClr>
              </a:gs>
              <a:gs pos="50000">
                <a:schemeClr val="bg1"/>
              </a:gs>
              <a:gs pos="100000">
                <a:schemeClr val="bg1"/>
              </a:gs>
            </a:gsLst>
            <a:path path="circle">
              <a:fillToRect l="100000" t="100000"/>
            </a:path>
            <a:tileRect r="-100000" b="-100000"/>
          </a:gradFill>
          <a:ln w="31750">
            <a:solidFill>
              <a:schemeClr val="tx1"/>
            </a:solidFill>
          </a:ln>
          <a:effectLst>
            <a:outerShdw blurRad="76200" dist="152400" dir="5400000" algn="ctr" rotWithShape="0">
              <a:srgbClr val="000000">
                <a:alpha val="79000"/>
              </a:srgbClr>
            </a:outerShdw>
          </a:effectLst>
        </p:spPr>
        <p:txBody>
          <a:bodyPr>
            <a:normAutofit fontScale="85000" lnSpcReduction="10000"/>
          </a:bodyPr>
          <a:lstStyle/>
          <a:p>
            <a:pPr algn="just"/>
            <a:endParaRPr lang="cs-CZ" dirty="0" smtClean="0"/>
          </a:p>
          <a:p>
            <a:pPr>
              <a:buNone/>
            </a:pPr>
            <a:r>
              <a:rPr lang="cs-CZ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,, Chtěl bych </a:t>
            </a:r>
            <a:r>
              <a:rPr lang="cs-CZ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ř</a:t>
            </a:r>
            <a:r>
              <a:rPr lang="cs-CZ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ici pár slov o mých písních. Před mnoha lety jsem byl s mými nejbližšími přáteli. Z mých různých cest jsem pro ně přivezl... dojmy, dojmy ve verších zasazené do určitého rytmu. A tak jsem vzal do ruky kytaru a začal si brnkat. A to, co se objevilo, bylo něco, co se podobalo písni - ale nebyla to píseň. Byla to - tak jak jsem to vnímal - poezie recitovaná s hudebním doprovodem. Zkrátka poezie zasazená do rytmu. Pamatuji si tu atmosféru. Byla to atmosféra důvěry a nenucené svobody, a co bylo nejdůležitější, </a:t>
            </a:r>
            <a:r>
              <a:rPr lang="cs-CZ" i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přátelství.“</a:t>
            </a:r>
            <a:endParaRPr lang="cs-CZ" i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just">
              <a:buNone/>
            </a:pPr>
            <a:r>
              <a:rPr lang="cs-CZ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(převzato z   </a:t>
            </a:r>
            <a:r>
              <a:rPr lang="cs-CZ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2"/>
              </a:rPr>
              <a:t>http://www.</a:t>
            </a:r>
            <a:r>
              <a:rPr lang="cs-CZ" i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2"/>
              </a:rPr>
              <a:t>kulichki.com</a:t>
            </a:r>
            <a:r>
              <a:rPr lang="cs-CZ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2"/>
              </a:rPr>
              <a:t>/</a:t>
            </a:r>
            <a:r>
              <a:rPr lang="cs-CZ" i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2"/>
              </a:rPr>
              <a:t>vv</a:t>
            </a:r>
            <a:r>
              <a:rPr lang="cs-CZ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2"/>
              </a:rPr>
              <a:t>/</a:t>
            </a:r>
            <a:r>
              <a:rPr lang="cs-CZ" i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2"/>
              </a:rPr>
              <a:t>intl</a:t>
            </a:r>
            <a:r>
              <a:rPr lang="cs-CZ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2"/>
              </a:rPr>
              <a:t>/</a:t>
            </a:r>
            <a:r>
              <a:rPr lang="cs-CZ" i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2"/>
              </a:rPr>
              <a:t>czech</a:t>
            </a:r>
            <a:r>
              <a:rPr lang="cs-CZ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2"/>
              </a:rPr>
              <a:t>/</a:t>
            </a:r>
            <a:r>
              <a:rPr lang="cs-CZ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</a:t>
            </a:r>
          </a:p>
          <a:p>
            <a:pPr algn="just">
              <a:buNone/>
            </a:pPr>
            <a:endParaRPr lang="cs-CZ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" name="Obrázek 3" descr="nota17.png"/>
          <p:cNvPicPr>
            <a:picLocks noChangeAspect="1"/>
          </p:cNvPicPr>
          <p:nvPr/>
        </p:nvPicPr>
        <p:blipFill>
          <a:blip r:embed="rId3" cstate="email"/>
          <a:stretch>
            <a:fillRect/>
          </a:stretch>
        </p:blipFill>
        <p:spPr>
          <a:xfrm>
            <a:off x="7643834" y="4500570"/>
            <a:ext cx="809903" cy="930424"/>
          </a:xfrm>
          <a:prstGeom prst="rect">
            <a:avLst/>
          </a:prstGeom>
        </p:spPr>
      </p:pic>
    </p:spTree>
  </p:cSld>
  <p:clrMapOvr>
    <a:masterClrMapping/>
  </p:clrMapOvr>
  <p:transition>
    <p:cut/>
  </p:transition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85786" y="142852"/>
            <a:ext cx="7715304" cy="1000108"/>
          </a:xfrm>
          <a:gradFill>
            <a:gsLst>
              <a:gs pos="0">
                <a:schemeClr val="tx1">
                  <a:lumMod val="65000"/>
                  <a:lumOff val="35000"/>
                </a:schemeClr>
              </a:gs>
              <a:gs pos="50000">
                <a:schemeClr val="bg1"/>
              </a:gs>
              <a:gs pos="100000">
                <a:schemeClr val="bg1"/>
              </a:gs>
            </a:gsLst>
            <a:path path="circle">
              <a:fillToRect l="100000" t="100000"/>
            </a:path>
          </a:gradFill>
          <a:ln w="31750">
            <a:solidFill>
              <a:schemeClr val="tx1"/>
            </a:solidFill>
          </a:ln>
          <a:effectLst>
            <a:outerShdw blurRad="152400" dist="50800" dir="5400000" algn="ctr" rotWithShape="0">
              <a:srgbClr val="000000">
                <a:alpha val="43137"/>
              </a:srgbClr>
            </a:outerShdw>
          </a:effectLst>
        </p:spPr>
        <p:txBody>
          <a:bodyPr>
            <a:normAutofit fontScale="90000"/>
          </a:bodyPr>
          <a:lstStyle/>
          <a:p>
            <a:r>
              <a:rPr lang="cs-CZ" i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Jak slovům V. Vysockého </a:t>
            </a:r>
            <a:r>
              <a:rPr lang="cs-CZ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rozumíte?</a:t>
            </a:r>
            <a:endParaRPr lang="cs-CZ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2500306"/>
            <a:ext cx="8401080" cy="2786082"/>
          </a:xfrm>
          <a:gradFill flip="none" rotWithShape="1">
            <a:gsLst>
              <a:gs pos="0">
                <a:schemeClr val="tx1">
                  <a:lumMod val="65000"/>
                  <a:lumOff val="35000"/>
                </a:schemeClr>
              </a:gs>
              <a:gs pos="50000">
                <a:schemeClr val="bg1"/>
              </a:gs>
              <a:gs pos="100000">
                <a:schemeClr val="bg1"/>
              </a:gs>
            </a:gsLst>
            <a:path path="circle">
              <a:fillToRect l="100000" t="100000"/>
            </a:path>
            <a:tileRect r="-100000" b="-100000"/>
          </a:gradFill>
          <a:ln w="31750">
            <a:solidFill>
              <a:schemeClr val="tx1"/>
            </a:solidFill>
          </a:ln>
          <a:effectLst>
            <a:outerShdw blurRad="76200" dist="152400" dir="5400000" algn="ctr" rotWithShape="0">
              <a:srgbClr val="000000">
                <a:alpha val="79000"/>
              </a:srgbClr>
            </a:outerShdw>
          </a:effectLst>
        </p:spPr>
        <p:txBody>
          <a:bodyPr>
            <a:normAutofit fontScale="92500"/>
          </a:bodyPr>
          <a:lstStyle/>
          <a:p>
            <a:pPr marL="0">
              <a:buNone/>
            </a:pPr>
            <a:r>
              <a:rPr lang="cs-CZ" i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V. Vysockij považuje</a:t>
            </a:r>
            <a:r>
              <a:rPr lang="cs-CZ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svou tvorbu za </a:t>
            </a:r>
            <a:r>
              <a:rPr lang="cs-CZ" i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zpívané básně </a:t>
            </a:r>
            <a:r>
              <a:rPr lang="cs-CZ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inspirované jeho osobními zážitky a prožitky na cestách. </a:t>
            </a:r>
            <a:r>
              <a:rPr lang="cs-CZ" i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Nejvíce si cení přátelství</a:t>
            </a:r>
            <a:r>
              <a:rPr lang="cs-CZ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Vyzdvihuje také svobodu a atmosféru důvěry. Je zpívajícím básníkem.</a:t>
            </a:r>
          </a:p>
          <a:p>
            <a:pPr marL="0">
              <a:buNone/>
            </a:pPr>
            <a:r>
              <a:rPr lang="cs-CZ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Individuální řešení.   </a:t>
            </a:r>
          </a:p>
          <a:p>
            <a:pPr algn="just">
              <a:buNone/>
            </a:pPr>
            <a:endParaRPr lang="cs-CZ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5" name="Obrázek 4" descr="nota16.png"/>
          <p:cNvPicPr>
            <a:picLocks noChangeAspect="1"/>
          </p:cNvPicPr>
          <p:nvPr/>
        </p:nvPicPr>
        <p:blipFill>
          <a:blip r:embed="rId2" cstate="email"/>
          <a:stretch>
            <a:fillRect/>
          </a:stretch>
        </p:blipFill>
        <p:spPr>
          <a:xfrm>
            <a:off x="7715272" y="4357694"/>
            <a:ext cx="642942" cy="698434"/>
          </a:xfrm>
          <a:prstGeom prst="rect">
            <a:avLst/>
          </a:prstGeom>
        </p:spPr>
      </p:pic>
    </p:spTree>
  </p:cSld>
  <p:clrMapOvr>
    <a:masterClrMapping/>
  </p:clrMapOvr>
  <p:transition>
    <p:cut/>
  </p:transition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9000"/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-214346" y="0"/>
            <a:ext cx="4214810" cy="571480"/>
          </a:xfrm>
        </p:spPr>
        <p:txBody>
          <a:bodyPr>
            <a:noAutofit/>
          </a:bodyPr>
          <a:lstStyle/>
          <a:p>
            <a:r>
              <a:rPr lang="cs-CZ" sz="40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Obrazový materiál</a:t>
            </a:r>
            <a:endParaRPr lang="cs-CZ" sz="40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onotype Corsiva" pitchFamily="66" charset="0"/>
            </a:endParaRPr>
          </a:p>
        </p:txBody>
      </p:sp>
      <p:pic>
        <p:nvPicPr>
          <p:cNvPr id="1026" name="Picture 2" descr="File:Vysotsky-House Taganka(1)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email"/>
          <a:srcRect/>
          <a:stretch>
            <a:fillRect/>
          </a:stretch>
        </p:blipFill>
        <p:spPr bwMode="auto">
          <a:xfrm>
            <a:off x="142844" y="714356"/>
            <a:ext cx="4714908" cy="3536182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1028" name="Picture 4" descr="File:Vysotsky-B.Karetny15(5).jpg">
            <a:hlinkClick r:id="rId5"/>
          </p:cNvPr>
          <p:cNvPicPr>
            <a:picLocks noChangeAspect="1" noChangeArrowheads="1"/>
          </p:cNvPicPr>
          <p:nvPr/>
        </p:nvPicPr>
        <p:blipFill>
          <a:blip r:embed="rId6" cstate="email"/>
          <a:srcRect/>
          <a:stretch>
            <a:fillRect/>
          </a:stretch>
        </p:blipFill>
        <p:spPr bwMode="auto">
          <a:xfrm>
            <a:off x="5143504" y="714356"/>
            <a:ext cx="3786214" cy="2839661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1030" name="Picture 6" descr="File:SAM 1783.JPG">
            <a:hlinkClick r:id="rId7"/>
          </p:cNvPr>
          <p:cNvPicPr>
            <a:picLocks noChangeAspect="1" noChangeArrowheads="1"/>
          </p:cNvPicPr>
          <p:nvPr/>
        </p:nvPicPr>
        <p:blipFill>
          <a:blip r:embed="rId8" cstate="email"/>
          <a:srcRect/>
          <a:stretch>
            <a:fillRect/>
          </a:stretch>
        </p:blipFill>
        <p:spPr bwMode="auto">
          <a:xfrm>
            <a:off x="5214942" y="3857628"/>
            <a:ext cx="3643338" cy="2732504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1032" name="Picture 8" descr="File:Russia stamp V.Vysotsky 1999 2r.jpg">
            <a:hlinkClick r:id="rId9"/>
          </p:cNvPr>
          <p:cNvPicPr>
            <a:picLocks noChangeAspect="1" noChangeArrowheads="1"/>
          </p:cNvPicPr>
          <p:nvPr/>
        </p:nvPicPr>
        <p:blipFill>
          <a:blip r:embed="rId10" cstate="email"/>
          <a:srcRect/>
          <a:stretch>
            <a:fillRect/>
          </a:stretch>
        </p:blipFill>
        <p:spPr bwMode="auto">
          <a:xfrm>
            <a:off x="1071538" y="4429132"/>
            <a:ext cx="3071834" cy="223476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9" name="Obdélník 8"/>
          <p:cNvSpPr/>
          <p:nvPr/>
        </p:nvSpPr>
        <p:spPr>
          <a:xfrm>
            <a:off x="285720" y="3571876"/>
            <a:ext cx="4542718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6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Taganka - Muzeum VV</a:t>
            </a:r>
            <a:endParaRPr lang="cs-CZ" sz="36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6357950" y="3071810"/>
            <a:ext cx="2603662" cy="46166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2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d</a:t>
            </a:r>
            <a:r>
              <a:rPr lang="cs-CZ" sz="2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ům VV - Moskva </a:t>
            </a:r>
            <a:endParaRPr lang="cs-CZ" sz="2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6858016" y="5857892"/>
            <a:ext cx="1943097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6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samizdat</a:t>
            </a:r>
            <a:endParaRPr lang="cs-CZ" sz="36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</p:cSld>
  <p:clrMapOvr>
    <a:masterClrMapping/>
  </p:clrMapOvr>
  <p:transition>
    <p:cut/>
  </p:transition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14000"/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42844" y="142852"/>
            <a:ext cx="857256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Použitá literatura a zdroje:</a:t>
            </a:r>
          </a:p>
          <a:p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onotype Corsiva" pitchFamily="66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14282" y="714356"/>
            <a:ext cx="8929718" cy="12926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SOUKAL, Josef a kol. </a:t>
            </a:r>
            <a:r>
              <a:rPr lang="cs-CZ" sz="2000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Literatura pro IV. ročník gymnázií</a:t>
            </a:r>
            <a:r>
              <a:rPr lang="cs-CZ" sz="2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Praha: SPN, 2005, ISBN 80-7235-311.</a:t>
            </a:r>
          </a:p>
          <a:p>
            <a:endParaRPr lang="cs-CZ" sz="20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dirty="0" smtClean="0"/>
          </a:p>
        </p:txBody>
      </p:sp>
      <p:sp>
        <p:nvSpPr>
          <p:cNvPr id="6" name="TextovéPole 5"/>
          <p:cNvSpPr txBox="1"/>
          <p:nvPr/>
        </p:nvSpPr>
        <p:spPr>
          <a:xfrm>
            <a:off x="214282" y="1357298"/>
            <a:ext cx="871543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SOCHROVÁ, Marie. Literatura v kostce pro střední školy. Havlíčkův Brod:   </a:t>
            </a:r>
          </a:p>
          <a:p>
            <a:r>
              <a:rPr lang="cs-CZ" sz="2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Fragment, 1999, ISBN 80-7200-332-1.</a:t>
            </a:r>
          </a:p>
          <a:p>
            <a:endParaRPr lang="cs-CZ" sz="2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14282" y="2000240"/>
            <a:ext cx="835824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000" dirty="0" smtClean="0">
                <a:hlinkClick r:id="rId3"/>
              </a:rPr>
              <a:t>  http://slovnik-cizich-slov-online.cz/bard-vyznam</a:t>
            </a:r>
            <a:endParaRPr lang="cs-CZ" sz="2000" dirty="0" smtClean="0"/>
          </a:p>
          <a:p>
            <a:endParaRPr lang="cs-CZ" sz="20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214282" y="2357430"/>
            <a:ext cx="8643998" cy="153888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000" dirty="0" smtClean="0">
                <a:hlinkClick r:id="rId4"/>
              </a:rPr>
              <a:t>  http://www.rozhlas.</a:t>
            </a:r>
            <a:r>
              <a:rPr lang="cs-CZ" sz="2000" dirty="0" err="1" smtClean="0">
                <a:hlinkClick r:id="rId4"/>
              </a:rPr>
              <a:t>cz</a:t>
            </a:r>
            <a:r>
              <a:rPr lang="cs-CZ" sz="2000" dirty="0" smtClean="0">
                <a:hlinkClick r:id="rId4"/>
              </a:rPr>
              <a:t>/</a:t>
            </a:r>
            <a:r>
              <a:rPr lang="cs-CZ" sz="2000" dirty="0" err="1" smtClean="0">
                <a:hlinkClick r:id="rId4"/>
              </a:rPr>
              <a:t>zpravy</a:t>
            </a:r>
            <a:r>
              <a:rPr lang="cs-CZ" sz="2000" dirty="0" smtClean="0">
                <a:hlinkClick r:id="rId4"/>
              </a:rPr>
              <a:t>/divadlo/_zprava/</a:t>
            </a:r>
            <a:r>
              <a:rPr lang="cs-CZ" sz="2000" dirty="0" err="1" smtClean="0">
                <a:hlinkClick r:id="rId4"/>
              </a:rPr>
              <a:t>vladimir</a:t>
            </a:r>
            <a:r>
              <a:rPr lang="cs-CZ" sz="2000" dirty="0" smtClean="0">
                <a:hlinkClick r:id="rId4"/>
              </a:rPr>
              <a:t>-vysockij-rusky-bard-a-  herec-by-se-</a:t>
            </a:r>
            <a:r>
              <a:rPr lang="cs-CZ" sz="2000" dirty="0" err="1" smtClean="0">
                <a:hlinkClick r:id="rId4"/>
              </a:rPr>
              <a:t>dozil</a:t>
            </a:r>
            <a:r>
              <a:rPr lang="cs-CZ" sz="2000" dirty="0" smtClean="0">
                <a:hlinkClick r:id="rId4"/>
              </a:rPr>
              <a:t>-75-let--1166513</a:t>
            </a:r>
            <a:endParaRPr lang="cs-CZ" sz="2000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14282" y="3000372"/>
            <a:ext cx="675229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000" dirty="0" smtClean="0">
                <a:hlinkClick r:id="rId5"/>
              </a:rPr>
              <a:t>  http://www.</a:t>
            </a:r>
            <a:r>
              <a:rPr lang="cs-CZ" sz="2000" dirty="0" err="1" smtClean="0">
                <a:hlinkClick r:id="rId5"/>
              </a:rPr>
              <a:t>nohavica.cz</a:t>
            </a:r>
            <a:r>
              <a:rPr lang="cs-CZ" sz="2000" dirty="0" smtClean="0">
                <a:hlinkClick r:id="rId5"/>
              </a:rPr>
              <a:t>/</a:t>
            </a:r>
            <a:r>
              <a:rPr lang="cs-CZ" sz="2000" dirty="0" err="1" smtClean="0">
                <a:hlinkClick r:id="rId5"/>
              </a:rPr>
              <a:t>cz</a:t>
            </a:r>
            <a:r>
              <a:rPr lang="cs-CZ" sz="2000" dirty="0" smtClean="0">
                <a:hlinkClick r:id="rId5"/>
              </a:rPr>
              <a:t>/tvorba/texty/</a:t>
            </a:r>
            <a:r>
              <a:rPr lang="cs-CZ" sz="2000" dirty="0" err="1" smtClean="0">
                <a:hlinkClick r:id="rId5"/>
              </a:rPr>
              <a:t>pisen</a:t>
            </a:r>
            <a:r>
              <a:rPr lang="cs-CZ" sz="2000" dirty="0" smtClean="0">
                <a:hlinkClick r:id="rId5"/>
              </a:rPr>
              <a:t>_o_</a:t>
            </a:r>
            <a:r>
              <a:rPr lang="cs-CZ" sz="2000" dirty="0" err="1" smtClean="0">
                <a:hlinkClick r:id="rId5"/>
              </a:rPr>
              <a:t>priteli.htm</a:t>
            </a:r>
            <a:endParaRPr lang="cs-CZ" sz="2000" dirty="0" smtClean="0"/>
          </a:p>
          <a:p>
            <a:endParaRPr lang="cs-CZ" sz="2000" dirty="0"/>
          </a:p>
        </p:txBody>
      </p:sp>
      <p:sp>
        <p:nvSpPr>
          <p:cNvPr id="11" name="Obdélník 10"/>
          <p:cNvSpPr/>
          <p:nvPr/>
        </p:nvSpPr>
        <p:spPr>
          <a:xfrm>
            <a:off x="214282" y="3357562"/>
            <a:ext cx="8715436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000" dirty="0" smtClean="0">
                <a:hlinkClick r:id="rId6"/>
              </a:rPr>
              <a:t>  http://www.</a:t>
            </a:r>
            <a:r>
              <a:rPr lang="cs-CZ" sz="2000" dirty="0" err="1" smtClean="0">
                <a:hlinkClick r:id="rId6"/>
              </a:rPr>
              <a:t>odaha.com</a:t>
            </a:r>
            <a:r>
              <a:rPr lang="cs-CZ" sz="2000" dirty="0" smtClean="0">
                <a:hlinkClick r:id="rId6"/>
              </a:rPr>
              <a:t>/</a:t>
            </a:r>
            <a:r>
              <a:rPr lang="cs-CZ" sz="2000" dirty="0" err="1" smtClean="0">
                <a:hlinkClick r:id="rId6"/>
              </a:rPr>
              <a:t>tomasodaha</a:t>
            </a:r>
            <a:r>
              <a:rPr lang="cs-CZ" sz="2000" dirty="0" smtClean="0">
                <a:hlinkClick r:id="rId6"/>
              </a:rPr>
              <a:t>/recenze/</a:t>
            </a:r>
            <a:r>
              <a:rPr lang="cs-CZ" sz="2000" dirty="0" err="1" smtClean="0">
                <a:hlinkClick r:id="rId6"/>
              </a:rPr>
              <a:t>cetba</a:t>
            </a:r>
            <a:r>
              <a:rPr lang="cs-CZ" sz="2000" dirty="0" smtClean="0">
                <a:hlinkClick r:id="rId6"/>
              </a:rPr>
              <a:t>/biografie/</a:t>
            </a:r>
            <a:r>
              <a:rPr lang="cs-CZ" sz="2000" dirty="0" err="1" smtClean="0">
                <a:hlinkClick r:id="rId6"/>
              </a:rPr>
              <a:t>vladimir</a:t>
            </a:r>
            <a:r>
              <a:rPr lang="cs-CZ" sz="2000" dirty="0" smtClean="0">
                <a:hlinkClick r:id="rId6"/>
              </a:rPr>
              <a:t>-vysockij</a:t>
            </a:r>
            <a:r>
              <a:rPr lang="cs-CZ" sz="2000" dirty="0" smtClean="0"/>
              <a:t> </a:t>
            </a:r>
          </a:p>
        </p:txBody>
      </p:sp>
      <p:sp>
        <p:nvSpPr>
          <p:cNvPr id="13" name="Obdélník 12"/>
          <p:cNvSpPr/>
          <p:nvPr/>
        </p:nvSpPr>
        <p:spPr>
          <a:xfrm>
            <a:off x="214282" y="3714752"/>
            <a:ext cx="8215370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000" dirty="0" smtClean="0">
                <a:hlinkClick r:id="rId7"/>
              </a:rPr>
              <a:t>  http://cs.wikipedia.org/wiki/Vladimir_Vysockij</a:t>
            </a:r>
            <a:endParaRPr lang="cs-CZ" sz="2000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14" name="Obdélník 13"/>
          <p:cNvSpPr/>
          <p:nvPr/>
        </p:nvSpPr>
        <p:spPr>
          <a:xfrm>
            <a:off x="214282" y="4071942"/>
            <a:ext cx="6643734" cy="67710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000" dirty="0" smtClean="0">
                <a:hlinkClick r:id="rId8"/>
              </a:rPr>
              <a:t>  http://www.</a:t>
            </a:r>
            <a:r>
              <a:rPr lang="cs-CZ" sz="2000" dirty="0" err="1" smtClean="0">
                <a:hlinkClick r:id="rId8"/>
              </a:rPr>
              <a:t>kulichki.com</a:t>
            </a:r>
            <a:r>
              <a:rPr lang="cs-CZ" sz="2000" dirty="0" smtClean="0">
                <a:hlinkClick r:id="rId8"/>
              </a:rPr>
              <a:t>/</a:t>
            </a:r>
            <a:r>
              <a:rPr lang="cs-CZ" sz="2000" dirty="0" err="1" smtClean="0">
                <a:hlinkClick r:id="rId8"/>
              </a:rPr>
              <a:t>vv</a:t>
            </a:r>
            <a:r>
              <a:rPr lang="cs-CZ" sz="2000" dirty="0" smtClean="0">
                <a:hlinkClick r:id="rId8"/>
              </a:rPr>
              <a:t>/</a:t>
            </a:r>
            <a:endParaRPr lang="cs-CZ" sz="2000" dirty="0" smtClean="0"/>
          </a:p>
          <a:p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14282" y="4500570"/>
            <a:ext cx="192796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</a:t>
            </a:r>
            <a:r>
              <a:rPr lang="cs-CZ" sz="2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Archiv autorky.</a:t>
            </a:r>
            <a:endParaRPr lang="cs-CZ" sz="2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ransition>
    <p:cut/>
  </p:transition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17000"/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4282" y="0"/>
            <a:ext cx="8229600" cy="654032"/>
          </a:xfrm>
        </p:spPr>
        <p:txBody>
          <a:bodyPr>
            <a:normAutofit/>
          </a:bodyPr>
          <a:lstStyle/>
          <a:p>
            <a:pPr algn="l"/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Obrazový materiál</a:t>
            </a:r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onotype Corsiva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14282" y="642918"/>
            <a:ext cx="8786874" cy="5715040"/>
          </a:xfrm>
        </p:spPr>
        <p:txBody>
          <a:bodyPr>
            <a:normAutofit lnSpcReduction="10000"/>
          </a:bodyPr>
          <a:lstStyle/>
          <a:p>
            <a:r>
              <a:rPr lang="cs-CZ" sz="2400" dirty="0" smtClean="0">
                <a:latin typeface="+mj-lt"/>
                <a:hlinkClick r:id="rId3"/>
              </a:rPr>
              <a:t>http://cs.wikipedia.org/wiki/Soubor:Vladimir_Vysotsky.jpg</a:t>
            </a:r>
            <a:r>
              <a:rPr lang="cs-CZ" sz="2400" dirty="0" smtClean="0">
                <a:latin typeface="+mj-lt"/>
              </a:rPr>
              <a:t> (fotografie  V. Vysockého, snímek 4)</a:t>
            </a:r>
          </a:p>
          <a:p>
            <a:r>
              <a:rPr lang="cs-CZ" sz="2400" dirty="0" smtClean="0">
                <a:latin typeface="+mj-lt"/>
                <a:hlinkClick r:id="rId4"/>
              </a:rPr>
              <a:t>http://commons.wikimedia.org/wiki/File:Vysotsky-House_Taganka(1).jpg</a:t>
            </a:r>
            <a:r>
              <a:rPr lang="cs-CZ" sz="2400" dirty="0" smtClean="0">
                <a:latin typeface="+mj-lt"/>
              </a:rPr>
              <a:t>  (Muzeum V. Vysockého v Moskvě -Taganka, snímek 19)</a:t>
            </a:r>
          </a:p>
          <a:p>
            <a:r>
              <a:rPr lang="cs-CZ" sz="2400" dirty="0" smtClean="0">
                <a:latin typeface="+mj-lt"/>
                <a:hlinkClick r:id="rId5"/>
              </a:rPr>
              <a:t>http://commons.wikimedia.org/wiki/File:Vysotsky-B.Karetny15(5).jpg</a:t>
            </a:r>
            <a:r>
              <a:rPr lang="cs-CZ" sz="2400" dirty="0" smtClean="0">
                <a:latin typeface="+mj-lt"/>
              </a:rPr>
              <a:t> (Vysockého dům v Moskvě, snímek 19)</a:t>
            </a:r>
          </a:p>
          <a:p>
            <a:r>
              <a:rPr lang="cs-CZ" sz="2400" dirty="0" smtClean="0">
                <a:latin typeface="+mj-lt"/>
                <a:hlinkClick r:id="rId6"/>
              </a:rPr>
              <a:t>http://commons.wikimedia.org/wiki/File:SAM_1783.JPG</a:t>
            </a:r>
            <a:r>
              <a:rPr lang="cs-CZ" sz="2400" dirty="0" smtClean="0">
                <a:latin typeface="+mj-lt"/>
              </a:rPr>
              <a:t> (texty V. Vysocký v ruském samizdatu, snímek 19)</a:t>
            </a:r>
          </a:p>
          <a:p>
            <a:r>
              <a:rPr lang="cs-CZ" sz="2400" dirty="0" smtClean="0">
                <a:latin typeface="+mj-lt"/>
                <a:hlinkClick r:id="rId7"/>
              </a:rPr>
              <a:t>http://commons.wikimedia.org/wiki/File:Russia_stamp_V.Vysotsky_1999_2r.jpg</a:t>
            </a:r>
            <a:r>
              <a:rPr lang="cs-CZ" sz="2400" dirty="0" smtClean="0">
                <a:latin typeface="+mj-lt"/>
              </a:rPr>
              <a:t> (V. </a:t>
            </a:r>
            <a:r>
              <a:rPr lang="cs-CZ" sz="2400" dirty="0" err="1" smtClean="0">
                <a:latin typeface="+mj-lt"/>
              </a:rPr>
              <a:t>Vysockyj</a:t>
            </a:r>
            <a:r>
              <a:rPr lang="cs-CZ" sz="2400" dirty="0" smtClean="0">
                <a:latin typeface="+mj-lt"/>
              </a:rPr>
              <a:t> na  ruské známce, snímek 19)</a:t>
            </a:r>
          </a:p>
          <a:p>
            <a:r>
              <a:rPr lang="cs-CZ" sz="2400" dirty="0" smtClean="0"/>
              <a:t>Klipart (obrázky jsou součástí volně dostupné galerie Microsoft Office dostupné na adrese </a:t>
            </a:r>
            <a:r>
              <a:rPr lang="cs-CZ" sz="2400" u="sng" dirty="0" smtClean="0">
                <a:hlinkClick r:id="rId8"/>
              </a:rPr>
              <a:t>www.office.</a:t>
            </a:r>
            <a:r>
              <a:rPr lang="cs-CZ" sz="2400" u="sng" dirty="0" err="1" smtClean="0">
                <a:hlinkClick r:id="rId8"/>
              </a:rPr>
              <a:t>microsoft.com</a:t>
            </a:r>
            <a:r>
              <a:rPr lang="cs-CZ" sz="2400" dirty="0" smtClean="0"/>
              <a:t>)</a:t>
            </a:r>
            <a:endParaRPr lang="cs-CZ" sz="2400" dirty="0" smtClean="0">
              <a:latin typeface="+mj-lt"/>
            </a:endParaRPr>
          </a:p>
          <a:p>
            <a:pPr>
              <a:buNone/>
            </a:pPr>
            <a:r>
              <a:rPr lang="cs-CZ" sz="2400" dirty="0" smtClean="0">
                <a:latin typeface="+mj-lt"/>
              </a:rPr>
              <a:t>Archiv autorky.</a:t>
            </a:r>
          </a:p>
          <a:p>
            <a:pPr>
              <a:buNone/>
            </a:pPr>
            <a:r>
              <a:rPr lang="cs-CZ" sz="2400" dirty="0" smtClean="0">
                <a:latin typeface="+mj-lt"/>
                <a:hlinkClick r:id="rId7"/>
              </a:rPr>
              <a:t> </a:t>
            </a:r>
            <a:endParaRPr lang="cs-CZ" sz="2400" dirty="0" smtClean="0">
              <a:latin typeface="+mj-lt"/>
            </a:endParaRPr>
          </a:p>
          <a:p>
            <a:endParaRPr lang="cs-CZ" sz="2400" dirty="0" smtClean="0">
              <a:latin typeface="+mj-lt"/>
            </a:endParaRPr>
          </a:p>
          <a:p>
            <a:endParaRPr lang="cs-CZ" sz="2400" dirty="0" smtClean="0">
              <a:latin typeface="+mj-lt"/>
            </a:endParaRPr>
          </a:p>
          <a:p>
            <a:pPr>
              <a:buNone/>
            </a:pPr>
            <a:endParaRPr lang="cs-CZ" sz="2400" dirty="0" smtClean="0">
              <a:latin typeface="+mj-lt"/>
            </a:endParaRPr>
          </a:p>
          <a:p>
            <a:endParaRPr lang="cs-CZ" sz="2400" dirty="0" smtClean="0">
              <a:latin typeface="+mj-lt"/>
            </a:endParaRPr>
          </a:p>
          <a:p>
            <a:endParaRPr lang="cs-CZ" sz="2400" dirty="0" smtClean="0">
              <a:latin typeface="+mj-lt"/>
            </a:endParaRPr>
          </a:p>
          <a:p>
            <a:endParaRPr lang="cs-CZ" sz="2400" dirty="0" smtClean="0">
              <a:latin typeface="+mj-lt"/>
            </a:endParaRPr>
          </a:p>
          <a:p>
            <a:endParaRPr lang="cs-CZ" sz="2400" dirty="0" smtClean="0">
              <a:latin typeface="+mj-lt"/>
            </a:endParaRPr>
          </a:p>
          <a:p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onotype Corsiva" pitchFamily="66" charset="0"/>
            </a:endParaRPr>
          </a:p>
        </p:txBody>
      </p:sp>
    </p:spTree>
  </p:cSld>
  <p:clrMapOvr>
    <a:masterClrMapping/>
  </p:clrMapOvr>
  <p:transition>
    <p:cut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515</TotalTime>
  <Words>1343</Words>
  <Application>Microsoft Office PowerPoint</Application>
  <PresentationFormat>Předvádění na obrazovce (4:3)</PresentationFormat>
  <Paragraphs>178</Paragraphs>
  <Slides>21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21</vt:i4>
      </vt:variant>
    </vt:vector>
  </HeadingPairs>
  <TitlesOfParts>
    <vt:vector size="22" baseType="lpstr">
      <vt:lpstr>Motiv sady Office</vt:lpstr>
      <vt:lpstr>Snímek 1</vt:lpstr>
      <vt:lpstr>Anotace:</vt:lpstr>
      <vt:lpstr>Snímek 3</vt:lpstr>
      <vt:lpstr> Životopis ruský zpívající básník, herec a písničkář  </vt:lpstr>
      <vt:lpstr>   Práce s textem a nahrávkou http://www.rozhlas.cz/zpravy/divadlo/_zprava/vladimir-vysockij-rusky-bard-a-herec-by-se-dozil-75-let--1166513 Poslechněte si nahrávku a čtete text.    </vt:lpstr>
      <vt:lpstr>   Práce s textem a nahrávkou http://www.rozhlas.cz/zpravy/divadlo/_zprava/vladimir-vysockij-rusky-bard-a-herec-by-se-dozil-75-let--1166513 Poslechněte si nahrávku a čtete text.    </vt:lpstr>
      <vt:lpstr>Snímek 7</vt:lpstr>
      <vt:lpstr>a) Určete žánr i  lyrický subjekt. b) Posuďte jazykovou stránku textu. c) Které mravní hodnoty text oslavuje, jak jej chápete?  d) Určete rým.</vt:lpstr>
      <vt:lpstr>Snímek 9</vt:lpstr>
      <vt:lpstr>Snímek 10</vt:lpstr>
      <vt:lpstr>Snímek 11</vt:lpstr>
      <vt:lpstr>Snímek 12</vt:lpstr>
      <vt:lpstr>Urči správnost tvrzení: ano - ne</vt:lpstr>
      <vt:lpstr>Urči správnost tvrzení: ano - ne</vt:lpstr>
      <vt:lpstr>Snímek 15</vt:lpstr>
      <vt:lpstr>Snímek 16</vt:lpstr>
      <vt:lpstr>Jak slovům V. Vysockého rozumíte?</vt:lpstr>
      <vt:lpstr>Jak slovům V. Vysockého rozumíte?</vt:lpstr>
      <vt:lpstr>Obrazový materiál</vt:lpstr>
      <vt:lpstr>Snímek 20</vt:lpstr>
      <vt:lpstr>Obrazový materiál</vt:lpstr>
    </vt:vector>
  </TitlesOfParts>
  <Company>Acer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DUM 19</dc:title>
  <dc:creator>LN</dc:creator>
  <cp:lastModifiedBy>Alice</cp:lastModifiedBy>
  <cp:revision>63</cp:revision>
  <dcterms:created xsi:type="dcterms:W3CDTF">2014-01-11T13:00:29Z</dcterms:created>
  <dcterms:modified xsi:type="dcterms:W3CDTF">2014-01-18T12:52:22Z</dcterms:modified>
</cp:coreProperties>
</file>