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5" r:id="rId2"/>
    <p:sldId id="296" r:id="rId3"/>
    <p:sldId id="257" r:id="rId4"/>
    <p:sldId id="285" r:id="rId5"/>
    <p:sldId id="273" r:id="rId6"/>
    <p:sldId id="286" r:id="rId7"/>
    <p:sldId id="287" r:id="rId8"/>
    <p:sldId id="294" r:id="rId9"/>
    <p:sldId id="288" r:id="rId10"/>
    <p:sldId id="289" r:id="rId11"/>
    <p:sldId id="290" r:id="rId12"/>
    <p:sldId id="291" r:id="rId13"/>
    <p:sldId id="292" r:id="rId14"/>
    <p:sldId id="293" r:id="rId15"/>
    <p:sldId id="29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308" y="-2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18.01.2014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18.01.2014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18.01.2014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18.01.2014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18.01.2014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18.01.2014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18.01.2014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18.01.2014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18.01.2014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18.01.2014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18.01.2014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853E92-F41E-4032-9342-3AB5E6A02D7D}" type="datetimeFigureOut">
              <a:rPr lang="de-DE" smtClean="0"/>
              <a:pPr/>
              <a:t>18.01.2014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/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 </a:t>
            </a:r>
            <a:r>
              <a:rPr lang="cs-CZ" b="1" dirty="0" smtClean="0"/>
              <a:t>Sada: </a:t>
            </a:r>
            <a:r>
              <a:rPr lang="cs-CZ" dirty="0" smtClean="0"/>
              <a:t>A2_52</a:t>
            </a:r>
            <a:endParaRPr lang="cs-CZ" dirty="0" smtClean="0"/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 </a:t>
            </a:r>
            <a:r>
              <a:rPr lang="cs-CZ" dirty="0" smtClean="0"/>
              <a:t>18. </a:t>
            </a:r>
            <a:r>
              <a:rPr lang="cs-CZ" dirty="0" smtClean="0"/>
              <a:t>10. 2013                </a:t>
            </a:r>
            <a:r>
              <a:rPr lang="cs-CZ" b="1" dirty="0" smtClean="0"/>
              <a:t>Třída: </a:t>
            </a:r>
            <a:r>
              <a:rPr lang="cs-CZ" dirty="0" smtClean="0"/>
              <a:t>2/3P</a:t>
            </a:r>
            <a:r>
              <a:rPr lang="cs-CZ" b="1" dirty="0" smtClean="0"/>
              <a:t>  </a:t>
            </a:r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Tematická oblast: Prodavačské práce</a:t>
            </a:r>
          </a:p>
          <a:p>
            <a:pPr>
              <a:buNone/>
            </a:pPr>
            <a:r>
              <a:rPr lang="cs-CZ" b="1" dirty="0" smtClean="0"/>
              <a:t>Předmět: Matematika</a:t>
            </a:r>
          </a:p>
          <a:p>
            <a:pPr>
              <a:buNone/>
            </a:pPr>
            <a:r>
              <a:rPr lang="cs-CZ" b="1" dirty="0" smtClean="0"/>
              <a:t>Ročník: 3.</a:t>
            </a:r>
          </a:p>
          <a:p>
            <a:pPr>
              <a:buNone/>
            </a:pPr>
            <a:r>
              <a:rPr lang="cs-CZ" b="1" dirty="0" smtClean="0"/>
              <a:t>Klíčová slova: výrazy, </a:t>
            </a:r>
            <a:r>
              <a:rPr lang="cs-CZ" b="1" dirty="0" smtClean="0"/>
              <a:t>úpravy, </a:t>
            </a:r>
            <a:r>
              <a:rPr lang="cs-CZ" b="1" dirty="0" smtClean="0"/>
              <a:t>dosazování</a:t>
            </a:r>
          </a:p>
          <a:p>
            <a:pPr>
              <a:buNone/>
            </a:pPr>
            <a:r>
              <a:rPr lang="cs-CZ" b="1" dirty="0" smtClean="0"/>
              <a:t>Jméno autora (vč. titulu): Mgr. Marie Benedová</a:t>
            </a:r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r="67077"/>
          <a:stretch>
            <a:fillRect/>
          </a:stretch>
        </p:blipFill>
        <p:spPr bwMode="auto">
          <a:xfrm>
            <a:off x="683568" y="980728"/>
            <a:ext cx="3409699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2"/>
          <p:cNvPicPr>
            <a:picLocks noChangeAspect="1" noChangeArrowheads="1"/>
          </p:cNvPicPr>
          <p:nvPr/>
        </p:nvPicPr>
        <p:blipFill>
          <a:blip r:embed="rId2" cstate="print"/>
          <a:srcRect l="33538" r="33538"/>
          <a:stretch>
            <a:fillRect/>
          </a:stretch>
        </p:blipFill>
        <p:spPr bwMode="auto">
          <a:xfrm>
            <a:off x="4977900" y="2060848"/>
            <a:ext cx="3410524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2" cstate="print"/>
          <a:srcRect l="67722"/>
          <a:stretch>
            <a:fillRect/>
          </a:stretch>
        </p:blipFill>
        <p:spPr bwMode="auto">
          <a:xfrm>
            <a:off x="1835696" y="4077072"/>
            <a:ext cx="3343026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Zjednodušte</a:t>
            </a:r>
            <a:endParaRPr lang="de-DE" sz="36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90554" y="1124744"/>
            <a:ext cx="5453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7a</a:t>
            </a:r>
            <a:endParaRPr lang="de-DE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79820" y="1753652"/>
            <a:ext cx="7280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11a</a:t>
            </a:r>
            <a:endParaRPr lang="de-DE" sz="2800" b="1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3131840" y="2401724"/>
            <a:ext cx="5453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8a</a:t>
            </a:r>
            <a:endParaRPr lang="de-DE" sz="2800" b="1" dirty="0" smtClean="0"/>
          </a:p>
        </p:txBody>
      </p:sp>
      <p:sp>
        <p:nvSpPr>
          <p:cNvPr id="13" name="TextovéPole 12"/>
          <p:cNvSpPr txBox="1"/>
          <p:nvPr/>
        </p:nvSpPr>
        <p:spPr>
          <a:xfrm>
            <a:off x="7396607" y="2204864"/>
            <a:ext cx="5597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3b</a:t>
            </a:r>
            <a:endParaRPr lang="de-DE" sz="2800" b="1" dirty="0" smtClean="0"/>
          </a:p>
        </p:txBody>
      </p:sp>
      <p:sp>
        <p:nvSpPr>
          <p:cNvPr id="20" name="TextovéPole 19"/>
          <p:cNvSpPr txBox="1"/>
          <p:nvPr/>
        </p:nvSpPr>
        <p:spPr>
          <a:xfrm>
            <a:off x="7308304" y="2833772"/>
            <a:ext cx="7425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12b</a:t>
            </a:r>
            <a:endParaRPr lang="de-DE" sz="2800" b="1" dirty="0" smtClean="0"/>
          </a:p>
        </p:txBody>
      </p:sp>
      <p:sp>
        <p:nvSpPr>
          <p:cNvPr id="21" name="TextovéPole 20"/>
          <p:cNvSpPr txBox="1"/>
          <p:nvPr/>
        </p:nvSpPr>
        <p:spPr>
          <a:xfrm>
            <a:off x="7452320" y="3409836"/>
            <a:ext cx="5597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9b</a:t>
            </a:r>
            <a:endParaRPr lang="de-DE" sz="2800" b="1" dirty="0" smtClean="0"/>
          </a:p>
        </p:txBody>
      </p:sp>
      <p:sp>
        <p:nvSpPr>
          <p:cNvPr id="22" name="TextovéPole 21"/>
          <p:cNvSpPr txBox="1"/>
          <p:nvPr/>
        </p:nvSpPr>
        <p:spPr>
          <a:xfrm>
            <a:off x="4139952" y="4221088"/>
            <a:ext cx="5180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6c</a:t>
            </a:r>
            <a:endParaRPr lang="de-DE" sz="2800" b="1" dirty="0" smtClean="0"/>
          </a:p>
        </p:txBody>
      </p:sp>
      <p:sp>
        <p:nvSpPr>
          <p:cNvPr id="23" name="TextovéPole 22"/>
          <p:cNvSpPr txBox="1"/>
          <p:nvPr/>
        </p:nvSpPr>
        <p:spPr>
          <a:xfrm>
            <a:off x="4067944" y="4797152"/>
            <a:ext cx="7008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11c</a:t>
            </a:r>
            <a:endParaRPr lang="de-DE" sz="2800" b="1" dirty="0" smtClean="0"/>
          </a:p>
        </p:txBody>
      </p:sp>
      <p:sp>
        <p:nvSpPr>
          <p:cNvPr id="24" name="TextovéPole 23"/>
          <p:cNvSpPr txBox="1"/>
          <p:nvPr/>
        </p:nvSpPr>
        <p:spPr>
          <a:xfrm>
            <a:off x="4087191" y="5426060"/>
            <a:ext cx="7008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13c</a:t>
            </a:r>
            <a:endParaRPr lang="de-DE" sz="2800" b="1" dirty="0" smtClean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3" grpId="0"/>
      <p:bldP spid="20" grpId="0"/>
      <p:bldP spid="21" grpId="0"/>
      <p:bldP spid="22" grpId="0"/>
      <p:bldP spid="23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"/>
          <p:cNvPicPr>
            <a:picLocks noChangeAspect="1" noChangeArrowheads="1"/>
          </p:cNvPicPr>
          <p:nvPr/>
        </p:nvPicPr>
        <p:blipFill>
          <a:blip r:embed="rId2" cstate="print"/>
          <a:srcRect l="32808" r="32152"/>
          <a:stretch>
            <a:fillRect/>
          </a:stretch>
        </p:blipFill>
        <p:spPr bwMode="auto">
          <a:xfrm>
            <a:off x="5108052" y="1772199"/>
            <a:ext cx="3568404" cy="19448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" name="Picture 2"/>
          <p:cNvPicPr>
            <a:picLocks noChangeAspect="1" noChangeArrowheads="1"/>
          </p:cNvPicPr>
          <p:nvPr/>
        </p:nvPicPr>
        <p:blipFill>
          <a:blip r:embed="rId2" cstate="print"/>
          <a:srcRect l="67585"/>
          <a:stretch>
            <a:fillRect/>
          </a:stretch>
        </p:blipFill>
        <p:spPr bwMode="auto">
          <a:xfrm>
            <a:off x="2123728" y="4077072"/>
            <a:ext cx="3178496" cy="1872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r="67585"/>
          <a:stretch>
            <a:fillRect/>
          </a:stretch>
        </p:blipFill>
        <p:spPr bwMode="auto">
          <a:xfrm>
            <a:off x="872255" y="980729"/>
            <a:ext cx="3299718" cy="19442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Zjednodušte</a:t>
            </a:r>
            <a:endParaRPr lang="de-DE" sz="36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59832" y="1124744"/>
            <a:ext cx="5325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2x</a:t>
            </a:r>
            <a:endParaRPr lang="de-DE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14112" y="1772816"/>
            <a:ext cx="349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</a:t>
            </a:r>
            <a:endParaRPr lang="de-DE" sz="2800" b="1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3214112" y="2401724"/>
            <a:ext cx="3497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x</a:t>
            </a:r>
            <a:endParaRPr lang="de-DE" sz="2800" b="1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7419049" y="1916215"/>
            <a:ext cx="5373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5y</a:t>
            </a:r>
            <a:endParaRPr lang="de-DE" sz="2800" b="1" dirty="0" smtClean="0"/>
          </a:p>
        </p:txBody>
      </p:sp>
      <p:sp>
        <p:nvSpPr>
          <p:cNvPr id="13" name="TextovéPole 12"/>
          <p:cNvSpPr txBox="1"/>
          <p:nvPr/>
        </p:nvSpPr>
        <p:spPr>
          <a:xfrm>
            <a:off x="7419049" y="2564287"/>
            <a:ext cx="5373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4y</a:t>
            </a:r>
            <a:endParaRPr lang="de-DE" sz="2800" b="1" dirty="0" smtClean="0"/>
          </a:p>
        </p:txBody>
      </p:sp>
      <p:sp>
        <p:nvSpPr>
          <p:cNvPr id="20" name="TextovéPole 19"/>
          <p:cNvSpPr txBox="1"/>
          <p:nvPr/>
        </p:nvSpPr>
        <p:spPr>
          <a:xfrm>
            <a:off x="7419049" y="3193195"/>
            <a:ext cx="5373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3y</a:t>
            </a:r>
            <a:endParaRPr lang="de-DE" sz="2800" b="1" dirty="0" smtClean="0"/>
          </a:p>
        </p:txBody>
      </p:sp>
      <p:sp>
        <p:nvSpPr>
          <p:cNvPr id="22" name="TextovéPole 21"/>
          <p:cNvSpPr txBox="1"/>
          <p:nvPr/>
        </p:nvSpPr>
        <p:spPr>
          <a:xfrm>
            <a:off x="4277948" y="4221088"/>
            <a:ext cx="5100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4z</a:t>
            </a:r>
            <a:endParaRPr lang="de-DE" sz="2800" b="1" dirty="0" smtClean="0"/>
          </a:p>
        </p:txBody>
      </p:sp>
      <p:sp>
        <p:nvSpPr>
          <p:cNvPr id="23" name="TextovéPole 22"/>
          <p:cNvSpPr txBox="1"/>
          <p:nvPr/>
        </p:nvSpPr>
        <p:spPr>
          <a:xfrm>
            <a:off x="4277948" y="4797152"/>
            <a:ext cx="5100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4z</a:t>
            </a:r>
            <a:endParaRPr lang="de-DE" sz="2800" b="1" dirty="0" smtClean="0"/>
          </a:p>
        </p:txBody>
      </p:sp>
      <p:sp>
        <p:nvSpPr>
          <p:cNvPr id="24" name="TextovéPole 23"/>
          <p:cNvSpPr txBox="1"/>
          <p:nvPr/>
        </p:nvSpPr>
        <p:spPr>
          <a:xfrm>
            <a:off x="4277948" y="5426060"/>
            <a:ext cx="5100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2z</a:t>
            </a:r>
            <a:endParaRPr lang="de-DE" sz="2800" b="1" dirty="0" smtClean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2" grpId="0"/>
      <p:bldP spid="13" grpId="0"/>
      <p:bldP spid="20" grpId="0"/>
      <p:bldP spid="22" grpId="0"/>
      <p:bldP spid="23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4149080"/>
            <a:ext cx="5382763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3991" y="1484784"/>
            <a:ext cx="5322105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712968" cy="1008112"/>
          </a:xfrm>
        </p:spPr>
        <p:txBody>
          <a:bodyPr>
            <a:noAutofit/>
          </a:bodyPr>
          <a:lstStyle/>
          <a:p>
            <a:r>
              <a:rPr lang="cs-CZ" sz="3200" dirty="0" smtClean="0"/>
              <a:t> </a:t>
            </a:r>
            <a:r>
              <a:rPr lang="cs-CZ" sz="3200" b="1" dirty="0" smtClean="0">
                <a:solidFill>
                  <a:srgbClr val="002060"/>
                </a:solidFill>
              </a:rPr>
              <a:t>Zjednodušte</a:t>
            </a:r>
            <a:endParaRPr lang="de-DE" sz="32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39752" y="1681644"/>
            <a:ext cx="12634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6a – 7b</a:t>
            </a:r>
            <a:endParaRPr lang="de-DE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339127" y="2329716"/>
            <a:ext cx="10807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4b + a</a:t>
            </a:r>
            <a:endParaRPr lang="de-DE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372409" y="2977788"/>
            <a:ext cx="12634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7a – 3b</a:t>
            </a:r>
            <a:endParaRPr lang="de-DE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724128" y="4345940"/>
            <a:ext cx="12282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5x + 3y</a:t>
            </a:r>
            <a:endParaRPr lang="de-DE" sz="28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724128" y="4941168"/>
            <a:ext cx="12282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7y – 6x</a:t>
            </a:r>
            <a:endParaRPr lang="de-DE" sz="28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724128" y="5570076"/>
            <a:ext cx="12282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7y – 8x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7" grpId="0"/>
      <p:bldP spid="20" grpId="0"/>
      <p:bldP spid="26" grpId="0"/>
      <p:bldP spid="29" grpId="0"/>
      <p:bldP spid="3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4426596"/>
            <a:ext cx="2729086" cy="18827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43221" y="2132856"/>
            <a:ext cx="2713155" cy="19404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1412776"/>
            <a:ext cx="2649088" cy="1849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Zjednodušte</a:t>
            </a:r>
            <a:endParaRPr lang="de-DE" sz="36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248646" y="1556792"/>
            <a:ext cx="6671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6a</a:t>
            </a:r>
            <a:r>
              <a:rPr lang="cs-CZ" sz="2800" b="1" baseline="30000" dirty="0" smtClean="0"/>
              <a:t>2</a:t>
            </a:r>
            <a:endParaRPr lang="de-DE" sz="28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123728" y="2185700"/>
            <a:ext cx="7280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24a</a:t>
            </a:r>
            <a:endParaRPr lang="de-DE" sz="28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248646" y="2761764"/>
            <a:ext cx="6671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5a</a:t>
            </a:r>
            <a:r>
              <a:rPr lang="cs-CZ" sz="2800" b="1" baseline="30000" dirty="0" smtClean="0"/>
              <a:t>2</a:t>
            </a:r>
            <a:endParaRPr lang="de-DE" sz="28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914739" y="2329716"/>
            <a:ext cx="6815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8b</a:t>
            </a:r>
            <a:r>
              <a:rPr lang="cs-CZ" sz="2800" b="1" baseline="30000" dirty="0" smtClean="0"/>
              <a:t>2</a:t>
            </a:r>
            <a:endParaRPr lang="de-DE" sz="28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804248" y="2924944"/>
            <a:ext cx="7425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42b</a:t>
            </a:r>
            <a:endParaRPr lang="de-DE" sz="28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804248" y="3501008"/>
            <a:ext cx="7425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15b</a:t>
            </a:r>
            <a:endParaRPr lang="de-DE" sz="28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995936" y="4561964"/>
            <a:ext cx="7008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20c</a:t>
            </a:r>
            <a:endParaRPr lang="de-DE" sz="28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076097" y="5157192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2c</a:t>
            </a:r>
            <a:r>
              <a:rPr lang="cs-CZ" sz="2800" b="1" baseline="30000" dirty="0" smtClean="0"/>
              <a:t>2</a:t>
            </a:r>
            <a:endParaRPr lang="de-DE" sz="28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965363" y="5786100"/>
            <a:ext cx="8226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18c</a:t>
            </a:r>
            <a:r>
              <a:rPr lang="cs-CZ" sz="2800" b="1" baseline="30000" dirty="0" smtClean="0"/>
              <a:t>2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4437112"/>
            <a:ext cx="2902530" cy="19118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32469" y="2204864"/>
            <a:ext cx="3223907" cy="19308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2408" y="1412776"/>
            <a:ext cx="2989432" cy="19118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Zjednodušte</a:t>
            </a:r>
            <a:endParaRPr lang="de-DE" sz="36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88368" y="155679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</a:t>
            </a:r>
            <a:endParaRPr lang="de-DE" sz="28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123728" y="2185700"/>
            <a:ext cx="5325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5x</a:t>
            </a:r>
            <a:endParaRPr lang="de-DE" sz="28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123728" y="2761764"/>
            <a:ext cx="5325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9x</a:t>
            </a:r>
            <a:endParaRPr lang="de-DE" sz="28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948264" y="2329716"/>
            <a:ext cx="5373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6y</a:t>
            </a:r>
            <a:endParaRPr lang="de-DE" sz="28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948264" y="2924944"/>
            <a:ext cx="5373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5y</a:t>
            </a:r>
            <a:endParaRPr lang="de-DE" sz="28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948264" y="3553852"/>
            <a:ext cx="5373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8y</a:t>
            </a:r>
            <a:endParaRPr lang="de-DE" sz="28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133932" y="4561964"/>
            <a:ext cx="5100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2z</a:t>
            </a:r>
            <a:endParaRPr lang="de-DE" sz="28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139952" y="5157192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7z</a:t>
            </a:r>
            <a:r>
              <a:rPr lang="cs-CZ" sz="2800" b="1" baseline="30000" dirty="0" smtClean="0"/>
              <a:t>3</a:t>
            </a:r>
            <a:endParaRPr lang="de-DE" sz="28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204592" y="5786100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9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Zapište jako výraz a zjednodušte: </a:t>
            </a:r>
            <a:endParaRPr lang="de-DE" sz="3600" b="1" dirty="0" smtClean="0">
              <a:solidFill>
                <a:srgbClr val="002060"/>
              </a:solidFill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46856" y="1349896"/>
            <a:ext cx="8229600" cy="24391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</a:pPr>
            <a:r>
              <a:rPr lang="cs-CZ" sz="3600" b="1" dirty="0" smtClean="0">
                <a:solidFill>
                  <a:srgbClr val="002060"/>
                </a:solidFill>
              </a:rPr>
              <a:t>Paní Šedivá koupila v obchodě čtyři jablka, dvoje plátkové sýry, tři kávy, pak vrátila jedno jablko a sýrů koupila ještě jednou tolik.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96" y="4725144"/>
            <a:ext cx="9079758" cy="616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336750" y="4725144"/>
            <a:ext cx="50273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4j + 2s + 3k - 1j + 2s = 3j + 4s + 3k</a:t>
            </a:r>
            <a:endParaRPr lang="de-DE" sz="2800" b="1" dirty="0" smtClean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89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96" y="4005064"/>
            <a:ext cx="9047628" cy="18005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568952" cy="1656184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Zapište výrazem s proměnnou nákupy v tabulce, dosaďte do výrazů a spočítejte cenu jednotlivých nákupů </a:t>
            </a:r>
          </a:p>
        </p:txBody>
      </p:sp>
      <p:pic>
        <p:nvPicPr>
          <p:cNvPr id="4" name="Zástupný symbol pro obsah 3" descr="cv1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42626" y="2060848"/>
            <a:ext cx="8883332" cy="1296144"/>
          </a:xfrm>
        </p:spPr>
      </p:pic>
      <p:sp>
        <p:nvSpPr>
          <p:cNvPr id="6" name="TextovéPole 5"/>
          <p:cNvSpPr txBox="1"/>
          <p:nvPr/>
        </p:nvSpPr>
        <p:spPr>
          <a:xfrm>
            <a:off x="5927416" y="4407495"/>
            <a:ext cx="150714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2j + g + b</a:t>
            </a:r>
            <a:endParaRPr lang="de-DE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40152" y="4869160"/>
            <a:ext cx="25026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 · 11 + 8 + 6,50</a:t>
            </a:r>
            <a:endParaRPr lang="de-DE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40152" y="5301208"/>
            <a:ext cx="14310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36,50 Kč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5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96" y="4005064"/>
            <a:ext cx="9074765" cy="1791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568952" cy="1656184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Zapište výrazem s proměnnou nákupy v tabulce, dosaďte do výrazů a spočítejte cenu jednotlivých nákupů </a:t>
            </a:r>
          </a:p>
        </p:txBody>
      </p:sp>
      <p:pic>
        <p:nvPicPr>
          <p:cNvPr id="4" name="Zástupný symbol pro obsah 3" descr="cv1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42626" y="2060848"/>
            <a:ext cx="8883332" cy="1296144"/>
          </a:xfrm>
        </p:spPr>
      </p:pic>
      <p:sp>
        <p:nvSpPr>
          <p:cNvPr id="6" name="TextovéPole 5"/>
          <p:cNvSpPr txBox="1"/>
          <p:nvPr/>
        </p:nvSpPr>
        <p:spPr>
          <a:xfrm>
            <a:off x="5927416" y="4407495"/>
            <a:ext cx="14847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 + b + 2l</a:t>
            </a:r>
            <a:endParaRPr lang="de-DE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40152" y="4869160"/>
            <a:ext cx="26853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10 + 6,50 + 2 · 14</a:t>
            </a:r>
            <a:endParaRPr lang="de-DE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40152" y="5301208"/>
            <a:ext cx="14310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44,50 Kč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1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96" y="4005064"/>
            <a:ext cx="9047628" cy="18005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568952" cy="1656184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Zapište výrazem s proměnnou nákupy v tabulce, dosaďte do výrazů a spočítejte cenu jednotlivých nákupů </a:t>
            </a:r>
          </a:p>
        </p:txBody>
      </p:sp>
      <p:pic>
        <p:nvPicPr>
          <p:cNvPr id="4" name="Zástupný symbol pro obsah 3" descr="cv1.pn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42626" y="2060848"/>
            <a:ext cx="8883332" cy="1296144"/>
          </a:xfrm>
        </p:spPr>
      </p:pic>
      <p:sp>
        <p:nvSpPr>
          <p:cNvPr id="6" name="TextovéPole 5"/>
          <p:cNvSpPr txBox="1"/>
          <p:nvPr/>
        </p:nvSpPr>
        <p:spPr>
          <a:xfrm>
            <a:off x="5927416" y="4407495"/>
            <a:ext cx="12554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2g + 2h</a:t>
            </a:r>
            <a:endParaRPr lang="de-DE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40152" y="4869160"/>
            <a:ext cx="17780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 · 8 + 2 · 8</a:t>
            </a:r>
            <a:endParaRPr lang="de-DE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40152" y="5301208"/>
            <a:ext cx="11761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32,- Kč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cv5.png"/>
          <p:cNvPicPr>
            <a:picLocks noChangeAspect="1"/>
          </p:cNvPicPr>
          <p:nvPr/>
        </p:nvPicPr>
        <p:blipFill>
          <a:blip r:embed="rId2" cstate="print"/>
          <a:srcRect r="16085"/>
          <a:stretch>
            <a:fillRect/>
          </a:stretch>
        </p:blipFill>
        <p:spPr>
          <a:xfrm>
            <a:off x="144016" y="5085184"/>
            <a:ext cx="8820472" cy="159990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72008"/>
            <a:ext cx="8784976" cy="1628800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Kolik zaplatím, pokud si koupím nákup č. 1 a nákup č. 2? Zapište nákup výrazem s proměnnou a dosaďte uvedené ceny.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971600" y="5157192"/>
            <a:ext cx="67008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(2j + g + b) + (c + b + 2l) = (2 ∙ 11 + 8 + 6,50) +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971600" y="5661248"/>
            <a:ext cx="59458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(10 + 6,50 + 2 ∙ 14) = 36,50 + 44,50 = 81</a:t>
            </a:r>
            <a:endParaRPr lang="de-DE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57753" y="6165304"/>
            <a:ext cx="5501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81</a:t>
            </a:r>
            <a:endParaRPr lang="de-DE" sz="2800" b="1" dirty="0"/>
          </a:p>
        </p:txBody>
      </p:sp>
      <p:pic>
        <p:nvPicPr>
          <p:cNvPr id="9217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504" y="1700808"/>
            <a:ext cx="8005316" cy="15899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296144" y="3394972"/>
            <a:ext cx="7812360" cy="1546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cv5.png"/>
          <p:cNvPicPr>
            <a:picLocks noChangeAspect="1"/>
          </p:cNvPicPr>
          <p:nvPr/>
        </p:nvPicPr>
        <p:blipFill>
          <a:blip r:embed="rId2" cstate="print"/>
          <a:srcRect r="16085"/>
          <a:stretch>
            <a:fillRect/>
          </a:stretch>
        </p:blipFill>
        <p:spPr>
          <a:xfrm>
            <a:off x="144016" y="5085184"/>
            <a:ext cx="8820472" cy="159990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72008"/>
            <a:ext cx="8784976" cy="1628800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Kolik zaplatím, pokud si koupím nákup č. 2 ale dostanu slevu v hodnotě nákupu č. 3? Zapište výrazem s proměnnou a dosaďte.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971600" y="5157192"/>
            <a:ext cx="806022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/>
              <a:t>(c + b + 2l) - (2g + 2h) = (10 + 6,50 + 2 ∙ 14) - (2 ∙ 8 + 2 ∙ 8) =</a:t>
            </a:r>
            <a:endParaRPr lang="cs-CZ" sz="2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5661248"/>
            <a:ext cx="28087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44,50 - 32 = 12,50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124472" y="6165304"/>
            <a:ext cx="10086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12,50</a:t>
            </a:r>
            <a:endParaRPr lang="de-DE" sz="2800" b="1" dirty="0"/>
          </a:p>
        </p:txBody>
      </p:sp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504" y="1772816"/>
            <a:ext cx="7812360" cy="15461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193" name="Picture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03648" y="3423270"/>
            <a:ext cx="7642750" cy="15178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cv5.png"/>
          <p:cNvPicPr>
            <a:picLocks noChangeAspect="1"/>
          </p:cNvPicPr>
          <p:nvPr/>
        </p:nvPicPr>
        <p:blipFill>
          <a:blip r:embed="rId2" cstate="print"/>
          <a:srcRect r="16085"/>
          <a:stretch>
            <a:fillRect/>
          </a:stretch>
        </p:blipFill>
        <p:spPr>
          <a:xfrm>
            <a:off x="144016" y="5213468"/>
            <a:ext cx="8820472" cy="159990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72008"/>
            <a:ext cx="8784976" cy="1556792"/>
          </a:xfrm>
        </p:spPr>
        <p:txBody>
          <a:bodyPr>
            <a:noAutofit/>
          </a:bodyPr>
          <a:lstStyle/>
          <a:p>
            <a:pPr lvl="0"/>
            <a:r>
              <a:rPr lang="cs-CZ" sz="3600" b="1" dirty="0" smtClean="0">
                <a:solidFill>
                  <a:srgbClr val="002060"/>
                </a:solidFill>
              </a:rPr>
              <a:t>Kolik zaplatím, pokud si koupím všechny tři nákupy? Zapište výrazem s proměnnou, dosaďte a určete hodnotu výrazu.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971600" y="5343599"/>
            <a:ext cx="71192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(2j + g + b) + (c + b + 2l) + (2g + 2h) = (2 ∙ 11 + 8 + 6,50) +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5847655"/>
            <a:ext cx="76899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(10 + 6,50 + 2 ∙ 14) + (2 ∙ 8 + 2 ∙ 8) = 36,50 + 44,50 + 32 = 113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87824" y="6290156"/>
            <a:ext cx="7328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113</a:t>
            </a:r>
            <a:endParaRPr lang="de-DE" sz="2800" b="1" dirty="0"/>
          </a:p>
        </p:txBody>
      </p:sp>
      <p:pic>
        <p:nvPicPr>
          <p:cNvPr id="15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496" y="1579624"/>
            <a:ext cx="6048672" cy="1201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2837184"/>
            <a:ext cx="6264696" cy="123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1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7504" y="4149080"/>
            <a:ext cx="6274598" cy="124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1. MICROSOFT. </a:t>
            </a:r>
            <a:r>
              <a:rPr lang="cs-CZ" i="1" dirty="0" smtClean="0"/>
              <a:t>Klipart - Office.</a:t>
            </a:r>
            <a:r>
              <a:rPr lang="cs-CZ" i="1" dirty="0" err="1" smtClean="0"/>
              <a:t>com</a:t>
            </a:r>
            <a:r>
              <a:rPr lang="cs-CZ" dirty="0" smtClean="0"/>
              <a:t> [online]. [cit. 13.10.2013]. Dostupný na WWW: 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=s%C3%A1%C4%8Dek&amp;ex=1#</a:t>
            </a:r>
            <a:r>
              <a:rPr lang="cs-CZ" dirty="0" err="1" smtClean="0"/>
              <a:t>ai</a:t>
            </a:r>
            <a:r>
              <a:rPr lang="cs-CZ" dirty="0" smtClean="0"/>
              <a:t>:MC900305043|</a:t>
            </a:r>
          </a:p>
          <a:p>
            <a:r>
              <a:rPr lang="cs-CZ" dirty="0" smtClean="0"/>
              <a:t>2. MICROSOFT. </a:t>
            </a:r>
            <a:r>
              <a:rPr lang="cs-CZ" i="1" dirty="0" smtClean="0"/>
              <a:t>Klipart - Office.</a:t>
            </a:r>
            <a:r>
              <a:rPr lang="cs-CZ" i="1" dirty="0" err="1" smtClean="0"/>
              <a:t>com</a:t>
            </a:r>
            <a:r>
              <a:rPr lang="cs-CZ" dirty="0" smtClean="0"/>
              <a:t> [online]. [cit. 13.10.2013]. Dostupný na WWW: 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=jablko&amp;ex=1#</a:t>
            </a:r>
            <a:r>
              <a:rPr lang="cs-CZ" dirty="0" err="1" smtClean="0"/>
              <a:t>ai</a:t>
            </a:r>
            <a:r>
              <a:rPr lang="cs-CZ" dirty="0" smtClean="0"/>
              <a:t>:MC900436911|</a:t>
            </a:r>
          </a:p>
          <a:p>
            <a:r>
              <a:rPr lang="cs-CZ" dirty="0" smtClean="0"/>
              <a:t>3. MICROSOFT. </a:t>
            </a:r>
            <a:r>
              <a:rPr lang="cs-CZ" i="1" dirty="0" smtClean="0"/>
              <a:t>Klipart - Office.</a:t>
            </a:r>
            <a:r>
              <a:rPr lang="cs-CZ" i="1" dirty="0" err="1" smtClean="0"/>
              <a:t>com</a:t>
            </a:r>
            <a:r>
              <a:rPr lang="cs-CZ" dirty="0" smtClean="0"/>
              <a:t> [online]. [cit. 13.10.2013]. Dostupný na WWW: 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=hru%C5%A1ka&amp;ex=1#</a:t>
            </a:r>
            <a:r>
              <a:rPr lang="cs-CZ" dirty="0" err="1" smtClean="0"/>
              <a:t>ai</a:t>
            </a:r>
            <a:r>
              <a:rPr lang="cs-CZ" dirty="0" smtClean="0"/>
              <a:t>:MC900293834|</a:t>
            </a:r>
          </a:p>
          <a:p>
            <a:r>
              <a:rPr lang="cs-CZ" dirty="0" smtClean="0"/>
              <a:t>4. MICROSOFT. </a:t>
            </a:r>
            <a:r>
              <a:rPr lang="cs-CZ" i="1" dirty="0" smtClean="0"/>
              <a:t>Klipart - Office.</a:t>
            </a:r>
            <a:r>
              <a:rPr lang="cs-CZ" i="1" dirty="0" err="1" smtClean="0"/>
              <a:t>com</a:t>
            </a:r>
            <a:r>
              <a:rPr lang="cs-CZ" dirty="0" smtClean="0"/>
              <a:t> [online]. [cit. 13.10.2013]. Dostupný na WWW: 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=bageta&amp;ex=1#</a:t>
            </a:r>
            <a:r>
              <a:rPr lang="cs-CZ" dirty="0" err="1" smtClean="0"/>
              <a:t>ai</a:t>
            </a:r>
            <a:r>
              <a:rPr lang="cs-CZ" dirty="0" smtClean="0"/>
              <a:t>:MC900325378|</a:t>
            </a:r>
          </a:p>
          <a:p>
            <a:r>
              <a:rPr lang="cs-CZ" dirty="0" smtClean="0"/>
              <a:t>5. MICROSOFT. </a:t>
            </a:r>
            <a:r>
              <a:rPr lang="cs-CZ" i="1" dirty="0" smtClean="0"/>
              <a:t>Klipart - Office.</a:t>
            </a:r>
            <a:r>
              <a:rPr lang="cs-CZ" i="1" dirty="0" err="1" smtClean="0"/>
              <a:t>com</a:t>
            </a:r>
            <a:r>
              <a:rPr lang="cs-CZ" dirty="0" smtClean="0"/>
              <a:t> [online]. [cit. 13.10.2013]. Dostupný na WWW: 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=jogurt&amp;ex=1#</a:t>
            </a:r>
            <a:r>
              <a:rPr lang="cs-CZ" dirty="0" err="1" smtClean="0"/>
              <a:t>ai</a:t>
            </a:r>
            <a:r>
              <a:rPr lang="cs-CZ" dirty="0" smtClean="0"/>
              <a:t>:MC900411900|</a:t>
            </a:r>
          </a:p>
          <a:p>
            <a:r>
              <a:rPr lang="cs-CZ" dirty="0" smtClean="0"/>
              <a:t>6. MICROSOFT. </a:t>
            </a:r>
            <a:r>
              <a:rPr lang="cs-CZ" i="1" dirty="0" smtClean="0"/>
              <a:t>Klipart - Office.</a:t>
            </a:r>
            <a:r>
              <a:rPr lang="cs-CZ" i="1" dirty="0" err="1" smtClean="0"/>
              <a:t>com</a:t>
            </a:r>
            <a:r>
              <a:rPr lang="cs-CZ" dirty="0" smtClean="0"/>
              <a:t> [online]. [cit. 13.10.2013]. Dostupný na WWW: 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  <a:r>
              <a:rPr lang="cs-CZ" dirty="0" err="1" smtClean="0"/>
              <a:t>cs</a:t>
            </a:r>
            <a:r>
              <a:rPr lang="cs-CZ" dirty="0" smtClean="0"/>
              <a:t>-</a:t>
            </a:r>
            <a:r>
              <a:rPr lang="cs-CZ" dirty="0" err="1" smtClean="0"/>
              <a:t>cz</a:t>
            </a:r>
            <a:r>
              <a:rPr lang="cs-CZ" dirty="0" smtClean="0"/>
              <a:t>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results.aspx</a:t>
            </a:r>
            <a:r>
              <a:rPr lang="cs-CZ" dirty="0" smtClean="0"/>
              <a:t>?</a:t>
            </a:r>
            <a:r>
              <a:rPr lang="cs-CZ" dirty="0" err="1" smtClean="0"/>
              <a:t>qu</a:t>
            </a:r>
            <a:r>
              <a:rPr lang="cs-CZ" dirty="0" smtClean="0"/>
              <a:t>=krabice+ml%C3%A9ka&amp;ex=1#</a:t>
            </a:r>
            <a:r>
              <a:rPr lang="cs-CZ" dirty="0" err="1" smtClean="0"/>
              <a:t>ai</a:t>
            </a:r>
            <a:r>
              <a:rPr lang="cs-CZ" smtClean="0"/>
              <a:t>:MC900379759|</a:t>
            </a:r>
          </a:p>
          <a:p>
            <a:endParaRPr lang="cs-CZ"/>
          </a:p>
        </p:txBody>
      </p:sp>
    </p:spTree>
  </p:cSld>
  <p:clrMapOvr>
    <a:masterClrMapping/>
  </p:clrMapOvr>
  <p:transition spd="med">
    <p:push dir="u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530</TotalTime>
  <Words>552</Words>
  <Application>Microsoft Office PowerPoint</Application>
  <PresentationFormat>Předvádění na obrazovce (4:3)</PresentationFormat>
  <Paragraphs>123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DUM - Digitální Učební Materiál </vt:lpstr>
      <vt:lpstr>DUM - Digitální Učební Materiál</vt:lpstr>
      <vt:lpstr>Zjednodušte</vt:lpstr>
      <vt:lpstr>Zjednodušte</vt:lpstr>
      <vt:lpstr> Zjednodušte</vt:lpstr>
      <vt:lpstr>Zjednodušte</vt:lpstr>
      <vt:lpstr>Zjednodušte</vt:lpstr>
      <vt:lpstr>Zapište jako výraz a zjednodušte: </vt:lpstr>
      <vt:lpstr>Zapište výrazem s proměnnou nákupy v tabulce, dosaďte do výrazů a spočítejte cenu jednotlivých nákupů </vt:lpstr>
      <vt:lpstr>Zapište výrazem s proměnnou nákupy v tabulce, dosaďte do výrazů a spočítejte cenu jednotlivých nákupů </vt:lpstr>
      <vt:lpstr>Zapište výrazem s proměnnou nákupy v tabulce, dosaďte do výrazů a spočítejte cenu jednotlivých nákupů </vt:lpstr>
      <vt:lpstr>Kolik zaplatím, pokud si koupím nákup č. 1 a nákup č. 2? Zapište nákup výrazem s proměnnou a dosaďte uvedené ceny.</vt:lpstr>
      <vt:lpstr>Kolik zaplatím, pokud si koupím nákup č. 2 ale dostanu slevu v hodnotě nákupu č. 3? Zapište výrazem s proměnnou a dosaďte.</vt:lpstr>
      <vt:lpstr>Kolik zaplatím, pokud si koupím všechny tři nákupy? Zapište výrazem s proměnnou, dosaďte a určete hodnotu výrazu. </vt:lpstr>
      <vt:lpstr>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tbenedova</dc:creator>
  <cp:lastModifiedBy>Maruška</cp:lastModifiedBy>
  <cp:revision>65</cp:revision>
  <dcterms:created xsi:type="dcterms:W3CDTF">2013-11-07T15:21:47Z</dcterms:created>
  <dcterms:modified xsi:type="dcterms:W3CDTF">2014-01-18T13:01:15Z</dcterms:modified>
</cp:coreProperties>
</file>