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4" r:id="rId2"/>
    <p:sldId id="295" r:id="rId3"/>
    <p:sldId id="257" r:id="rId4"/>
    <p:sldId id="285" r:id="rId5"/>
    <p:sldId id="273" r:id="rId6"/>
    <p:sldId id="286" r:id="rId7"/>
    <p:sldId id="287" r:id="rId8"/>
    <p:sldId id="288" r:id="rId9"/>
    <p:sldId id="289" r:id="rId10"/>
    <p:sldId id="292" r:id="rId11"/>
    <p:sldId id="293" r:id="rId12"/>
    <p:sldId id="29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10" autoAdjust="0"/>
    <p:restoredTop sz="94660"/>
  </p:normalViewPr>
  <p:slideViewPr>
    <p:cSldViewPr>
      <p:cViewPr>
        <p:scale>
          <a:sx n="100" d="100"/>
          <a:sy n="100" d="100"/>
        </p:scale>
        <p:origin x="-21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A2_54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</a:t>
            </a:r>
            <a:r>
              <a:rPr lang="cs-CZ" dirty="0" smtClean="0"/>
              <a:t>25. 10. 2013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2/3P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Prodavačské práce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úpravy, dosazování</a:t>
            </a:r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95163" y="3789040"/>
            <a:ext cx="5697317" cy="22421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96752"/>
            <a:ext cx="4763709" cy="2117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Určete hodnotu výrazu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1412776"/>
            <a:ext cx="1967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32 + 15 = 47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72902" y="2132856"/>
            <a:ext cx="1418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 – 6 = 2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780928"/>
            <a:ext cx="1418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 – 5 = 4</a:t>
            </a:r>
            <a:endParaRPr lang="de-DE" sz="2800" b="1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5724128" y="407707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14 – 4 = 10</a:t>
            </a:r>
            <a:endParaRPr lang="de-DE" sz="2800" b="1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5748007" y="472514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21</a:t>
            </a:r>
            <a:endParaRPr lang="de-DE" sz="2800" b="1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5694295" y="5445224"/>
            <a:ext cx="3126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 ∙ 9 – 23 = 45 – 23 = 22</a:t>
            </a:r>
            <a:endParaRPr lang="de-DE" sz="24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4399" y="1988840"/>
            <a:ext cx="8884105" cy="26951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jako výraz a určete jeho hodnotu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185700"/>
            <a:ext cx="15327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12 - 5 = 7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82478" y="2833772"/>
            <a:ext cx="1518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 ∙ 6 = 18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474335" y="3429000"/>
            <a:ext cx="1601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 + 4 = 12</a:t>
            </a:r>
            <a:endParaRPr lang="de-DE" sz="28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4077072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14 : 2 = 7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8401" y="4005064"/>
            <a:ext cx="4530103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338327"/>
            <a:ext cx="4466059" cy="2725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848872" cy="100811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Napište vzorec pro obsah, dosaďte do vzorce a určete hodnotu výrazu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753652"/>
            <a:ext cx="1394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</a:t>
            </a:r>
            <a:r>
              <a:rPr lang="cs-CZ" sz="2800" b="1" dirty="0" err="1" smtClean="0"/>
              <a:t>a</a:t>
            </a:r>
            <a:r>
              <a:rPr lang="cs-CZ" sz="2800" b="1" dirty="0" smtClean="0"/>
              <a:t> 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2329716"/>
            <a:ext cx="1404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3 · </a:t>
            </a:r>
            <a:r>
              <a:rPr lang="cs-CZ" sz="2800" b="1" dirty="0" err="1" smtClean="0"/>
              <a:t>3</a:t>
            </a:r>
            <a:r>
              <a:rPr lang="cs-CZ" sz="2800" b="1" dirty="0" smtClean="0"/>
              <a:t> </a:t>
            </a:r>
            <a:endParaRPr lang="de-DE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28" y="2905780"/>
            <a:ext cx="15263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9 cm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357982" y="3553852"/>
            <a:ext cx="1095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 cm</a:t>
            </a:r>
            <a:r>
              <a:rPr lang="cs-CZ" sz="2800" b="1" baseline="30000" dirty="0" smtClean="0"/>
              <a:t>2</a:t>
            </a:r>
            <a:r>
              <a:rPr lang="cs-CZ" sz="2800" b="1" dirty="0" smtClean="0"/>
              <a:t> </a:t>
            </a:r>
            <a:endParaRPr lang="de-DE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44008" y="4489956"/>
            <a:ext cx="1327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b</a:t>
            </a:r>
            <a:endParaRPr lang="de-DE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44008" y="5066020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4 · 6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644008" y="5642084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24 cm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69700" y="6218148"/>
            <a:ext cx="1274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 cm</a:t>
            </a:r>
            <a:r>
              <a:rPr lang="cs-CZ" sz="2800" b="1" baseline="30000" dirty="0" smtClean="0"/>
              <a:t>2</a:t>
            </a:r>
            <a:r>
              <a:rPr lang="cs-CZ" sz="2800" b="1" dirty="0" smtClean="0"/>
              <a:t> 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20" grpId="0"/>
      <p:bldP spid="23" grpId="0"/>
      <p:bldP spid="26" grpId="0"/>
      <p:bldP spid="29" grpId="0"/>
      <p:bldP spid="32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2132856"/>
            <a:ext cx="8936706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Určete hodnotu výrazů a porovnejte je pomocí znaků &gt;, &lt;, = .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1105" y="234888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21</a:t>
            </a:r>
            <a:endParaRPr lang="de-DE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647449" y="2350621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21</a:t>
            </a:r>
            <a:endParaRPr lang="de-DE" sz="36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83968" y="235062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=</a:t>
            </a:r>
            <a:endParaRPr lang="de-DE" sz="3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27784" y="314270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</a:t>
            </a:r>
            <a:endParaRPr lang="de-DE" sz="3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724128" y="314096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</a:t>
            </a:r>
            <a:endParaRPr lang="de-DE" sz="3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283968" y="3140968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&lt;</a:t>
            </a:r>
            <a:endParaRPr lang="de-DE" sz="3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627784" y="400680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</a:t>
            </a:r>
            <a:endParaRPr lang="de-DE" sz="3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83968" y="4005064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&lt;</a:t>
            </a:r>
            <a:endParaRPr lang="de-DE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737472" y="400680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</a:t>
            </a:r>
            <a:endParaRPr lang="de-DE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51105" y="479889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22</a:t>
            </a:r>
            <a:endParaRPr lang="de-DE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37472" y="472688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</a:t>
            </a:r>
            <a:endParaRPr lang="de-DE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02120" y="4725144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&gt;</a:t>
            </a:r>
            <a:endParaRPr lang="de-DE" sz="36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17" grpId="0"/>
      <p:bldP spid="18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4045068"/>
            <a:ext cx="4464496" cy="2480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268760"/>
            <a:ext cx="4607617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1412776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4a - a = 3a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23728" y="2041684"/>
            <a:ext cx="1896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12b : 2 = 6b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23728" y="2617748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5a + 4b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123728" y="3193812"/>
            <a:ext cx="15872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24c + 13a</a:t>
            </a:r>
            <a:endParaRPr lang="de-DE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228184" y="4201924"/>
            <a:ext cx="2236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5c + 14c = 19c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280535" y="4777988"/>
            <a:ext cx="20858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10d ∙ 8 = 80d</a:t>
            </a:r>
            <a:endParaRPr lang="de-DE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228184" y="5373216"/>
            <a:ext cx="1165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7c - 4b</a:t>
            </a:r>
            <a:endParaRPr lang="de-DE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228184" y="5949280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4a ∙ 6d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78019"/>
            <a:ext cx="8602124" cy="12633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2852936"/>
            <a:ext cx="890413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008" y="116632"/>
            <a:ext cx="8964488" cy="2736304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V obchodě pracuje v oddělení pečiva třikrát více </a:t>
            </a:r>
            <a:r>
              <a:rPr lang="cs-CZ" sz="3600" b="1" dirty="0" smtClean="0">
                <a:solidFill>
                  <a:srgbClr val="002060"/>
                </a:solidFill>
              </a:rPr>
              <a:t>prodavačů </a:t>
            </a:r>
            <a:r>
              <a:rPr lang="cs-CZ" sz="3600" b="1" dirty="0" smtClean="0">
                <a:solidFill>
                  <a:srgbClr val="002060"/>
                </a:solidFill>
              </a:rPr>
              <a:t>než v oddělení ovoce. Zapiš výrazem počet prodavačů v oddělení s pečivem, jestliže počet prodavačů v oddělení ovoce je </a:t>
            </a:r>
            <a:r>
              <a:rPr lang="cs-CZ" sz="3600" b="1" dirty="0" err="1" smtClean="0">
                <a:solidFill>
                  <a:srgbClr val="002060"/>
                </a:solidFill>
              </a:rPr>
              <a:t>x</a:t>
            </a:r>
            <a:r>
              <a:rPr lang="cs-CZ" sz="3600" b="1" dirty="0" smtClean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59832" y="2977788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3x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14112" y="3553852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32048" y="4005064"/>
            <a:ext cx="8316416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Kolik prodavačů pracuje v oddělení pečiva, jestliže v oddělení ovoce jich pracuje 9?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210036"/>
            <a:ext cx="907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= 9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93857" y="623731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27</a:t>
            </a:r>
            <a:endParaRPr lang="de-DE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71600" y="5642084"/>
            <a:ext cx="22092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3x = 3 · 9 = 27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2" grpId="0"/>
      <p:bldP spid="13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365104"/>
            <a:ext cx="8858969" cy="232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4016"/>
            <a:ext cx="9144000" cy="191683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Dosaďte do výrazů cenu jídel a vypočítejte, kolik utratili prodavači za obědy v kantýně kousek 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od supermarketu v jednotlivých dnech a celkem 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za týden.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544" y="4581128"/>
            <a:ext cx="81891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 = 4 ∙ 76 + 6 ∙ 65 + 9 ∙ 21 + 8 ∙ 56 + 2 ∙ 36 = 304 + 390 + 189 + 448 + 72 = </a:t>
            </a:r>
            <a:r>
              <a:rPr lang="cs-CZ" sz="3200" b="1" dirty="0" smtClean="0"/>
              <a:t>1 403 Kč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95536" y="5725705"/>
            <a:ext cx="8748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  6 ∙ 76 + 2 ∙ 21 + 1 ∙ 17 + 7 ∙ 65 + 1 ∙ 56 = 456 + 42 + 17 + 455 + 56 = </a:t>
            </a:r>
            <a:r>
              <a:rPr lang="cs-CZ" sz="3200" b="1" dirty="0" smtClean="0"/>
              <a:t>1 026 Kč </a:t>
            </a:r>
            <a:endParaRPr lang="de-DE" sz="3200" b="1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750" y="2101974"/>
            <a:ext cx="8493722" cy="2263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3033"/>
          <a:stretch>
            <a:fillRect/>
          </a:stretch>
        </p:blipFill>
        <p:spPr bwMode="auto">
          <a:xfrm>
            <a:off x="140194" y="4437112"/>
            <a:ext cx="9039005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4016"/>
            <a:ext cx="9144000" cy="191683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Dosaďte do výrazů cenu jídel a vypočítejte, kolik utratili prodavači za obědy v kantýně kousek 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od supermarketu v jednotlivých dnech a celkem 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za týden.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544" y="4581128"/>
            <a:ext cx="81891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 = 2 ∙ 65 + 4 ∙ 50 + 8 ∙ 38 + 3 ∙ 36 + 1 ∙ 56 = 130 + 200 + 304 + 108 + 56 = </a:t>
            </a:r>
            <a:r>
              <a:rPr lang="cs-CZ" sz="3200" b="1" dirty="0" smtClean="0"/>
              <a:t>798 Kč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95536" y="5725705"/>
            <a:ext cx="8748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  = 6 ∙ 50 + 4 ∙ 76 + 2 ∙ 65 + 3 ∙ 21 = 300 + 304 + 130 + 63 = </a:t>
            </a:r>
            <a:r>
              <a:rPr lang="cs-CZ" sz="3200" b="1" dirty="0" smtClean="0"/>
              <a:t>797 Kč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750" y="2101974"/>
            <a:ext cx="8493722" cy="2263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231"/>
          <a:stretch>
            <a:fillRect/>
          </a:stretch>
        </p:blipFill>
        <p:spPr bwMode="auto">
          <a:xfrm>
            <a:off x="179512" y="4556033"/>
            <a:ext cx="8935043" cy="1753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4016"/>
            <a:ext cx="9144000" cy="191683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Dosaďte do výrazů cenu jídel a vypočítejte, kolik utratili prodavači za obědy v kantýně kousek 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od supermarketu v jednotlivých dnech a celkem </a:t>
            </a:r>
            <a:br>
              <a:rPr lang="cs-CZ" sz="3200" b="1" dirty="0" smtClean="0">
                <a:solidFill>
                  <a:srgbClr val="002060"/>
                </a:solidFill>
              </a:rPr>
            </a:br>
            <a:r>
              <a:rPr lang="cs-CZ" sz="3200" b="1" dirty="0" smtClean="0">
                <a:solidFill>
                  <a:srgbClr val="002060"/>
                </a:solidFill>
              </a:rPr>
              <a:t>za týden.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544" y="4645585"/>
            <a:ext cx="81891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 = 3 ∙ 17 + 4 ∙ 65 + 7 ∙ 56 + 5 ∙ 38 + 1 ∙ 21 = 51 + 260 + 392 + 190 + 21 = </a:t>
            </a:r>
            <a:r>
              <a:rPr lang="cs-CZ" sz="3200" b="1" dirty="0" smtClean="0"/>
              <a:t>914 Kč</a:t>
            </a:r>
            <a:endParaRPr lang="de-DE" sz="3200" b="1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5733256"/>
            <a:ext cx="8748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 1 403 + 1 026 + 798 + 797 + 914 = </a:t>
            </a:r>
            <a:r>
              <a:rPr lang="cs-CZ" sz="3200" b="1" dirty="0" smtClean="0"/>
              <a:t>10 938 Kč</a:t>
            </a:r>
            <a:endParaRPr lang="de-DE" sz="3200" b="1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750" y="2101974"/>
            <a:ext cx="8493722" cy="2263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Žádné externí zdroje nebyly použity.</a:t>
            </a:r>
            <a:endParaRPr lang="cs-CZ" sz="2000" dirty="0"/>
          </a:p>
        </p:txBody>
      </p:sp>
    </p:spTree>
  </p:cSld>
  <p:clrMapOvr>
    <a:masterClrMapping/>
  </p:clrMapOvr>
  <p:transition spd="med">
    <p:push dir="u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570</TotalTime>
  <Words>319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DUM - Digitální Učební Materiál </vt:lpstr>
      <vt:lpstr>DUM - Digitální Učební Materiál</vt:lpstr>
      <vt:lpstr>Určete hodnotu výrazu</vt:lpstr>
      <vt:lpstr>Zapište jako výraz a určete jeho hodnotu</vt:lpstr>
      <vt:lpstr>Napište vzorec pro obsah, dosaďte do vzorce a určete hodnotu výrazu </vt:lpstr>
      <vt:lpstr>Určete hodnotu výrazů a porovnejte je pomocí znaků &gt;, &lt;, = .</vt:lpstr>
      <vt:lpstr>Zjednodušte</vt:lpstr>
      <vt:lpstr>V obchodě pracuje v oddělení pečiva třikrát více prodavačů než v oddělení ovoce. Zapiš výrazem počet prodavačů v oddělení s pečivem, jestliže počet prodavačů v oddělení ovoce je x.</vt:lpstr>
      <vt:lpstr>Dosaďte do výrazů cenu jídel a vypočítejte, kolik utratili prodavači za obědy v kantýně kousek  od supermarketu v jednotlivých dnech a celkem  za týden.</vt:lpstr>
      <vt:lpstr>Dosaďte do výrazů cenu jídel a vypočítejte, kolik utratili prodavači za obědy v kantýně kousek  od supermarketu v jednotlivých dnech a celkem  za týden.</vt:lpstr>
      <vt:lpstr>Dosaďte do výrazů cenu jídel a vypočítejte, kolik utratili prodavači za obědy v kantýně kousek  od supermarketu v jednotlivých dnech a celkem  za týden.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Dum</cp:lastModifiedBy>
  <cp:revision>74</cp:revision>
  <dcterms:created xsi:type="dcterms:W3CDTF">2013-11-07T15:21:47Z</dcterms:created>
  <dcterms:modified xsi:type="dcterms:W3CDTF">2014-01-18T13:32:09Z</dcterms:modified>
</cp:coreProperties>
</file>