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  <p:sldMasterId id="2147483960" r:id="rId2"/>
    <p:sldMasterId id="2147483972" r:id="rId3"/>
    <p:sldMasterId id="2147483984" r:id="rId4"/>
  </p:sldMasterIdLst>
  <p:notesMasterIdLst>
    <p:notesMasterId r:id="rId13"/>
  </p:notesMasterIdLst>
  <p:sldIdLst>
    <p:sldId id="256" r:id="rId5"/>
    <p:sldId id="257" r:id="rId6"/>
    <p:sldId id="258" r:id="rId7"/>
    <p:sldId id="259" r:id="rId8"/>
    <p:sldId id="260" r:id="rId9"/>
    <p:sldId id="265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FB58C2-4ACF-4FDE-A06A-36DDFF4CCA5E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587DF1-77F1-47D2-8B58-FDA069E8F8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7642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14B415D-B7C6-4063-B2A0-1AE59A92C1CE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444206-DDD4-42EA-BBF9-A29C422706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A355F29-45F6-40AE-B1D6-9B128BCF3365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6D7032-418C-4F6A-B495-C2DFEDFE7ED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B147F79-62BB-4516-9129-1962883857C2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B26A7C-B79E-446C-88A2-E41C5B068EA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0437B9-CBA1-4212-A984-A563A8599F35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1FBCFD-544E-4CD1-AA42-1A6F850D48E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A94FCF-6B71-4569-9129-D11162EA2BF4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C72B218-638F-4C62-BEA2-58371D38780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3C256C-2FF8-406E-872C-D10CFF9111B5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18E2C4-DCC5-4DE0-8F7C-5F98A7E36A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AF7537-5EDC-495A-91C6-5CD3F4018D72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3AFC28-1DD8-4EFC-9D3F-D9B07256154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BB3334-6EF8-47D2-A471-D712B2E9DC14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085804-00F1-46A4-A268-24FFBFA49D1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437457F-2CF1-424D-939B-A60974A7B3C6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C0A52A96-840C-4B0B-999F-37E7D2A783E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DBCFBAA-8855-4162-9B5A-F0BDF99FF064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D006DA-9D68-4A74-B50B-D9D361E11D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221A12A-DA19-4EDB-90D3-6899598D8587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2EC0CF-D80C-4800-BD50-32D33E7E8A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14B415D-B7C6-4063-B2A0-1AE59A92C1CE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444206-DDD4-42EA-BBF9-A29C422706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6025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A355F29-45F6-40AE-B1D6-9B128BCF3365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6D7032-418C-4F6A-B495-C2DFEDFE7ED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0826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B147F79-62BB-4516-9129-1962883857C2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B26A7C-B79E-446C-88A2-E41C5B068EA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954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D0437B9-CBA1-4212-A984-A563A8599F35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1FBCFD-544E-4CD1-AA42-1A6F850D48E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5074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A94FCF-6B71-4569-9129-D11162EA2BF4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C72B218-638F-4C62-BEA2-58371D38780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5833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3C256C-2FF8-406E-872C-D10CFF9111B5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18E2C4-DCC5-4DE0-8F7C-5F98A7E36A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6591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AF7537-5EDC-495A-91C6-5CD3F4018D72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3AFC28-1DD8-4EFC-9D3F-D9B07256154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516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BB3334-6EF8-47D2-A471-D712B2E9DC14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085804-00F1-46A4-A268-24FFBFA49D1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3164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437457F-2CF1-424D-939B-A60974A7B3C6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A52A96-840C-4B0B-999F-37E7D2A783E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4895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DBCFBAA-8855-4162-9B5A-F0BDF99FF064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D006DA-9D68-4A74-B50B-D9D361E11D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8369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221A12A-DA19-4EDB-90D3-6899598D8587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2EC0CF-D80C-4800-BD50-32D33E7E8A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58598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64C111C-7BEF-48C9-B683-CB68B7F052B5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B023AE-DC03-487B-8F8F-A2031458708E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5403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536C04-CED9-46B9-AA81-9CAF86AFBD0F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09ED9C-910C-4497-BFD2-4FE158CE80D3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363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D162622-27C9-4C0C-B8EE-AE9FF539011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CCC869-6095-417C-B403-9DD878F83DBA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1261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65A200F-CB97-4300-8F69-E97C465026BF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6B4780-73B5-4D65-B9A3-80D381F6D79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06591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41DF25F-9272-4DFA-8FEE-30CED5DAF619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38E51B-0D48-401C-8E47-0623C4517C2C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870895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8EB0BE-5578-4E78-A55A-9AF06937CD66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9C1C2D-0067-4733-B3E3-0230B3F98E24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03902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A66564-C806-426B-B69B-047E2C4BFAF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124C3E-7934-44E2-9A79-8535056847E4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43453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66866A-8C0E-4AE8-87D7-8792A3C5612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EC0459-6C65-482E-8C79-C2EB17E0414F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533952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6B7BCEE-B7F0-4964-9209-06A02385297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95E829C8-4B61-4DA0-9446-81C92A945969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  <a:latin typeface="Constantia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178057559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64519BF-6FCD-48AA-952C-B4A40D4A6A0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098082-4384-495E-B79A-4CA341436E43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87480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AC4AF19-0FF4-460F-A8F6-EC7BB10E7D45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7FDE98-378B-4FC4-A406-FD54BE433448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65430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64C111C-7BEF-48C9-B683-CB68B7F052B5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B023AE-DC03-487B-8F8F-A2031458708E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61164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536C04-CED9-46B9-AA81-9CAF86AFBD0F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09ED9C-910C-4497-BFD2-4FE158CE80D3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68694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D162622-27C9-4C0C-B8EE-AE9FF5390112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CCC869-6095-417C-B403-9DD878F83DBA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5414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65A200F-CB97-4300-8F69-E97C465026BF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6B4780-73B5-4D65-B9A3-80D381F6D790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40011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41DF25F-9272-4DFA-8FEE-30CED5DAF619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38E51B-0D48-401C-8E47-0623C4517C2C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808220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8EB0BE-5578-4E78-A55A-9AF06937CD66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9C1C2D-0067-4733-B3E3-0230B3F98E24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985609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A66564-C806-426B-B69B-047E2C4BFAF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124C3E-7934-44E2-9A79-8535056847E4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605412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66866A-8C0E-4AE8-87D7-8792A3C5612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EC0459-6C65-482E-8C79-C2EB17E0414F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22627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6B7BCEE-B7F0-4964-9209-06A02385297E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95E829C8-4B61-4DA0-9446-81C92A945969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  <a:latin typeface="Constantia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10461269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64519BF-6FCD-48AA-952C-B4A40D4A6A02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098082-4384-495E-B79A-4CA341436E43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417636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AC4AF19-0FF4-460F-A8F6-EC7BB10E7D45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7FDE98-378B-4FC4-A406-FD54BE433448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130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5796CD94-AF69-469E-B424-40B1F60B6488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1672FDBF-AF78-4842-93BB-91BF752A150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796CD94-AF69-469E-B424-40B1F60B6488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672FDBF-AF78-4842-93BB-91BF752A150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540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  <a:latin typeface="Constantia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  <a:latin typeface="Constantia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4824D440-FD56-4838-BDF1-048BC52504D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EAD298EC-2F69-47E7-9D7E-7651F49A20F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31612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  <a:latin typeface="Constantia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  <a:latin typeface="Constantia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4824D440-FD56-4838-BDF1-048BC52504D0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19.10.2013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EAD298EC-2F69-47E7-9D7E-7651F49A20F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05994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50" y="4929188"/>
            <a:ext cx="6086475" cy="15573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223516" y="836712"/>
            <a:ext cx="8596956" cy="1479667"/>
          </a:xfrm>
        </p:spPr>
        <p:txBody>
          <a:bodyPr>
            <a:normAutofit/>
          </a:bodyPr>
          <a:lstStyle/>
          <a:p>
            <a:pPr eaLnBrk="1" hangingPunct="1"/>
            <a:r>
              <a:rPr lang="cs-CZ" b="1" dirty="0" smtClean="0"/>
              <a:t>DUM - Digitální Učební Materiál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25" y="2571750"/>
            <a:ext cx="7215188" cy="40005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6" name="Obrázek 3" descr="C:\Users\Maruška\Desktop\logo_barevn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13" y="1785938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ovéPole 5"/>
          <p:cNvSpPr txBox="1">
            <a:spLocks noChangeArrowheads="1"/>
          </p:cNvSpPr>
          <p:nvPr/>
        </p:nvSpPr>
        <p:spPr bwMode="auto">
          <a:xfrm>
            <a:off x="1214438" y="2786063"/>
            <a:ext cx="68580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>
                <a:latin typeface="Calibri" pitchFamily="34" charset="0"/>
              </a:rPr>
              <a:t>Registrační číslo: </a:t>
            </a:r>
            <a:r>
              <a:rPr lang="cs-CZ" sz="2000" dirty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Šablona:</a:t>
            </a:r>
            <a:r>
              <a:rPr lang="cs-CZ" dirty="0">
                <a:latin typeface="Calibri" pitchFamily="34" charset="0"/>
              </a:rPr>
              <a:t> III/2                                                         </a:t>
            </a:r>
            <a:r>
              <a:rPr lang="cs-CZ" b="1" dirty="0">
                <a:latin typeface="Calibri" pitchFamily="34" charset="0"/>
              </a:rPr>
              <a:t>Sada</a:t>
            </a:r>
            <a:r>
              <a:rPr lang="cs-CZ" b="1" dirty="0" smtClean="0">
                <a:latin typeface="Calibri" pitchFamily="34" charset="0"/>
              </a:rPr>
              <a:t>: A3_41</a:t>
            </a:r>
            <a:endParaRPr lang="cs-CZ" b="1" dirty="0">
              <a:latin typeface="Calibri" pitchFamily="34" charset="0"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Datum ověření ve výuce:  </a:t>
            </a:r>
            <a:r>
              <a:rPr lang="cs-CZ" b="1" dirty="0" smtClean="0">
                <a:latin typeface="Calibri" pitchFamily="34" charset="0"/>
              </a:rPr>
              <a:t>4. 9. 2013                                   </a:t>
            </a:r>
            <a:r>
              <a:rPr lang="cs-CZ" b="1" dirty="0">
                <a:latin typeface="Calibri" pitchFamily="34" charset="0"/>
              </a:rPr>
              <a:t>Třída:  </a:t>
            </a:r>
            <a:r>
              <a:rPr lang="cs-CZ" b="1" dirty="0" smtClean="0">
                <a:latin typeface="Calibri" pitchFamily="34" charset="0"/>
              </a:rPr>
              <a:t>3 PČ </a:t>
            </a:r>
            <a:endParaRPr lang="cs-CZ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b="1" dirty="0" smtClean="0"/>
              <a:t>DUM - Digitální Učební Materiál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Tematická oblast: Pečovatelské služby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Předmět: Odborný výcvik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Ročník: 3.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Klíčová slova: Dietologie, zásady správné výživy,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                   </a:t>
            </a:r>
            <a:r>
              <a:rPr lang="cs-CZ" b="1" smtClean="0"/>
              <a:t>dietní systémy, </a:t>
            </a:r>
            <a:r>
              <a:rPr lang="cs-CZ" b="1" dirty="0" smtClean="0"/>
              <a:t>druhy diet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Jméno autora (vč. titulu): Ivana Marková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6840538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Úvod do dietologie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554297" y="1988840"/>
            <a:ext cx="8229600" cy="4725144"/>
          </a:xfrm>
        </p:spPr>
        <p:txBody>
          <a:bodyPr>
            <a:normAutofit fontScale="92500" lnSpcReduction="10000"/>
          </a:bodyPr>
          <a:lstStyle/>
          <a:p>
            <a:pPr marL="609600" indent="-609600" eaLnBrk="1" hangingPunct="1"/>
            <a:r>
              <a:rPr lang="cs-CZ" sz="2800" dirty="0" smtClean="0"/>
              <a:t>Co je dieta?</a:t>
            </a:r>
          </a:p>
          <a:p>
            <a:pPr marL="990600" lvl="1" indent="-533400" eaLnBrk="1" hangingPunct="1"/>
            <a:r>
              <a:rPr lang="cs-CZ" sz="2400" dirty="0" smtClean="0"/>
              <a:t>dieta je strava, která v danou chvíli </a:t>
            </a:r>
          </a:p>
          <a:p>
            <a:pPr marL="457200" lvl="1" indent="0" eaLnBrk="1" hangingPunct="1">
              <a:buNone/>
            </a:pPr>
            <a:r>
              <a:rPr lang="cs-CZ" dirty="0"/>
              <a:t>  </a:t>
            </a:r>
            <a:r>
              <a:rPr lang="cs-CZ" dirty="0" smtClean="0"/>
              <a:t>       </a:t>
            </a:r>
            <a:r>
              <a:rPr lang="cs-CZ" sz="2400" dirty="0" smtClean="0"/>
              <a:t>poskytne správnou kalorickou </a:t>
            </a:r>
          </a:p>
          <a:p>
            <a:pPr marL="457200" lvl="1" indent="0" eaLnBrk="1" hangingPunct="1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sz="2400" dirty="0" smtClean="0"/>
              <a:t>hodnotu </a:t>
            </a:r>
          </a:p>
          <a:p>
            <a:pPr marL="609600" indent="-609600" eaLnBrk="1" hangingPunct="1"/>
            <a:r>
              <a:rPr lang="cs-CZ" sz="2800" dirty="0" smtClean="0"/>
              <a:t>obsahuje živiny – bílkoviny, tuky, cukry, minerální látky a vitamíny</a:t>
            </a:r>
          </a:p>
          <a:p>
            <a:pPr marL="609600" indent="-609600" eaLnBrk="1" hangingPunct="1"/>
            <a:r>
              <a:rPr lang="cs-CZ" sz="2800" dirty="0" smtClean="0"/>
              <a:t>správná výživa zabezpečuje optimální růst, obnovu a udržení všech funkcí organismu</a:t>
            </a:r>
          </a:p>
          <a:p>
            <a:pPr marL="609600" indent="-609600" eaLnBrk="1" hangingPunct="1"/>
            <a:r>
              <a:rPr lang="cs-CZ" sz="2800" dirty="0" smtClean="0"/>
              <a:t>formy diety:</a:t>
            </a:r>
          </a:p>
          <a:p>
            <a:pPr marL="990600" lvl="1" indent="-533400"/>
            <a:r>
              <a:rPr lang="cs-CZ" sz="2400" dirty="0" smtClean="0"/>
              <a:t>diety ke snížení nebo ke zvýšení hmotnosti (krátkodobé)</a:t>
            </a:r>
          </a:p>
          <a:p>
            <a:pPr marL="990600" lvl="1" indent="-533400"/>
            <a:r>
              <a:rPr lang="cs-CZ" sz="2400" dirty="0" smtClean="0"/>
              <a:t>léčebné diety k ošetření nemoci (dlouhodobé)</a:t>
            </a:r>
          </a:p>
          <a:p>
            <a:pPr marL="609600" indent="-609600" eaLnBrk="1" hangingPunct="1">
              <a:buFont typeface="Arial" charset="0"/>
              <a:buNone/>
            </a:pPr>
            <a:r>
              <a:rPr lang="cs-CZ" dirty="0" smtClean="0"/>
              <a:t>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71"/>
          <a:stretch/>
        </p:blipFill>
        <p:spPr>
          <a:xfrm>
            <a:off x="5796136" y="980728"/>
            <a:ext cx="3131777" cy="25202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0" y="647700"/>
            <a:ext cx="9144000" cy="114300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Zásady správné výživy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4165922"/>
          </a:xfrm>
        </p:spPr>
        <p:txBody>
          <a:bodyPr>
            <a:normAutofit fontScale="92500" lnSpcReduction="10000"/>
          </a:bodyPr>
          <a:lstStyle/>
          <a:p>
            <a:pPr marL="609600" indent="-609600">
              <a:buFont typeface="Arial" charset="0"/>
              <a:buAutoNum type="arabicParenR"/>
            </a:pPr>
            <a:r>
              <a:rPr lang="cs-CZ" dirty="0" smtClean="0"/>
              <a:t>jezte pestrou stravu bohatou na ovoce a zeleninu, luštěniny a celozrnné výrobky </a:t>
            </a:r>
          </a:p>
          <a:p>
            <a:pPr marL="609600" indent="-609600">
              <a:buFont typeface="Arial" charset="0"/>
              <a:buAutoNum type="arabicParenR"/>
            </a:pPr>
            <a:r>
              <a:rPr lang="cs-CZ" dirty="0" smtClean="0"/>
              <a:t>dopřejte si denně čerstvé ovoce a zeleninu  </a:t>
            </a:r>
          </a:p>
          <a:p>
            <a:pPr marL="609600" indent="-609600">
              <a:buFont typeface="Arial" charset="0"/>
              <a:buAutoNum type="arabicParenR"/>
            </a:pPr>
            <a:r>
              <a:rPr lang="cs-CZ" dirty="0" smtClean="0"/>
              <a:t>zařazujte do svého jídelníčku celozrnné výrobky a alespoň jednou týdně luštěniny</a:t>
            </a:r>
          </a:p>
          <a:p>
            <a:pPr marL="609600" indent="-609600">
              <a:buFont typeface="Arial" charset="0"/>
              <a:buAutoNum type="arabicParenR"/>
            </a:pPr>
            <a:r>
              <a:rPr lang="cs-CZ" dirty="0" smtClean="0"/>
              <a:t>snižte spotřebu masa, upřednostňujte libové drůbeží, králičí a rybí maso</a:t>
            </a:r>
          </a:p>
          <a:p>
            <a:pPr marL="609600" indent="-609600">
              <a:buFont typeface="Arial" charset="0"/>
              <a:buAutoNum type="arabicParenR"/>
            </a:pPr>
            <a:r>
              <a:rPr lang="cs-CZ" dirty="0" smtClean="0"/>
              <a:t>omezte spotřebu vajec na 2 kusy týdně</a:t>
            </a:r>
          </a:p>
          <a:p>
            <a:pPr marL="609600" indent="-609600">
              <a:buFont typeface="Arial" charset="0"/>
              <a:buAutoNum type="arabicParenR"/>
            </a:pPr>
            <a:r>
              <a:rPr lang="cs-CZ" dirty="0" smtClean="0"/>
              <a:t>omezujte příjem tuků, zvláště živočišných - upřednostňujte kvalitní rostlinné oleje </a:t>
            </a:r>
          </a:p>
          <a:p>
            <a:pPr marL="609600" indent="-609600">
              <a:buFont typeface="Arial" charset="0"/>
              <a:buAutoNum type="arabicParenR"/>
            </a:pPr>
            <a:r>
              <a:rPr lang="cs-CZ" dirty="0" smtClean="0"/>
              <a:t>vybírejte mléčné výrobky se sníženým obsahem tuku </a:t>
            </a:r>
          </a:p>
          <a:p>
            <a:pPr marL="609600" indent="-609600"/>
            <a:endParaRPr lang="cs-CZ" sz="2400" dirty="0" smtClean="0"/>
          </a:p>
          <a:p>
            <a:pPr marL="609600" indent="-609600"/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908175" y="569686"/>
            <a:ext cx="6389826" cy="1369031"/>
          </a:xfrm>
          <a:noFill/>
          <a:ln/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57" r="18068"/>
          <a:stretch/>
        </p:blipFill>
        <p:spPr>
          <a:xfrm>
            <a:off x="7614558" y="753953"/>
            <a:ext cx="1447800" cy="143256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898733"/>
            <a:ext cx="1143000" cy="1143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136904" cy="11430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Zásady správné výživy</a:t>
            </a:r>
            <a:endParaRPr lang="cs-CZ" b="1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525962"/>
          </a:xfrm>
        </p:spPr>
        <p:txBody>
          <a:bodyPr>
            <a:normAutofit fontScale="92500" lnSpcReduction="10000"/>
          </a:bodyPr>
          <a:lstStyle/>
          <a:p>
            <a:pPr marL="609600" indent="-609600">
              <a:buFont typeface="Arial" charset="0"/>
              <a:buAutoNum type="arabicParenR" startAt="8"/>
            </a:pPr>
            <a:r>
              <a:rPr lang="cs-CZ" dirty="0" smtClean="0"/>
              <a:t>omezujte příjem soli - skrytý obsah soli je v uzeninách, sýrech, některých kořenících směsích, v konzervách </a:t>
            </a:r>
          </a:p>
          <a:p>
            <a:pPr marL="609600" indent="-609600">
              <a:buFont typeface="Arial" charset="0"/>
              <a:buAutoNum type="arabicParenR" startAt="8"/>
            </a:pPr>
            <a:r>
              <a:rPr lang="cs-CZ" dirty="0" smtClean="0"/>
              <a:t>pijte alespoň 2 litry tekutin denně, nevhodné jsou nápoje               s alkoholem a cukry</a:t>
            </a:r>
          </a:p>
          <a:p>
            <a:pPr marL="609600" indent="-609600">
              <a:buFont typeface="Arial" charset="0"/>
              <a:buAutoNum type="arabicParenR" startAt="8"/>
            </a:pPr>
            <a:r>
              <a:rPr lang="cs-CZ" dirty="0"/>
              <a:t>p</a:t>
            </a:r>
            <a:r>
              <a:rPr lang="cs-CZ" dirty="0" smtClean="0"/>
              <a:t>ozor na nadváhu </a:t>
            </a:r>
          </a:p>
          <a:p>
            <a:pPr marL="609600" indent="-609600">
              <a:buFont typeface="Arial" charset="0"/>
              <a:buAutoNum type="arabicParenR" startAt="8"/>
            </a:pPr>
            <a:r>
              <a:rPr lang="cs-CZ" dirty="0" smtClean="0"/>
              <a:t>pro uchování potravin používejte chlazení a zmrazování</a:t>
            </a:r>
          </a:p>
          <a:p>
            <a:pPr marL="609600" indent="-609600">
              <a:buFont typeface="Arial" charset="0"/>
              <a:buAutoNum type="arabicParenR" startAt="8"/>
            </a:pPr>
            <a:r>
              <a:rPr lang="cs-CZ" dirty="0" smtClean="0"/>
              <a:t>nekonzumujte potraviny napadené plísní, hnilobou či jinak zkažené </a:t>
            </a:r>
          </a:p>
          <a:p>
            <a:pPr marL="609600" indent="-609600">
              <a:buFont typeface="Arial" charset="0"/>
              <a:buAutoNum type="arabicParenR" startAt="8"/>
            </a:pPr>
            <a:r>
              <a:rPr lang="cs-CZ" dirty="0" smtClean="0"/>
              <a:t>při přípravě stravy dávejte přednost vaření a dušení před pečením a grilováním</a:t>
            </a:r>
          </a:p>
          <a:p>
            <a:pPr marL="609600" indent="-609600">
              <a:buFont typeface="Arial" charset="0"/>
              <a:buAutoNum type="arabicParenR" startAt="8"/>
            </a:pPr>
            <a:r>
              <a:rPr lang="cs-CZ" dirty="0" smtClean="0"/>
              <a:t>žijte aktivně, relaxujte, odpočívejte, sportujte</a:t>
            </a:r>
          </a:p>
          <a:p>
            <a:pPr marL="609600" indent="-609600" eaLnBrk="1" hangingPunct="1">
              <a:buFont typeface="Arial" charset="0"/>
              <a:buNone/>
            </a:pPr>
            <a:endParaRPr lang="cs-CZ" sz="2400" dirty="0" smtClean="0"/>
          </a:p>
          <a:p>
            <a:pPr marL="609600" indent="-609600" eaLnBrk="1" hangingPunct="1"/>
            <a:endParaRPr lang="cs-CZ" sz="2400" dirty="0" smtClean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28" r="17411"/>
          <a:stretch/>
        </p:blipFill>
        <p:spPr>
          <a:xfrm>
            <a:off x="7596336" y="692696"/>
            <a:ext cx="1491343" cy="143256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837476"/>
            <a:ext cx="1143000" cy="1143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/>
          </p:cNvSpPr>
          <p:nvPr>
            <p:ph type="title"/>
          </p:nvPr>
        </p:nvSpPr>
        <p:spPr>
          <a:xfrm>
            <a:off x="683568" y="332656"/>
            <a:ext cx="8229600" cy="1143000"/>
          </a:xfrm>
        </p:spPr>
        <p:txBody>
          <a:bodyPr/>
          <a:lstStyle/>
          <a:p>
            <a:r>
              <a:rPr lang="cs-CZ" b="1" dirty="0" smtClean="0"/>
              <a:t>Dietní systémy</a:t>
            </a:r>
            <a:r>
              <a:rPr lang="cs-CZ" dirty="0" smtClean="0"/>
              <a:t> </a:t>
            </a:r>
          </a:p>
        </p:txBody>
      </p:sp>
      <p:sp>
        <p:nvSpPr>
          <p:cNvPr id="15362" name="Rectangle 3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373216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 smtClean="0">
                <a:latin typeface="+mj-lt"/>
              </a:rPr>
              <a:t>jakoukoliv dietu, jako součást léčebné výživy, předepisuje lékař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latin typeface="+mj-lt"/>
              </a:rPr>
              <a:t>stravu připravují a kontrolují odborní zdravotničtí pracovníci, kteří </a:t>
            </a:r>
            <a:r>
              <a:rPr lang="cs-CZ" sz="2800" b="1" dirty="0" smtClean="0">
                <a:latin typeface="+mj-lt"/>
              </a:rPr>
              <a:t>jsou povinni</a:t>
            </a:r>
            <a:r>
              <a:rPr lang="cs-CZ" sz="2800" dirty="0" smtClean="0">
                <a:latin typeface="+mj-lt"/>
              </a:rPr>
              <a:t>:</a:t>
            </a:r>
          </a:p>
          <a:p>
            <a:pPr lvl="1">
              <a:lnSpc>
                <a:spcPct val="90000"/>
              </a:lnSpc>
            </a:pPr>
            <a:r>
              <a:rPr lang="cs-CZ" sz="2400" dirty="0" smtClean="0">
                <a:latin typeface="+mj-lt"/>
              </a:rPr>
              <a:t>zabezpečovat správný výběr surovin</a:t>
            </a:r>
          </a:p>
          <a:p>
            <a:pPr lvl="1">
              <a:lnSpc>
                <a:spcPct val="90000"/>
              </a:lnSpc>
            </a:pPr>
            <a:r>
              <a:rPr lang="cs-CZ" sz="2400" dirty="0" smtClean="0">
                <a:latin typeface="+mj-lt"/>
              </a:rPr>
              <a:t>dbát na správné složení stravy</a:t>
            </a:r>
          </a:p>
          <a:p>
            <a:pPr lvl="1">
              <a:lnSpc>
                <a:spcPct val="90000"/>
              </a:lnSpc>
            </a:pPr>
            <a:r>
              <a:rPr lang="cs-CZ" sz="2400" dirty="0" smtClean="0">
                <a:latin typeface="+mj-lt"/>
              </a:rPr>
              <a:t>dodržovat správnou technologii přípravy stravy</a:t>
            </a:r>
          </a:p>
          <a:p>
            <a:pPr lvl="1">
              <a:lnSpc>
                <a:spcPct val="90000"/>
              </a:lnSpc>
            </a:pPr>
            <a:r>
              <a:rPr lang="cs-CZ" sz="2400" dirty="0" smtClean="0">
                <a:latin typeface="+mj-lt"/>
              </a:rPr>
              <a:t>starat se o správné podání léčebné výživy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latin typeface="+mj-lt"/>
              </a:rPr>
              <a:t>dieta ovlivňuje průběh nemoci a také </a:t>
            </a:r>
            <a:r>
              <a:rPr lang="cs-CZ" sz="2800" smtClean="0">
                <a:latin typeface="+mj-lt"/>
              </a:rPr>
              <a:t>její rekonvalescenci</a:t>
            </a:r>
            <a:endParaRPr lang="cs-CZ" sz="2800" dirty="0" smtClean="0">
              <a:latin typeface="+mj-lt"/>
            </a:endParaRPr>
          </a:p>
          <a:p>
            <a:pPr>
              <a:lnSpc>
                <a:spcPct val="90000"/>
              </a:lnSpc>
            </a:pPr>
            <a:r>
              <a:rPr lang="cs-CZ" sz="2800" dirty="0" smtClean="0">
                <a:latin typeface="+mj-lt"/>
              </a:rPr>
              <a:t>dodržuje se krátkodobě nebo dlouhodobě podle nemoci</a:t>
            </a:r>
          </a:p>
        </p:txBody>
      </p:sp>
    </p:spTree>
    <p:extLst>
      <p:ext uri="{BB962C8B-B14F-4D97-AF65-F5344CB8AC3E}">
        <p14:creationId xmlns:p14="http://schemas.microsoft.com/office/powerpoint/2010/main" val="634425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373616" cy="1143000"/>
          </a:xfrm>
        </p:spPr>
        <p:txBody>
          <a:bodyPr/>
          <a:lstStyle/>
          <a:p>
            <a:pPr algn="ctr" eaLnBrk="1" hangingPunct="1"/>
            <a:r>
              <a:rPr lang="cs-CZ" b="1" dirty="0" smtClean="0"/>
              <a:t>Druhy diet - přehled</a:t>
            </a:r>
          </a:p>
        </p:txBody>
      </p:sp>
      <p:pic>
        <p:nvPicPr>
          <p:cNvPr id="17410" name="Picture 4"/>
          <p:cNvPicPr>
            <a:picLocks noChangeAspect="1" noChangeArrowheads="1"/>
          </p:cNvPicPr>
          <p:nvPr/>
        </p:nvPicPr>
        <p:blipFill>
          <a:blip r:embed="rId2"/>
          <a:srcRect l="17122" t="13812" r="17317" b="10001"/>
          <a:stretch>
            <a:fillRect/>
          </a:stretch>
        </p:blipFill>
        <p:spPr bwMode="auto">
          <a:xfrm>
            <a:off x="1331640" y="1628800"/>
            <a:ext cx="6697117" cy="4864351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7544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pPr eaLnBrk="1" hangingPunct="1"/>
            <a:r>
              <a:rPr lang="cs-CZ" b="1" dirty="0" smtClean="0"/>
              <a:t>ZDROJE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363272" cy="4896544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spcAft>
                <a:spcPts val="600"/>
              </a:spcAft>
            </a:pPr>
            <a:r>
              <a:rPr lang="cs-CZ" sz="1700" b="1" u="sng" dirty="0" smtClean="0">
                <a:latin typeface="+mj-lt"/>
              </a:rPr>
              <a:t>Obrázky:</a:t>
            </a:r>
          </a:p>
          <a:p>
            <a:pPr marL="648000" lvl="1" indent="-342000">
              <a:spcBef>
                <a:spcPts val="300"/>
              </a:spcBef>
              <a:spcAft>
                <a:spcPts val="600"/>
              </a:spcAft>
            </a:pPr>
            <a:r>
              <a:rPr lang="cs-CZ" sz="1400" b="1" dirty="0" smtClean="0">
                <a:latin typeface="+mj-lt"/>
              </a:rPr>
              <a:t>1) GILBRAY</a:t>
            </a:r>
            <a:r>
              <a:rPr lang="cs-CZ" sz="1400" b="1" dirty="0" smtClean="0">
                <a:latin typeface="+mj-lt"/>
              </a:rPr>
              <a:t>, James</a:t>
            </a:r>
            <a:r>
              <a:rPr lang="cs-CZ" sz="1400" dirty="0" smtClean="0">
                <a:latin typeface="+mj-lt"/>
              </a:rPr>
              <a:t>. Commons.wikimedia.org: </a:t>
            </a:r>
            <a:r>
              <a:rPr lang="cs-CZ" sz="1400" b="1" dirty="0" smtClean="0">
                <a:latin typeface="+mj-lt"/>
                <a:cs typeface="Arial" panose="020B0604020202020204" pitchFamily="34" charset="0"/>
              </a:rPr>
              <a:t>1796-short-bodied-gillray-fashion-caricature.jpg</a:t>
            </a:r>
            <a:r>
              <a:rPr lang="cs-CZ" sz="1400" dirty="0" smtClean="0">
                <a:latin typeface="+mj-lt"/>
                <a:cs typeface="Arial" panose="020B0604020202020204" pitchFamily="34" charset="0"/>
              </a:rPr>
              <a:t> [on-line]. 2006-7-30 [cit.2013-9-25]. Dostupný pod licencí </a:t>
            </a:r>
            <a:r>
              <a:rPr lang="cs-CZ" sz="1400" dirty="0" err="1" smtClean="0">
                <a:latin typeface="+mj-lt"/>
                <a:cs typeface="Arial" panose="020B0604020202020204" pitchFamily="34" charset="0"/>
              </a:rPr>
              <a:t>Creative</a:t>
            </a:r>
            <a:r>
              <a:rPr lang="cs-CZ" sz="1400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cs-CZ" sz="1400" dirty="0" err="1" smtClean="0">
                <a:latin typeface="+mj-lt"/>
                <a:cs typeface="Arial" panose="020B0604020202020204" pitchFamily="34" charset="0"/>
              </a:rPr>
              <a:t>Commons</a:t>
            </a:r>
            <a:r>
              <a:rPr lang="cs-CZ" sz="1400" dirty="0" smtClean="0">
                <a:latin typeface="+mj-lt"/>
                <a:cs typeface="Arial" panose="020B0604020202020204" pitchFamily="34" charset="0"/>
              </a:rPr>
              <a:t> na </a:t>
            </a:r>
            <a:r>
              <a:rPr lang="cs-CZ" sz="1400" dirty="0" smtClean="0">
                <a:latin typeface="Times New Roman"/>
                <a:cs typeface="Times New Roman"/>
              </a:rPr>
              <a:t>&lt;</a:t>
            </a:r>
            <a:r>
              <a:rPr lang="cs-CZ" sz="1400" dirty="0" smtClean="0">
                <a:latin typeface="+mj-lt"/>
              </a:rPr>
              <a:t>http</a:t>
            </a:r>
            <a:r>
              <a:rPr lang="cs-CZ" sz="1400" dirty="0">
                <a:latin typeface="+mj-lt"/>
              </a:rPr>
              <a:t>://</a:t>
            </a:r>
            <a:r>
              <a:rPr lang="cs-CZ" sz="1400" dirty="0" smtClean="0">
                <a:latin typeface="+mj-lt"/>
              </a:rPr>
              <a:t>commons.wikimedia.org/wiki/File:1796-short-bodied-gillray-fashion-caricature.jpg?uselang=</a:t>
            </a:r>
            <a:r>
              <a:rPr lang="cs-CZ" sz="1400" dirty="0" err="1" smtClean="0">
                <a:latin typeface="+mj-lt"/>
              </a:rPr>
              <a:t>cs</a:t>
            </a:r>
            <a:r>
              <a:rPr lang="cs-CZ" sz="1400" dirty="0" smtClean="0">
                <a:latin typeface="Times New Roman"/>
                <a:cs typeface="Times New Roman"/>
              </a:rPr>
              <a:t>&gt;</a:t>
            </a:r>
            <a:r>
              <a:rPr lang="cs-CZ" sz="1400" dirty="0" smtClean="0">
                <a:latin typeface="+mj-lt"/>
                <a:cs typeface="Times New Roman"/>
              </a:rPr>
              <a:t> </a:t>
            </a:r>
            <a:endParaRPr lang="cs-CZ" sz="1400" dirty="0" smtClean="0">
              <a:latin typeface="+mj-lt"/>
            </a:endParaRPr>
          </a:p>
          <a:p>
            <a:pPr marL="648000" lvl="1" indent="-342000">
              <a:spcBef>
                <a:spcPts val="300"/>
              </a:spcBef>
              <a:spcAft>
                <a:spcPts val="600"/>
              </a:spcAft>
            </a:pPr>
            <a:r>
              <a:rPr lang="cs-CZ" sz="1400" b="1" dirty="0" smtClean="0">
                <a:latin typeface="+mj-lt"/>
              </a:rPr>
              <a:t>2) KOZÁK</a:t>
            </a:r>
            <a:r>
              <a:rPr lang="cs-CZ" sz="1400" b="1" dirty="0" smtClean="0">
                <a:latin typeface="+mj-lt"/>
              </a:rPr>
              <a:t>, Martin</a:t>
            </a:r>
            <a:r>
              <a:rPr lang="cs-CZ" sz="1400" dirty="0" smtClean="0">
                <a:latin typeface="+mj-lt"/>
              </a:rPr>
              <a:t>. </a:t>
            </a:r>
            <a:r>
              <a:rPr lang="cs-CZ" sz="1400" dirty="0">
                <a:latin typeface="+mj-lt"/>
              </a:rPr>
              <a:t>Commons.wikimedia.org</a:t>
            </a:r>
            <a:r>
              <a:rPr lang="cs-CZ" sz="1400" dirty="0">
                <a:latin typeface="+mj-lt"/>
                <a:cs typeface="Arial" panose="020B0604020202020204" pitchFamily="34" charset="0"/>
              </a:rPr>
              <a:t>: </a:t>
            </a:r>
            <a:r>
              <a:rPr lang="cs-CZ" sz="1400" b="1" dirty="0" err="1">
                <a:latin typeface="+mj-lt"/>
                <a:cs typeface="Arial" panose="020B0604020202020204" pitchFamily="34" charset="0"/>
              </a:rPr>
              <a:t>Raphanus</a:t>
            </a:r>
            <a:r>
              <a:rPr lang="cs-CZ" sz="1400" b="1" dirty="0">
                <a:latin typeface="+mj-lt"/>
                <a:cs typeface="Arial" panose="020B0604020202020204" pitchFamily="34" charset="0"/>
              </a:rPr>
              <a:t> </a:t>
            </a:r>
            <a:r>
              <a:rPr lang="cs-CZ" sz="1400" b="1" dirty="0" err="1">
                <a:latin typeface="+mj-lt"/>
                <a:cs typeface="Arial" panose="020B0604020202020204" pitchFamily="34" charset="0"/>
              </a:rPr>
              <a:t>sativus</a:t>
            </a:r>
            <a:r>
              <a:rPr lang="cs-CZ" sz="1400" b="1" dirty="0">
                <a:latin typeface="+mj-lt"/>
                <a:cs typeface="Arial" panose="020B0604020202020204" pitchFamily="34" charset="0"/>
              </a:rPr>
              <a:t>, </a:t>
            </a:r>
            <a:r>
              <a:rPr lang="cs-CZ" sz="1400" b="1" dirty="0" err="1">
                <a:latin typeface="+mj-lt"/>
                <a:cs typeface="Arial" panose="020B0604020202020204" pitchFamily="34" charset="0"/>
              </a:rPr>
              <a:t>red</a:t>
            </a:r>
            <a:r>
              <a:rPr lang="cs-CZ" sz="1400" b="1" dirty="0">
                <a:latin typeface="+mj-lt"/>
                <a:cs typeface="Arial" panose="020B0604020202020204" pitchFamily="34" charset="0"/>
              </a:rPr>
              <a:t> </a:t>
            </a:r>
            <a:r>
              <a:rPr lang="cs-CZ" sz="1400" b="1" dirty="0" err="1" smtClean="0">
                <a:latin typeface="+mj-lt"/>
                <a:cs typeface="Arial" panose="020B0604020202020204" pitchFamily="34" charset="0"/>
              </a:rPr>
              <a:t>radish</a:t>
            </a:r>
            <a:r>
              <a:rPr lang="cs-CZ" sz="1400" b="1" dirty="0" smtClean="0">
                <a:latin typeface="+mj-lt"/>
                <a:cs typeface="Arial" panose="020B0604020202020204" pitchFamily="34" charset="0"/>
              </a:rPr>
              <a:t> variant.jpg</a:t>
            </a:r>
            <a:r>
              <a:rPr lang="cs-CZ" sz="1400" dirty="0" smtClean="0">
                <a:latin typeface="+mj-lt"/>
                <a:cs typeface="Arial" panose="020B0604020202020204" pitchFamily="34" charset="0"/>
              </a:rPr>
              <a:t> [on-line</a:t>
            </a:r>
            <a:r>
              <a:rPr lang="cs-CZ" sz="1400" dirty="0">
                <a:latin typeface="+mj-lt"/>
                <a:cs typeface="Arial" panose="020B0604020202020204" pitchFamily="34" charset="0"/>
              </a:rPr>
              <a:t>]. </a:t>
            </a:r>
            <a:r>
              <a:rPr lang="cs-CZ" sz="1400" dirty="0" smtClean="0">
                <a:latin typeface="+mj-lt"/>
                <a:cs typeface="Arial" panose="020B0604020202020204" pitchFamily="34" charset="0"/>
              </a:rPr>
              <a:t>2009-4-4 </a:t>
            </a:r>
            <a:r>
              <a:rPr lang="cs-CZ" sz="1400" dirty="0">
                <a:latin typeface="+mj-lt"/>
                <a:cs typeface="Arial" panose="020B0604020202020204" pitchFamily="34" charset="0"/>
              </a:rPr>
              <a:t>[cit.2013-9-25]. Dostupný pod licencí </a:t>
            </a:r>
            <a:r>
              <a:rPr lang="cs-CZ" sz="1400" dirty="0" err="1">
                <a:latin typeface="+mj-lt"/>
                <a:cs typeface="Arial" panose="020B0604020202020204" pitchFamily="34" charset="0"/>
              </a:rPr>
              <a:t>Creative</a:t>
            </a:r>
            <a:r>
              <a:rPr lang="cs-CZ" sz="1400" dirty="0">
                <a:latin typeface="+mj-lt"/>
                <a:cs typeface="Arial" panose="020B0604020202020204" pitchFamily="34" charset="0"/>
              </a:rPr>
              <a:t> </a:t>
            </a:r>
            <a:r>
              <a:rPr lang="cs-CZ" sz="1400" dirty="0" err="1">
                <a:latin typeface="+mj-lt"/>
                <a:cs typeface="Arial" panose="020B0604020202020204" pitchFamily="34" charset="0"/>
              </a:rPr>
              <a:t>Commons</a:t>
            </a:r>
            <a:r>
              <a:rPr lang="cs-CZ" sz="1400" dirty="0">
                <a:latin typeface="+mj-lt"/>
                <a:cs typeface="Arial" panose="020B0604020202020204" pitchFamily="34" charset="0"/>
              </a:rPr>
              <a:t> </a:t>
            </a:r>
            <a:r>
              <a:rPr lang="cs-CZ" sz="1400" dirty="0" smtClean="0">
                <a:latin typeface="+mj-lt"/>
                <a:cs typeface="Arial" panose="020B0604020202020204" pitchFamily="34" charset="0"/>
              </a:rPr>
              <a:t>na </a:t>
            </a:r>
            <a:r>
              <a:rPr lang="cs-CZ" sz="1400" dirty="0" smtClean="0">
                <a:latin typeface="Times New Roman"/>
                <a:cs typeface="Times New Roman"/>
              </a:rPr>
              <a:t>&lt;</a:t>
            </a:r>
            <a:r>
              <a:rPr lang="cs-CZ" sz="1400" dirty="0" smtClean="0">
                <a:latin typeface="+mj-lt"/>
              </a:rPr>
              <a:t>http</a:t>
            </a:r>
            <a:r>
              <a:rPr lang="cs-CZ" sz="1400" dirty="0">
                <a:latin typeface="+mj-lt"/>
              </a:rPr>
              <a:t>://commons.wikimedia.org/wiki/File:Raphanus_sativus,_</a:t>
            </a:r>
            <a:r>
              <a:rPr lang="cs-CZ" sz="1400" dirty="0" err="1" smtClean="0">
                <a:latin typeface="+mj-lt"/>
              </a:rPr>
              <a:t>red_radish_variant.jpg?uselang</a:t>
            </a:r>
            <a:r>
              <a:rPr lang="cs-CZ" sz="1400" dirty="0" smtClean="0">
                <a:latin typeface="+mj-lt"/>
              </a:rPr>
              <a:t>=</a:t>
            </a:r>
            <a:r>
              <a:rPr lang="cs-CZ" sz="1400" dirty="0" err="1" smtClean="0">
                <a:latin typeface="+mj-lt"/>
              </a:rPr>
              <a:t>cs</a:t>
            </a:r>
            <a:r>
              <a:rPr lang="cs-CZ" sz="1400" dirty="0" smtClean="0">
                <a:latin typeface="Times New Roman"/>
                <a:cs typeface="Times New Roman"/>
              </a:rPr>
              <a:t>&gt;</a:t>
            </a:r>
            <a:endParaRPr lang="cs-CZ" sz="1400" dirty="0" smtClean="0">
              <a:latin typeface="+mj-lt"/>
            </a:endParaRPr>
          </a:p>
          <a:p>
            <a:pPr marL="648000" lvl="1" indent="-342000">
              <a:spcBef>
                <a:spcPts val="300"/>
              </a:spcBef>
              <a:spcAft>
                <a:spcPts val="600"/>
              </a:spcAft>
            </a:pPr>
            <a:r>
              <a:rPr lang="cs-CZ" sz="1400" b="1" smtClean="0">
                <a:latin typeface="+mj-lt"/>
              </a:rPr>
              <a:t>3) Rocket000</a:t>
            </a:r>
            <a:r>
              <a:rPr lang="cs-CZ" sz="1400" dirty="0" smtClean="0">
                <a:latin typeface="+mj-lt"/>
              </a:rPr>
              <a:t>. </a:t>
            </a:r>
            <a:r>
              <a:rPr lang="cs-CZ" sz="1400" dirty="0">
                <a:latin typeface="+mj-lt"/>
              </a:rPr>
              <a:t>Commons.wikimedia.org</a:t>
            </a:r>
            <a:r>
              <a:rPr lang="cs-CZ" sz="1400" dirty="0">
                <a:latin typeface="+mj-lt"/>
                <a:cs typeface="Arial" panose="020B0604020202020204" pitchFamily="34" charset="0"/>
              </a:rPr>
              <a:t>: </a:t>
            </a:r>
            <a:r>
              <a:rPr lang="cs-CZ" sz="1400" b="1" dirty="0" err="1" smtClean="0">
                <a:latin typeface="+mj-lt"/>
                <a:cs typeface="Arial" panose="020B0604020202020204" pitchFamily="34" charset="0"/>
              </a:rPr>
              <a:t>Fruit-cherries.svg</a:t>
            </a:r>
            <a:r>
              <a:rPr lang="cs-CZ" sz="1400" dirty="0">
                <a:latin typeface="+mj-lt"/>
                <a:cs typeface="Arial" panose="020B0604020202020204" pitchFamily="34" charset="0"/>
              </a:rPr>
              <a:t> </a:t>
            </a:r>
            <a:r>
              <a:rPr lang="cs-CZ" sz="1400" dirty="0" smtClean="0">
                <a:latin typeface="+mj-lt"/>
                <a:cs typeface="Arial" panose="020B0604020202020204" pitchFamily="34" charset="0"/>
              </a:rPr>
              <a:t>[on-line</a:t>
            </a:r>
            <a:r>
              <a:rPr lang="cs-CZ" sz="1400" dirty="0">
                <a:latin typeface="+mj-lt"/>
                <a:cs typeface="Arial" panose="020B0604020202020204" pitchFamily="34" charset="0"/>
              </a:rPr>
              <a:t>]. 2009-4-4 [cit.2013-9-25]. Dostupný pod licencí </a:t>
            </a:r>
            <a:r>
              <a:rPr lang="cs-CZ" sz="1400" dirty="0" err="1" smtClean="0">
                <a:latin typeface="+mj-lt"/>
                <a:cs typeface="Arial" panose="020B0604020202020204" pitchFamily="34" charset="0"/>
              </a:rPr>
              <a:t>Creative</a:t>
            </a:r>
            <a:r>
              <a:rPr lang="cs-CZ" sz="1400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cs-CZ" sz="1400" dirty="0" err="1" smtClean="0">
                <a:latin typeface="+mj-lt"/>
                <a:cs typeface="Arial" panose="020B0604020202020204" pitchFamily="34" charset="0"/>
              </a:rPr>
              <a:t>Commons</a:t>
            </a:r>
            <a:r>
              <a:rPr lang="cs-CZ" sz="1400" dirty="0" smtClean="0">
                <a:latin typeface="+mj-lt"/>
                <a:cs typeface="Arial" panose="020B0604020202020204" pitchFamily="34" charset="0"/>
              </a:rPr>
              <a:t> na </a:t>
            </a:r>
            <a:r>
              <a:rPr lang="cs-CZ" sz="1400" dirty="0" smtClean="0">
                <a:latin typeface="Times New Roman"/>
                <a:cs typeface="Times New Roman"/>
              </a:rPr>
              <a:t>&lt;</a:t>
            </a:r>
            <a:r>
              <a:rPr lang="cs-CZ" sz="1400" dirty="0" smtClean="0">
                <a:latin typeface="+mj-lt"/>
              </a:rPr>
              <a:t>http</a:t>
            </a:r>
            <a:r>
              <a:rPr lang="cs-CZ" sz="1400" dirty="0">
                <a:latin typeface="+mj-lt"/>
              </a:rPr>
              <a:t>://</a:t>
            </a:r>
            <a:r>
              <a:rPr lang="cs-CZ" sz="1400" dirty="0" smtClean="0">
                <a:latin typeface="+mj-lt"/>
              </a:rPr>
              <a:t>commons.wikimedia.org/wiki/</a:t>
            </a:r>
            <a:r>
              <a:rPr lang="cs-CZ" sz="1400" dirty="0" err="1" smtClean="0">
                <a:latin typeface="+mj-lt"/>
              </a:rPr>
              <a:t>File:Fruit-cherries.svg?uselang</a:t>
            </a:r>
            <a:r>
              <a:rPr lang="cs-CZ" sz="1400" dirty="0" smtClean="0">
                <a:latin typeface="+mj-lt"/>
              </a:rPr>
              <a:t>=</a:t>
            </a:r>
            <a:r>
              <a:rPr lang="cs-CZ" sz="1400" dirty="0" err="1" smtClean="0">
                <a:latin typeface="+mj-lt"/>
              </a:rPr>
              <a:t>cs</a:t>
            </a:r>
            <a:r>
              <a:rPr lang="cs-CZ" sz="1400" dirty="0">
                <a:latin typeface="+mj-lt"/>
                <a:cs typeface="Times New Roman"/>
              </a:rPr>
              <a:t>&gt;</a:t>
            </a:r>
            <a:endParaRPr lang="cs-CZ" sz="1400" dirty="0" smtClean="0">
              <a:latin typeface="+mj-lt"/>
            </a:endParaRPr>
          </a:p>
          <a:p>
            <a:pPr>
              <a:lnSpc>
                <a:spcPct val="80000"/>
              </a:lnSpc>
              <a:spcAft>
                <a:spcPts val="600"/>
              </a:spcAft>
            </a:pPr>
            <a:r>
              <a:rPr lang="cs-CZ" sz="1600" b="1" u="sng" dirty="0" smtClean="0">
                <a:latin typeface="+mj-lt"/>
              </a:rPr>
              <a:t>Externí zdroje:</a:t>
            </a:r>
          </a:p>
          <a:p>
            <a:pPr marL="648000" lvl="1" indent="-342000">
              <a:lnSpc>
                <a:spcPct val="11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1400" dirty="0" smtClean="0">
                <a:latin typeface="Times New Roman"/>
                <a:cs typeface="Times New Roman"/>
              </a:rPr>
              <a:t>&lt;</a:t>
            </a:r>
            <a:r>
              <a:rPr lang="cs-CZ" sz="1400" dirty="0" smtClean="0">
                <a:latin typeface="+mj-lt"/>
              </a:rPr>
              <a:t>http</a:t>
            </a:r>
            <a:r>
              <a:rPr lang="cs-CZ" sz="1400" dirty="0">
                <a:latin typeface="+mj-lt"/>
              </a:rPr>
              <a:t>://</a:t>
            </a:r>
            <a:r>
              <a:rPr lang="cs-CZ" sz="1400" dirty="0" smtClean="0">
                <a:latin typeface="+mj-lt"/>
              </a:rPr>
              <a:t>www.fitness-produkty.cz/</a:t>
            </a:r>
            <a:r>
              <a:rPr lang="cs-CZ" sz="1400" dirty="0" err="1" smtClean="0">
                <a:latin typeface="+mj-lt"/>
              </a:rPr>
              <a:t>zajimave-clanky.php?recordStart</a:t>
            </a:r>
            <a:r>
              <a:rPr lang="cs-CZ" sz="1400" dirty="0" smtClean="0">
                <a:latin typeface="+mj-lt"/>
              </a:rPr>
              <a:t>=60</a:t>
            </a:r>
            <a:r>
              <a:rPr lang="cs-CZ" sz="1400" dirty="0" smtClean="0">
                <a:latin typeface="Times New Roman"/>
                <a:cs typeface="Times New Roman"/>
              </a:rPr>
              <a:t>&gt;</a:t>
            </a:r>
            <a:endParaRPr lang="cs-CZ" sz="1400" dirty="0" smtClean="0">
              <a:latin typeface="+mj-lt"/>
            </a:endParaRPr>
          </a:p>
          <a:p>
            <a:pPr marL="648000" lvl="1" indent="-342000">
              <a:lnSpc>
                <a:spcPct val="11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sz="1400" dirty="0" smtClean="0">
                <a:latin typeface="Times New Roman"/>
                <a:cs typeface="Times New Roman"/>
              </a:rPr>
              <a:t>&lt;</a:t>
            </a:r>
            <a:r>
              <a:rPr lang="cs-CZ" sz="1400" dirty="0" smtClean="0">
                <a:latin typeface="+mj-lt"/>
              </a:rPr>
              <a:t>http</a:t>
            </a:r>
            <a:r>
              <a:rPr lang="cs-CZ" sz="1400" dirty="0">
                <a:latin typeface="+mj-lt"/>
              </a:rPr>
              <a:t>://</a:t>
            </a:r>
            <a:r>
              <a:rPr lang="cs-CZ" sz="1400" dirty="0" smtClean="0">
                <a:latin typeface="+mj-lt"/>
              </a:rPr>
              <a:t>www.dietologie.cz/teorie/slozeni-stravy-bilkoviny-sacharidy-tuky-vitaminy.html</a:t>
            </a:r>
            <a:r>
              <a:rPr lang="cs-CZ" sz="1400" dirty="0" smtClean="0">
                <a:latin typeface="Times New Roman"/>
                <a:cs typeface="Times New Roman"/>
              </a:rPr>
              <a:t>&gt;</a:t>
            </a:r>
            <a:endParaRPr lang="cs-CZ" sz="1400" dirty="0" smtClean="0">
              <a:latin typeface="+mj-lt"/>
            </a:endParaRPr>
          </a:p>
          <a:p>
            <a:pPr marL="306000" lvl="1" indent="0">
              <a:lnSpc>
                <a:spcPct val="110000"/>
              </a:lnSpc>
              <a:spcBef>
                <a:spcPts val="300"/>
              </a:spcBef>
              <a:spcAft>
                <a:spcPts val="600"/>
              </a:spcAft>
              <a:buNone/>
            </a:pPr>
            <a:endParaRPr lang="cs-CZ" sz="1400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289</TotalTime>
  <Words>461</Words>
  <Application>Microsoft Office PowerPoint</Application>
  <PresentationFormat>Předvádění na obrazovce (4:3)</PresentationFormat>
  <Paragraphs>89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Tok</vt:lpstr>
      <vt:lpstr>Motiv systému Office</vt:lpstr>
      <vt:lpstr>1_Tok</vt:lpstr>
      <vt:lpstr>2_Tok</vt:lpstr>
      <vt:lpstr>DUM - Digitální Učební Materiál </vt:lpstr>
      <vt:lpstr>DUM - Digitální Učební Materiál</vt:lpstr>
      <vt:lpstr>Úvod do dietologie</vt:lpstr>
      <vt:lpstr>Zásady správné výživy</vt:lpstr>
      <vt:lpstr>Zásady správné výživy</vt:lpstr>
      <vt:lpstr>Dietní systémy </vt:lpstr>
      <vt:lpstr>Druhy diet - přehled</vt:lpstr>
      <vt:lpstr>ZDROJE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Petr</cp:lastModifiedBy>
  <cp:revision>52</cp:revision>
  <dcterms:created xsi:type="dcterms:W3CDTF">2013-04-09T12:40:26Z</dcterms:created>
  <dcterms:modified xsi:type="dcterms:W3CDTF">2013-10-19T11:27:32Z</dcterms:modified>
</cp:coreProperties>
</file>