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6" r:id="rId3"/>
    <p:sldId id="257" r:id="rId4"/>
    <p:sldId id="264" r:id="rId5"/>
    <p:sldId id="258" r:id="rId6"/>
    <p:sldId id="259" r:id="rId7"/>
    <p:sldId id="260" r:id="rId8"/>
    <p:sldId id="261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89640" autoAdjust="0"/>
  </p:normalViewPr>
  <p:slideViewPr>
    <p:cSldViewPr>
      <p:cViewPr varScale="1">
        <p:scale>
          <a:sx n="82" d="100"/>
          <a:sy n="82" d="100"/>
        </p:scale>
        <p:origin x="-16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71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19A8EBBA-B5A0-4CF2-864E-41F9E9044C85}" type="datetimeFigureOut">
              <a:rPr lang="cs-CZ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737557F3-31DB-492D-8D08-7BA82ACEF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2305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dirty="0" smtClean="0"/>
              <a:t>příjem rostlinných a živočišných bílkovin by měl být vyvážený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bílkoviny jsou nepostradatelnou a nenahraditelnou součástí výživy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nedostatek bílkovin je ve výživě u nás vzácný, nicméně se může vyskytovat u starých lidí s poruchou příjmu potravy (různé typy diet, nechutenství) a u nesprávně vyživovaných nemocných lidí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cs-CZ" dirty="0" smtClean="0"/>
              <a:t>pro zajímavost – tuky jsou důležité pro vstřebávání vitaminu A,D,E,K</a:t>
            </a:r>
          </a:p>
          <a:p>
            <a:pPr eaLnBrk="1" hangingPunct="1"/>
            <a:r>
              <a:rPr lang="cs-CZ" dirty="0" smtClean="0"/>
              <a:t>1g tuku má energii 38 joulů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/>
              <a:t>obrázek č. </a:t>
            </a:r>
            <a:r>
              <a:rPr lang="cs-CZ" smtClean="0"/>
              <a:t>1 </a:t>
            </a:r>
            <a:r>
              <a:rPr lang="cs-CZ" dirty="0" smtClean="0"/>
              <a:t>-</a:t>
            </a:r>
            <a:r>
              <a:rPr lang="cs-CZ" smtClean="0"/>
              <a:t> </a:t>
            </a:r>
            <a:r>
              <a:rPr lang="cs-CZ" dirty="0" smtClean="0"/>
              <a:t>cukrová řepa</a:t>
            </a:r>
          </a:p>
          <a:p>
            <a:r>
              <a:rPr lang="cs-CZ" dirty="0" smtClean="0"/>
              <a:t>obrázek č. </a:t>
            </a:r>
            <a:r>
              <a:rPr lang="cs-CZ" dirty="0" smtClean="0"/>
              <a:t>2</a:t>
            </a:r>
            <a:r>
              <a:rPr lang="cs-CZ" baseline="0" dirty="0" smtClean="0"/>
              <a:t> -</a:t>
            </a:r>
            <a:r>
              <a:rPr lang="cs-CZ" dirty="0" smtClean="0"/>
              <a:t> </a:t>
            </a:r>
            <a:r>
              <a:rPr lang="cs-CZ" dirty="0" smtClean="0"/>
              <a:t>cukrová třtina</a:t>
            </a:r>
          </a:p>
          <a:p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D6B710-A852-4AEE-9638-4E34AC9B882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319235-9625-407F-AE13-FD2A3FF280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62981-4906-4992-9022-C9EB720275F1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8AE740-4760-4CDC-8B11-15D91B4C69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AD72C5-52AD-4835-B567-DC610BBB2D6A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27DA85-E237-4AF9-BDFC-03F20A6AEE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7C18D6-12F3-49BA-B0E9-9C518275028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CBDC0F-BA18-466C-A0AF-E6FB3FEDC4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254DBE-F929-40FE-91A0-367C4B34FA8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70AD4E-999C-49EC-9BA3-A782D27EDA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3A1CA9-54B3-4F7F-A35F-AB44CACB035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255767-E98F-4E2F-99CA-CFF583468A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17E78E-B69B-47E9-A687-7ED4C4C3702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C0787A-6879-41B0-98D4-4DB4140255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EB5A3B-640D-4966-97BA-16148D73C9A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0FEDD5-B6E1-41EA-83A2-01DC7CFF645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2866DD-2E9F-4084-A929-FD6842D0B08F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D98F415B-231B-4829-B36E-4218995A39C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5F0ADF-B316-4114-898E-8AA90E80E0A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FB5958-D21D-4BA5-A866-A272B8AB0A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5D24B2-772D-4159-83B8-164D6A079D8B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264A19-E0E7-4E23-82C5-AB40800E9F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D6B710-A852-4AEE-9638-4E34AC9B882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319235-9625-407F-AE13-FD2A3FF280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564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62981-4906-4992-9022-C9EB720275F1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8AE740-4760-4CDC-8B11-15D91B4C69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2310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AD72C5-52AD-4835-B567-DC610BBB2D6A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27DA85-E237-4AF9-BDFC-03F20A6AEE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8910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7C18D6-12F3-49BA-B0E9-9C518275028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CBDC0F-BA18-466C-A0AF-E6FB3FEDC4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886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254DBE-F929-40FE-91A0-367C4B34FA8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70AD4E-999C-49EC-9BA3-A782D27EDA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083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3A1CA9-54B3-4F7F-A35F-AB44CACB035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255767-E98F-4E2F-99CA-CFF583468A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384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17E78E-B69B-47E9-A687-7ED4C4C3702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C0787A-6879-41B0-98D4-4DB4140255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5271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EB5A3B-640D-4966-97BA-16148D73C9A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0FEDD5-B6E1-41EA-83A2-01DC7CFF645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0050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2866DD-2E9F-4084-A929-FD6842D0B08F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8F415B-231B-4829-B36E-4218995A39C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2348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5F0ADF-B316-4114-898E-8AA90E80E0A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FB5958-D21D-4BA5-A866-A272B8AB0A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3595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5D24B2-772D-4159-83B8-164D6A079D8B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264A19-E0E7-4E23-82C5-AB40800E9F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970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F9B10985-4CD3-4F03-8BBD-88BB056D0E8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35EE8545-FFF0-45D5-9C45-12A0FBF233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9B10985-4CD3-4F03-8BBD-88BB056D0E8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5EE8545-FFF0-45D5-9C45-12A0FBF233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981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8" name="Nadpis 1"/>
          <p:cNvSpPr>
            <a:spLocks noGrp="1"/>
          </p:cNvSpPr>
          <p:nvPr>
            <p:ph type="ctrTitle"/>
          </p:nvPr>
        </p:nvSpPr>
        <p:spPr>
          <a:xfrm>
            <a:off x="-28159" y="692696"/>
            <a:ext cx="9143999" cy="985862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cs-CZ" b="1" dirty="0" smtClean="0"/>
              <a:t>DUM - Digitální Učební Materiál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40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0037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1214438" y="2815291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</a:t>
            </a:r>
            <a:r>
              <a:rPr lang="cs-CZ" b="1" dirty="0" smtClean="0">
                <a:latin typeface="Calibri" pitchFamily="34" charset="0"/>
              </a:rPr>
              <a:t>: A3_42</a:t>
            </a:r>
            <a:endParaRPr lang="cs-CZ" b="1" dirty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 </a:t>
            </a:r>
            <a:r>
              <a:rPr lang="cs-CZ" b="1" dirty="0" smtClean="0">
                <a:latin typeface="Calibri" pitchFamily="34" charset="0"/>
              </a:rPr>
              <a:t>4. 9. </a:t>
            </a:r>
            <a:r>
              <a:rPr lang="cs-CZ" b="1" smtClean="0">
                <a:latin typeface="Calibri" pitchFamily="34" charset="0"/>
              </a:rPr>
              <a:t>2013               </a:t>
            </a:r>
            <a:r>
              <a:rPr lang="cs-CZ" b="1" dirty="0">
                <a:latin typeface="Calibri" pitchFamily="34" charset="0"/>
              </a:rPr>
              <a:t>Třída:  </a:t>
            </a:r>
            <a:r>
              <a:rPr lang="cs-CZ" b="1" dirty="0" smtClean="0">
                <a:latin typeface="Calibri" pitchFamily="34" charset="0"/>
              </a:rPr>
              <a:t>3 PČ</a:t>
            </a:r>
            <a:endParaRPr lang="cs-CZ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Dietní stravování, složky potravy,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                </a:t>
            </a:r>
            <a:r>
              <a:rPr lang="cs-CZ" b="1" smtClean="0"/>
              <a:t>základní živiny</a:t>
            </a:r>
            <a:endParaRPr lang="cs-CZ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Zásady dietního stravování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52596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800" dirty="0" smtClean="0">
                <a:latin typeface="+mj-lt"/>
              </a:rPr>
              <a:t>používáme prvotřídní suroviny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omezujeme tepelnou úpravu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omezujeme ostré koření (pálivou </a:t>
            </a:r>
          </a:p>
          <a:p>
            <a:pPr marL="0" indent="0" eaLnBrk="1" hangingPunct="1">
              <a:buNone/>
            </a:pPr>
            <a:r>
              <a:rPr lang="cs-CZ" sz="2800" dirty="0"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   papriku, pepř, feferonky)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podle choroby zvyšujeme a snižujeme určité živiny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pravidelnost podávání pokrmů (5 krát denně, 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>
                <a:latin typeface="+mj-lt"/>
              </a:rPr>
              <a:t>    u cukrovky 6 krát denně)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dbáme na vkusnou úpravu – zvyšuje                                 chuť k jídlu  u nemocných 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772816"/>
            <a:ext cx="2880320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39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/>
              <a:t>Potrava a význam jejích složek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7"/>
            <a:ext cx="7416800" cy="4536503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>
                <a:latin typeface="+mj-lt"/>
              </a:rPr>
              <a:t>potravu člověka tvoří směs různorodých látek, kterým říkáme poživatiny</a:t>
            </a:r>
          </a:p>
          <a:p>
            <a:pPr eaLnBrk="1" hangingPunct="1"/>
            <a:r>
              <a:rPr lang="cs-CZ" dirty="0" smtClean="0">
                <a:latin typeface="+mj-lt"/>
              </a:rPr>
              <a:t>patří mezi ně:</a:t>
            </a:r>
          </a:p>
          <a:p>
            <a:pPr lvl="2" eaLnBrk="1" hangingPunct="1"/>
            <a:r>
              <a:rPr lang="cs-CZ" dirty="0" smtClean="0">
                <a:latin typeface="+mj-lt"/>
              </a:rPr>
              <a:t>základní živiny (bílkoviny, tuky, sacharidy)</a:t>
            </a:r>
          </a:p>
          <a:p>
            <a:pPr lvl="2" eaLnBrk="1" hangingPunct="1"/>
            <a:r>
              <a:rPr lang="cs-CZ" dirty="0" smtClean="0">
                <a:latin typeface="+mj-lt"/>
              </a:rPr>
              <a:t>ochranné látky (minerály, vitamíny)</a:t>
            </a:r>
          </a:p>
          <a:p>
            <a:pPr lvl="2" eaLnBrk="1" hangingPunct="1"/>
            <a:r>
              <a:rPr lang="cs-CZ" dirty="0" smtClean="0">
                <a:latin typeface="+mj-lt"/>
              </a:rPr>
              <a:t>pochutiny (koření)</a:t>
            </a:r>
          </a:p>
          <a:p>
            <a:pPr lvl="2" eaLnBrk="1" hangingPunct="1"/>
            <a:r>
              <a:rPr lang="cs-CZ" dirty="0" smtClean="0">
                <a:latin typeface="+mj-lt"/>
              </a:rPr>
              <a:t>voda</a:t>
            </a:r>
          </a:p>
          <a:p>
            <a:pPr eaLnBrk="1" hangingPunct="1"/>
            <a:r>
              <a:rPr lang="cs-CZ" dirty="0" smtClean="0">
                <a:latin typeface="+mj-lt"/>
              </a:rPr>
              <a:t>správná výživa by měla být pestrá </a:t>
            </a: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          a různorodá a je důležitá ke správné                           funkci organismu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607" y="3789040"/>
            <a:ext cx="2784310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Bílkoviny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542925" y="2060848"/>
            <a:ext cx="6117307" cy="4525962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>
                <a:latin typeface="+mj-lt"/>
              </a:rPr>
              <a:t>základní stavební a funkční jednotka všech organismů</a:t>
            </a:r>
          </a:p>
          <a:p>
            <a:pPr eaLnBrk="1" hangingPunct="1"/>
            <a:r>
              <a:rPr lang="cs-CZ" dirty="0" smtClean="0">
                <a:latin typeface="+mj-lt"/>
              </a:rPr>
              <a:t>doporučený denní příjem je 1g bílkovin na 1kg tělesné váhy</a:t>
            </a:r>
          </a:p>
          <a:p>
            <a:pPr eaLnBrk="1" hangingPunct="1"/>
            <a:r>
              <a:rPr lang="cs-CZ" dirty="0" smtClean="0">
                <a:latin typeface="+mj-lt"/>
              </a:rPr>
              <a:t>rozdělení:</a:t>
            </a:r>
          </a:p>
          <a:p>
            <a:pPr lvl="2" eaLnBrk="1" hangingPunct="1"/>
            <a:r>
              <a:rPr lang="cs-CZ" dirty="0" smtClean="0">
                <a:latin typeface="+mj-lt"/>
              </a:rPr>
              <a:t>rostlinné </a:t>
            </a:r>
          </a:p>
          <a:p>
            <a:pPr lvl="3" eaLnBrk="1" hangingPunct="1"/>
            <a:r>
              <a:rPr lang="cs-CZ" dirty="0" smtClean="0">
                <a:latin typeface="+mj-lt"/>
              </a:rPr>
              <a:t>luštěniny</a:t>
            </a:r>
          </a:p>
          <a:p>
            <a:pPr lvl="3"/>
            <a:r>
              <a:rPr lang="cs-CZ" dirty="0" smtClean="0">
                <a:latin typeface="+mj-lt"/>
              </a:rPr>
              <a:t>obiloviny</a:t>
            </a:r>
          </a:p>
          <a:p>
            <a:pPr lvl="3"/>
            <a:r>
              <a:rPr lang="cs-CZ" dirty="0" smtClean="0">
                <a:latin typeface="+mj-lt"/>
              </a:rPr>
              <a:t>semena olejnatých rostlin   (sója)</a:t>
            </a:r>
          </a:p>
          <a:p>
            <a:pPr lvl="2" eaLnBrk="1" hangingPunct="1"/>
            <a:r>
              <a:rPr lang="cs-CZ" dirty="0" smtClean="0">
                <a:latin typeface="+mj-lt"/>
              </a:rPr>
              <a:t>živočišné</a:t>
            </a:r>
          </a:p>
          <a:p>
            <a:pPr lvl="3" eaLnBrk="1" hangingPunct="1"/>
            <a:r>
              <a:rPr lang="cs-CZ" dirty="0" smtClean="0">
                <a:latin typeface="+mj-lt"/>
              </a:rPr>
              <a:t>mléko, maso, ryby, vejce a výrobky z nich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755" y="3455380"/>
            <a:ext cx="2726875" cy="181678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455380"/>
            <a:ext cx="2401788" cy="18013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Tuky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230188" y="1772816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Calibri" pitchFamily="34" charset="0"/>
              </a:rPr>
              <a:t>nejvydatnější zdroj energie</a:t>
            </a:r>
          </a:p>
          <a:p>
            <a:pPr eaLnBrk="1" hangingPunct="1"/>
            <a:r>
              <a:rPr lang="cs-CZ" dirty="0" smtClean="0">
                <a:latin typeface="Calibri" pitchFamily="34" charset="0"/>
              </a:rPr>
              <a:t>doporučený příjem je 70-100g denně </a:t>
            </a:r>
          </a:p>
          <a:p>
            <a:pPr eaLnBrk="1" hangingPunct="1"/>
            <a:r>
              <a:rPr lang="cs-CZ" dirty="0" smtClean="0">
                <a:latin typeface="Calibri" pitchFamily="34" charset="0"/>
              </a:rPr>
              <a:t>rozdělení:</a:t>
            </a:r>
          </a:p>
          <a:p>
            <a:pPr lvl="2" eaLnBrk="1" hangingPunct="1"/>
            <a:r>
              <a:rPr lang="cs-CZ" dirty="0" smtClean="0">
                <a:latin typeface="Calibri" pitchFamily="34" charset="0"/>
              </a:rPr>
              <a:t>rostlinné </a:t>
            </a:r>
          </a:p>
          <a:p>
            <a:pPr lvl="3" eaLnBrk="1" hangingPunct="1"/>
            <a:r>
              <a:rPr lang="cs-CZ" dirty="0" smtClean="0">
                <a:latin typeface="Calibri" pitchFamily="34" charset="0"/>
              </a:rPr>
              <a:t>oleje (např. slunečnicový, řepkový, olivový) a rostlinné tuky vyráběné z těchto olejů</a:t>
            </a:r>
          </a:p>
          <a:p>
            <a:pPr lvl="2" eaLnBrk="1" hangingPunct="1"/>
            <a:r>
              <a:rPr lang="cs-CZ" dirty="0" smtClean="0">
                <a:latin typeface="Calibri" pitchFamily="34" charset="0"/>
              </a:rPr>
              <a:t>živočišné</a:t>
            </a:r>
          </a:p>
          <a:p>
            <a:pPr lvl="3" eaLnBrk="1" hangingPunct="1"/>
            <a:r>
              <a:rPr lang="cs-CZ" dirty="0" smtClean="0">
                <a:latin typeface="Calibri" pitchFamily="34" charset="0"/>
              </a:rPr>
              <a:t>máslo, sádlo, lůj</a:t>
            </a:r>
          </a:p>
          <a:p>
            <a:pPr eaLnBrk="1" hangingPunct="1"/>
            <a:endParaRPr lang="cs-CZ" dirty="0" smtClean="0">
              <a:latin typeface="Calibri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980728"/>
            <a:ext cx="3072101" cy="20467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4151" y="4365104"/>
            <a:ext cx="3054086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Cukry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539552" y="1698625"/>
            <a:ext cx="8229600" cy="5159375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+mj-lt"/>
              </a:rPr>
              <a:t>přírodní sladidlo a sladká poživatina</a:t>
            </a:r>
          </a:p>
          <a:p>
            <a:pPr eaLnBrk="1" hangingPunct="1"/>
            <a:r>
              <a:rPr lang="cs-CZ" dirty="0" smtClean="0">
                <a:latin typeface="+mj-lt"/>
              </a:rPr>
              <a:t>měly by tvořit 55 – 65 % energetického příjmu</a:t>
            </a:r>
          </a:p>
          <a:p>
            <a:pPr eaLnBrk="1" hangingPunct="1"/>
            <a:r>
              <a:rPr lang="cs-CZ" dirty="0" smtClean="0">
                <a:latin typeface="+mj-lt"/>
              </a:rPr>
              <a:t>vyrábí se z cukrové řepy a cukrové třtiny</a:t>
            </a:r>
          </a:p>
          <a:p>
            <a:pPr eaLnBrk="1" hangingPunct="1"/>
            <a:endParaRPr lang="cs-CZ" dirty="0" smtClean="0">
              <a:latin typeface="+mj-lt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+mj-lt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+mj-lt"/>
            </a:endParaRPr>
          </a:p>
          <a:p>
            <a:pPr eaLnBrk="1" hangingPunct="1"/>
            <a:r>
              <a:rPr lang="cs-CZ" dirty="0" smtClean="0">
                <a:latin typeface="+mj-lt"/>
              </a:rPr>
              <a:t>mezi cukry řadíme i </a:t>
            </a:r>
            <a:r>
              <a:rPr lang="cs-CZ" b="1" i="1" dirty="0" smtClean="0">
                <a:latin typeface="+mj-lt"/>
              </a:rPr>
              <a:t>vlákninu</a:t>
            </a:r>
            <a:r>
              <a:rPr lang="cs-CZ" dirty="0" smtClean="0">
                <a:latin typeface="+mj-lt"/>
              </a:rPr>
              <a:t> </a:t>
            </a:r>
          </a:p>
          <a:p>
            <a:pPr lvl="3" eaLnBrk="1" hangingPunct="1"/>
            <a:r>
              <a:rPr lang="cs-CZ" dirty="0" smtClean="0">
                <a:latin typeface="+mj-lt"/>
              </a:rPr>
              <a:t>obiloviny a luštěniny </a:t>
            </a:r>
          </a:p>
          <a:p>
            <a:pPr lvl="3" eaLnBrk="1" hangingPunct="1"/>
            <a:r>
              <a:rPr lang="cs-CZ" dirty="0" smtClean="0">
                <a:latin typeface="+mj-lt"/>
              </a:rPr>
              <a:t>zelenina (rajčata, mrkev, paprika,…)</a:t>
            </a:r>
          </a:p>
          <a:p>
            <a:pPr lvl="3" eaLnBrk="1" hangingPunct="1"/>
            <a:r>
              <a:rPr lang="cs-CZ" dirty="0" smtClean="0">
                <a:latin typeface="+mj-lt"/>
              </a:rPr>
              <a:t>ovoce (hrozny, angrešt, rybíz, jablka a banány) </a:t>
            </a:r>
          </a:p>
          <a:p>
            <a:pPr lvl="3" eaLnBrk="1" hangingPunct="1"/>
            <a:r>
              <a:rPr lang="cs-CZ" dirty="0" smtClean="0">
                <a:latin typeface="+mj-lt"/>
              </a:rPr>
              <a:t>brambory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0" cy="0"/>
          </a:xfrm>
          <a:noFill/>
          <a:ln/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212976"/>
            <a:ext cx="1697608" cy="127320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3212976"/>
            <a:ext cx="1697608" cy="12732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212975"/>
            <a:ext cx="2714702" cy="22251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650336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600" b="1" dirty="0" smtClean="0"/>
              <a:t>Zdroje: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5472608"/>
          </a:xfrm>
        </p:spPr>
        <p:txBody>
          <a:bodyPr>
            <a:normAutofit fontScale="32500" lnSpcReduction="20000"/>
          </a:bodyPr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</a:pPr>
            <a:r>
              <a:rPr lang="cs-CZ" sz="4900" b="1" u="sng" dirty="0" smtClean="0">
                <a:latin typeface="+mj-lt"/>
              </a:rPr>
              <a:t>Obrázky</a:t>
            </a:r>
            <a:r>
              <a:rPr lang="cs-CZ" sz="4900" u="sng" dirty="0" smtClean="0">
                <a:latin typeface="+mj-lt"/>
              </a:rPr>
              <a:t>:</a:t>
            </a: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1) ANDRESS, </a:t>
            </a:r>
            <a:r>
              <a:rPr lang="cs-CZ" sz="3500" b="1" dirty="0" err="1" smtClean="0">
                <a:latin typeface="+mj-lt"/>
              </a:rPr>
              <a:t>Dorina</a:t>
            </a:r>
            <a:r>
              <a:rPr lang="cs-CZ" sz="3500" dirty="0" smtClean="0">
                <a:latin typeface="+mj-lt"/>
              </a:rPr>
              <a:t>. Commons.wikimedia.org: </a:t>
            </a:r>
            <a:r>
              <a:rPr lang="cs-CZ" sz="3500" b="1" dirty="0" smtClean="0">
                <a:latin typeface="+mj-lt"/>
                <a:cs typeface="Arial" panose="020B0604020202020204" pitchFamily="34" charset="0"/>
              </a:rPr>
              <a:t>Cheese platter.jpg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[on-line]. 2005-1-30 [cit.2013-9-25]. Dostupný pod licencí 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na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</a:rPr>
              <a:t>http</a:t>
            </a:r>
            <a:r>
              <a:rPr lang="cs-CZ" sz="3500" dirty="0">
                <a:latin typeface="+mj-lt"/>
              </a:rPr>
              <a:t>://</a:t>
            </a:r>
            <a:r>
              <a:rPr lang="cs-CZ" sz="3500" dirty="0" smtClean="0">
                <a:latin typeface="+mj-lt"/>
              </a:rPr>
              <a:t>cs.wikipedia.org/wiki/</a:t>
            </a:r>
            <a:r>
              <a:rPr lang="cs-CZ" sz="3500" dirty="0" err="1" smtClean="0">
                <a:latin typeface="+mj-lt"/>
              </a:rPr>
              <a:t>Soubor:Cheese_platter.jpg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2) epSos.de.</a:t>
            </a:r>
            <a:r>
              <a:rPr lang="cs-CZ" sz="3500" dirty="0" smtClean="0">
                <a:latin typeface="+mj-lt"/>
              </a:rPr>
              <a:t>, www.flickr.com: </a:t>
            </a:r>
            <a:r>
              <a:rPr lang="en-US" sz="3500" b="1" dirty="0">
                <a:latin typeface="+mj-lt"/>
              </a:rPr>
              <a:t>Tasty Food Abundance in Healthy </a:t>
            </a:r>
            <a:r>
              <a:rPr lang="en-US" sz="3500" b="1" dirty="0" smtClean="0">
                <a:latin typeface="+mj-lt"/>
              </a:rPr>
              <a:t>Europe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[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on-line].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2012-10-11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[cit.2013-9-25]. Dostupný pod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licencí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na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</a:rPr>
              <a:t>http</a:t>
            </a:r>
            <a:r>
              <a:rPr lang="cs-CZ" sz="3500" dirty="0">
                <a:latin typeface="+mj-lt"/>
              </a:rPr>
              <a:t>://</a:t>
            </a:r>
            <a:r>
              <a:rPr lang="cs-CZ" sz="3500" dirty="0" smtClean="0">
                <a:latin typeface="+mj-lt"/>
              </a:rPr>
              <a:t>www.flickr.com/photos/epsos/8077920518/sizes/m/in/photolist-diPskG-4MEXKJ-7KS2Lq-2LigYM-7KH4Bc-5ooRMV-6ZcxHS-9ukntE-9uhmSg-4exDta-9x74SF-cP6oEQ-bpPfAo-cP6po5-cP6pBd-bCJbB4-cP6oVN- fdgC1j-cP6puJ-9x74QZ-9x74PF-9x75nr-9uhmLF-9uknvu-9uknj3-dPNd7E-dUiBny-dUcZYZ-dUiBjo-dPNd5C-izzQz-azdZqd-bUDo9H-apousw-ayFfzL-ayAcg3-av9VEy-aotUKz-amZnYz-aoaRmb-kgsMc-9YujZM-9KFtrw-9KFtsU-99Gtxz-eemUVy-aw9DPG-aw6YAT-aw6XYc-aw9DwN-aw6YtR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3) </a:t>
            </a:r>
            <a:r>
              <a:rPr lang="cs-CZ" sz="3500" b="1" dirty="0" err="1" smtClean="0">
                <a:latin typeface="+mj-lt"/>
              </a:rPr>
              <a:t>Tshrinivasan</a:t>
            </a:r>
            <a:r>
              <a:rPr lang="cs-CZ" sz="3500" dirty="0" smtClean="0">
                <a:latin typeface="+mj-lt"/>
              </a:rPr>
              <a:t>. Commons.wikimedia.org: </a:t>
            </a:r>
            <a:r>
              <a:rPr lang="cs-CZ" sz="3500" b="1" dirty="0" err="1">
                <a:latin typeface="+mj-lt"/>
              </a:rPr>
              <a:t>Beans</a:t>
            </a:r>
            <a:r>
              <a:rPr lang="cs-CZ" sz="3500" b="1" dirty="0">
                <a:latin typeface="+mj-lt"/>
              </a:rPr>
              <a:t> </a:t>
            </a:r>
            <a:r>
              <a:rPr lang="cs-CZ" sz="3500" b="1" dirty="0" smtClean="0">
                <a:latin typeface="+mj-lt"/>
              </a:rPr>
              <a:t>vegetable.jpg 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].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2011-12-9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[cit.2013-9-25]. Dostupný pod licencí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 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na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</a:rPr>
              <a:t>http</a:t>
            </a:r>
            <a:r>
              <a:rPr lang="cs-CZ" sz="3500" dirty="0">
                <a:latin typeface="+mj-lt"/>
              </a:rPr>
              <a:t>://</a:t>
            </a:r>
            <a:r>
              <a:rPr lang="cs-CZ" sz="3500" dirty="0" smtClean="0">
                <a:latin typeface="+mj-lt"/>
              </a:rPr>
              <a:t>commons.wikimedia.org/wiki/</a:t>
            </a:r>
            <a:r>
              <a:rPr lang="cs-CZ" sz="3500" dirty="0" err="1" smtClean="0">
                <a:latin typeface="+mj-lt"/>
              </a:rPr>
              <a:t>File:Beans_vegetable.jpg?uselang</a:t>
            </a:r>
            <a:r>
              <a:rPr lang="cs-CZ" sz="3500" dirty="0" smtClean="0">
                <a:latin typeface="+mj-lt"/>
              </a:rPr>
              <a:t>=</a:t>
            </a:r>
            <a:r>
              <a:rPr lang="cs-CZ" sz="3500" dirty="0" err="1" smtClean="0">
                <a:latin typeface="+mj-lt"/>
              </a:rPr>
              <a:t>cs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4) </a:t>
            </a:r>
            <a:r>
              <a:rPr lang="cs-CZ" sz="3500" b="1" dirty="0" err="1" smtClean="0">
                <a:latin typeface="+mj-lt"/>
              </a:rPr>
              <a:t>Unknown</a:t>
            </a:r>
            <a:r>
              <a:rPr lang="cs-CZ" sz="3500" b="1" dirty="0" smtClean="0">
                <a:latin typeface="+mj-lt"/>
              </a:rPr>
              <a:t> </a:t>
            </a:r>
            <a:r>
              <a:rPr lang="cs-CZ" sz="3500" b="1" dirty="0" err="1">
                <a:latin typeface="+mj-lt"/>
              </a:rPr>
              <a:t>photographer</a:t>
            </a:r>
            <a:r>
              <a:rPr lang="cs-CZ" sz="3500" dirty="0" smtClean="0">
                <a:latin typeface="+mj-lt"/>
              </a:rPr>
              <a:t>. </a:t>
            </a:r>
            <a:r>
              <a:rPr lang="cs-CZ" sz="3500" dirty="0">
                <a:latin typeface="+mj-lt"/>
              </a:rPr>
              <a:t>Commons.wikimedia.org: </a:t>
            </a:r>
            <a:r>
              <a:rPr lang="cs-CZ" sz="3500" b="1" dirty="0">
                <a:latin typeface="+mj-lt"/>
              </a:rPr>
              <a:t>Protein (1).</a:t>
            </a:r>
            <a:r>
              <a:rPr lang="cs-CZ" sz="3500" b="1" dirty="0" smtClean="0">
                <a:latin typeface="+mj-lt"/>
              </a:rPr>
              <a:t>jpg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].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2013-1-21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[cit.2013-9-25]. Dostupný pod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licencí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na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</a:rPr>
              <a:t>http://commons.wikimedia.org/wiki/File:Protein_%281%29.jpg?uselang=</a:t>
            </a:r>
            <a:r>
              <a:rPr lang="cs-CZ" sz="3500" dirty="0" err="1" smtClean="0">
                <a:latin typeface="+mj-lt"/>
              </a:rPr>
              <a:t>cs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5) BRANSON, Bill</a:t>
            </a:r>
            <a:r>
              <a:rPr lang="cs-CZ" sz="3500" dirty="0" smtClean="0">
                <a:latin typeface="+mj-lt"/>
              </a:rPr>
              <a:t>. </a:t>
            </a:r>
            <a:r>
              <a:rPr lang="cs-CZ" sz="3500" dirty="0">
                <a:latin typeface="+mj-lt"/>
              </a:rPr>
              <a:t>Commons.wikimedia.org: </a:t>
            </a:r>
            <a:r>
              <a:rPr lang="en-US" sz="3500" b="1" dirty="0">
                <a:latin typeface="+mj-lt"/>
              </a:rPr>
              <a:t>Butter and Oil - NCI Visuals </a:t>
            </a:r>
            <a:r>
              <a:rPr lang="en-US" sz="3500" b="1" dirty="0" smtClean="0">
                <a:latin typeface="+mj-lt"/>
              </a:rPr>
              <a:t>Online.jpg</a:t>
            </a:r>
            <a:r>
              <a:rPr lang="cs-CZ" sz="3500" b="1" dirty="0" smtClean="0">
                <a:latin typeface="+mj-lt"/>
              </a:rPr>
              <a:t>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].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2010-6-3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[cit.2013-9-25].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Dostupný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pod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licencí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na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h</a:t>
            </a:r>
            <a:r>
              <a:rPr lang="cs-CZ" sz="3500" dirty="0" smtClean="0">
                <a:latin typeface="+mj-lt"/>
              </a:rPr>
              <a:t>ttp</a:t>
            </a:r>
            <a:r>
              <a:rPr lang="cs-CZ" sz="3500" dirty="0">
                <a:latin typeface="+mj-lt"/>
              </a:rPr>
              <a:t>://</a:t>
            </a:r>
            <a:r>
              <a:rPr lang="cs-CZ" sz="3500" dirty="0" smtClean="0">
                <a:latin typeface="+mj-lt"/>
              </a:rPr>
              <a:t>commons.wikimedia.org/wiki/</a:t>
            </a:r>
            <a:r>
              <a:rPr lang="cs-CZ" sz="3500" dirty="0" err="1" smtClean="0">
                <a:latin typeface="+mj-lt"/>
              </a:rPr>
              <a:t>File:Butter_and_Oil_NCI_Visuals_Online.jpg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 smtClean="0">
              <a:latin typeface="+mj-lt"/>
              <a:cs typeface="Times New Roman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6) </a:t>
            </a:r>
            <a:r>
              <a:rPr lang="cs-CZ" sz="3500" b="1" dirty="0" err="1" smtClean="0">
                <a:latin typeface="+mj-lt"/>
              </a:rPr>
              <a:t>LittleGun</a:t>
            </a:r>
            <a:r>
              <a:rPr lang="cs-CZ" sz="3500" dirty="0" smtClean="0">
                <a:latin typeface="+mj-lt"/>
              </a:rPr>
              <a:t>. </a:t>
            </a:r>
            <a:r>
              <a:rPr lang="cs-CZ" sz="3500" dirty="0">
                <a:latin typeface="+mj-lt"/>
              </a:rPr>
              <a:t>Commons.wikimedia.org: </a:t>
            </a:r>
            <a:r>
              <a:rPr lang="cs-CZ" sz="3500" b="1" dirty="0">
                <a:latin typeface="+mj-lt"/>
              </a:rPr>
              <a:t>01 </a:t>
            </a:r>
            <a:r>
              <a:rPr lang="cs-CZ" sz="3500" b="1" dirty="0" smtClean="0">
                <a:latin typeface="+mj-lt"/>
              </a:rPr>
              <a:t>flora.jpg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[on-line].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2011-12-15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[cit.2013-9-25]. Dostupný pod licencí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na</a:t>
            </a:r>
            <a:r>
              <a:rPr lang="cs-CZ" sz="3500" dirty="0" smtClean="0">
                <a:latin typeface="+mj-lt"/>
                <a:cs typeface="Times New Roman"/>
              </a:rPr>
              <a:t>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</a:rPr>
              <a:t>http://commons.wikimedia.org/wiki/File:01_flora.jpg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7) </a:t>
            </a:r>
            <a:r>
              <a:rPr lang="cs-CZ" sz="3500" b="1" dirty="0" err="1" smtClean="0">
                <a:latin typeface="+mj-lt"/>
              </a:rPr>
              <a:t>Stanzilla</a:t>
            </a:r>
            <a:r>
              <a:rPr lang="cs-CZ" sz="3500" dirty="0" smtClean="0">
                <a:latin typeface="+mj-lt"/>
              </a:rPr>
              <a:t>. Commons.wikimedia.org: </a:t>
            </a:r>
            <a:r>
              <a:rPr lang="cs-CZ" sz="3500" b="1" dirty="0" err="1">
                <a:latin typeface="+mj-lt"/>
              </a:rPr>
              <a:t>Sugar</a:t>
            </a:r>
            <a:r>
              <a:rPr lang="cs-CZ" sz="3500" b="1" dirty="0">
                <a:latin typeface="+mj-lt"/>
              </a:rPr>
              <a:t> </a:t>
            </a:r>
            <a:r>
              <a:rPr lang="cs-CZ" sz="3500" b="1" dirty="0" smtClean="0">
                <a:latin typeface="+mj-lt"/>
              </a:rPr>
              <a:t>beets.jpg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[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on-line]. 2005-1-30 [cit.2013-9-25]. Dostupný pod licencí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na</a:t>
            </a:r>
            <a:r>
              <a:rPr lang="cs-CZ" sz="3500" dirty="0">
                <a:latin typeface="+mj-lt"/>
                <a:cs typeface="Times New Roman"/>
              </a:rPr>
              <a:t>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  <a:cs typeface="Times New Roman"/>
              </a:rPr>
              <a:t>http</a:t>
            </a:r>
            <a:r>
              <a:rPr lang="cs-CZ" sz="3500" dirty="0">
                <a:latin typeface="+mj-lt"/>
                <a:cs typeface="Times New Roman"/>
              </a:rPr>
              <a:t>://</a:t>
            </a:r>
            <a:r>
              <a:rPr lang="cs-CZ" sz="3500" dirty="0" smtClean="0">
                <a:latin typeface="+mj-lt"/>
                <a:cs typeface="Times New Roman"/>
              </a:rPr>
              <a:t>commons.wikimedia.org/wiki/</a:t>
            </a:r>
            <a:r>
              <a:rPr lang="cs-CZ" sz="3500" dirty="0" err="1" smtClean="0">
                <a:latin typeface="+mj-lt"/>
                <a:cs typeface="Times New Roman"/>
              </a:rPr>
              <a:t>File:Sugar_beets.jpg?uselang</a:t>
            </a:r>
            <a:r>
              <a:rPr lang="cs-CZ" sz="3500" dirty="0" smtClean="0">
                <a:latin typeface="+mj-lt"/>
                <a:cs typeface="Times New Roman"/>
              </a:rPr>
              <a:t>=</a:t>
            </a:r>
            <a:r>
              <a:rPr lang="cs-CZ" sz="3500" dirty="0" err="1" smtClean="0">
                <a:latin typeface="+mj-lt"/>
                <a:cs typeface="Times New Roman"/>
              </a:rPr>
              <a:t>cs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8) SIMAK, Evelyn</a:t>
            </a:r>
            <a:r>
              <a:rPr lang="cs-CZ" sz="3500" dirty="0" smtClean="0">
                <a:latin typeface="+mj-lt"/>
              </a:rPr>
              <a:t>. </a:t>
            </a:r>
            <a:r>
              <a:rPr lang="cs-CZ" sz="3500" dirty="0">
                <a:latin typeface="+mj-lt"/>
              </a:rPr>
              <a:t>Commons.wikimedia.org</a:t>
            </a:r>
            <a:r>
              <a:rPr lang="cs-CZ" sz="3500" dirty="0" smtClean="0">
                <a:latin typeface="+mj-lt"/>
              </a:rPr>
              <a:t>: </a:t>
            </a:r>
            <a:r>
              <a:rPr lang="en-US" sz="3500" b="1" dirty="0">
                <a:latin typeface="+mj-lt"/>
              </a:rPr>
              <a:t>Path through sugar beet crop - geograph.org.uk - </a:t>
            </a:r>
            <a:r>
              <a:rPr lang="en-US" sz="3500" b="1" dirty="0" smtClean="0">
                <a:latin typeface="+mj-lt"/>
              </a:rPr>
              <a:t>1428070.jpg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[on-line].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2009-9-4 [cit.2013-9-25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]. Dostupný pod licencí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na</a:t>
            </a:r>
            <a:r>
              <a:rPr lang="cs-CZ" sz="3500" dirty="0">
                <a:latin typeface="+mj-lt"/>
              </a:rPr>
              <a:t>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</a:rPr>
              <a:t>http://commons.wikimedia.org/wiki/File:Path_through_sugar_beet_crop_-_geograph.org.uk_-_1428070.jpg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endParaRPr lang="cs-CZ" sz="3500" dirty="0" smtClean="0">
              <a:latin typeface="+mj-lt"/>
            </a:endParaRPr>
          </a:p>
          <a:p>
            <a:pPr marL="648000" lvl="1" indent="-3420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3500" b="1" dirty="0" smtClean="0">
                <a:latin typeface="+mj-lt"/>
              </a:rPr>
              <a:t>9) VOEKLER, T</a:t>
            </a:r>
            <a:r>
              <a:rPr lang="cs-CZ" sz="3500" dirty="0" smtClean="0">
                <a:latin typeface="+mj-lt"/>
              </a:rPr>
              <a:t>. </a:t>
            </a:r>
            <a:r>
              <a:rPr lang="cs-CZ" sz="3500" dirty="0">
                <a:latin typeface="+mj-lt"/>
              </a:rPr>
              <a:t>Commons.wikimedia.org</a:t>
            </a:r>
            <a:r>
              <a:rPr lang="cs-CZ" sz="3500" dirty="0" smtClean="0">
                <a:latin typeface="+mj-lt"/>
              </a:rPr>
              <a:t>: </a:t>
            </a:r>
            <a:r>
              <a:rPr lang="en-US" sz="3500" b="1" dirty="0">
                <a:latin typeface="+mj-lt"/>
              </a:rPr>
              <a:t>A lady beetle perches on </a:t>
            </a:r>
            <a:r>
              <a:rPr lang="en-US" sz="3500" b="1" dirty="0" smtClean="0">
                <a:latin typeface="+mj-lt"/>
              </a:rPr>
              <a:t>barley.JPG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[on-line]. 2008-1-19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[cit.2013-9-25]. Dostupný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pod 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licencí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35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3500" dirty="0" smtClean="0">
                <a:latin typeface="+mj-lt"/>
                <a:cs typeface="Arial" panose="020B0604020202020204" pitchFamily="34" charset="0"/>
              </a:rPr>
              <a:t>na</a:t>
            </a:r>
            <a:r>
              <a:rPr lang="cs-CZ" sz="3500" dirty="0">
                <a:latin typeface="+mj-lt"/>
              </a:rPr>
              <a:t> </a:t>
            </a:r>
            <a:r>
              <a:rPr lang="cs-CZ" sz="3500" dirty="0" smtClean="0">
                <a:latin typeface="Times New Roman"/>
                <a:cs typeface="Times New Roman"/>
              </a:rPr>
              <a:t>&lt;</a:t>
            </a:r>
            <a:r>
              <a:rPr lang="cs-CZ" sz="3500" dirty="0" smtClean="0">
                <a:latin typeface="+mj-lt"/>
              </a:rPr>
              <a:t>http</a:t>
            </a:r>
            <a:r>
              <a:rPr lang="cs-CZ" sz="3500" dirty="0">
                <a:latin typeface="+mj-lt"/>
              </a:rPr>
              <a:t>://</a:t>
            </a:r>
            <a:r>
              <a:rPr lang="cs-CZ" sz="3500" dirty="0" smtClean="0">
                <a:latin typeface="+mj-lt"/>
              </a:rPr>
              <a:t>commons.wikimedia.org/wiki/</a:t>
            </a:r>
            <a:r>
              <a:rPr lang="cs-CZ" sz="3500" dirty="0" err="1" smtClean="0">
                <a:latin typeface="+mj-lt"/>
              </a:rPr>
              <a:t>File:A_lady_beetle_perches_on_barley.JPG</a:t>
            </a:r>
            <a:r>
              <a:rPr lang="cs-CZ" sz="3500" dirty="0" smtClean="0">
                <a:latin typeface="Times New Roman"/>
                <a:cs typeface="Times New Roman"/>
              </a:rPr>
              <a:t>&gt;</a:t>
            </a:r>
            <a:r>
              <a:rPr lang="cs-CZ" sz="3500" dirty="0" smtClean="0">
                <a:latin typeface="+mj-lt"/>
              </a:rPr>
              <a:t> </a:t>
            </a:r>
            <a:endParaRPr lang="cs-CZ" sz="2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Zdroje: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spcAft>
                <a:spcPts val="600"/>
              </a:spcAft>
            </a:pPr>
            <a:r>
              <a:rPr lang="cs-CZ" sz="1600" b="1" u="sng" dirty="0">
                <a:latin typeface="+mj-lt"/>
              </a:rPr>
              <a:t>Externí zdroje:</a:t>
            </a: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</a:pPr>
            <a:r>
              <a:rPr lang="cs-CZ" sz="1600" dirty="0" smtClean="0">
                <a:latin typeface="Times New Roman"/>
                <a:cs typeface="Times New Roman"/>
              </a:rPr>
              <a:t>&lt;</a:t>
            </a:r>
            <a:r>
              <a:rPr lang="cs-CZ" sz="1600" dirty="0" smtClean="0">
                <a:latin typeface="+mj-lt"/>
              </a:rPr>
              <a:t>http</a:t>
            </a:r>
            <a:r>
              <a:rPr lang="cs-CZ" sz="1600" dirty="0">
                <a:latin typeface="+mj-lt"/>
              </a:rPr>
              <a:t>://</a:t>
            </a:r>
            <a:r>
              <a:rPr lang="cs-CZ" sz="1600" dirty="0" smtClean="0">
                <a:latin typeface="+mj-lt"/>
              </a:rPr>
              <a:t>cs.wikipedia.org/wiki/Lidsk%C3%A1_v%C3%BD%C5%BEiva</a:t>
            </a:r>
            <a:r>
              <a:rPr lang="cs-CZ" sz="1600" dirty="0" smtClean="0">
                <a:latin typeface="Times New Roman"/>
                <a:cs typeface="Times New Roman"/>
              </a:rPr>
              <a:t>&gt;</a:t>
            </a:r>
            <a:endParaRPr lang="cs-CZ" sz="1600" dirty="0">
              <a:latin typeface="+mj-lt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</a:pPr>
            <a:r>
              <a:rPr lang="cs-CZ" sz="1600" dirty="0" smtClean="0">
                <a:latin typeface="Times New Roman"/>
                <a:cs typeface="Times New Roman"/>
              </a:rPr>
              <a:t>&lt;</a:t>
            </a:r>
            <a:r>
              <a:rPr lang="cs-CZ" sz="1600" dirty="0" smtClean="0">
                <a:latin typeface="+mj-lt"/>
              </a:rPr>
              <a:t>http</a:t>
            </a:r>
            <a:r>
              <a:rPr lang="cs-CZ" sz="1600" dirty="0">
                <a:latin typeface="+mj-lt"/>
              </a:rPr>
              <a:t>://</a:t>
            </a:r>
            <a:r>
              <a:rPr lang="cs-CZ" sz="1600" dirty="0" smtClean="0">
                <a:latin typeface="+mj-lt"/>
              </a:rPr>
              <a:t>www.dietologie.cz/teorie/slozeni-stravy-bilkoviny-sacharidy-tuky-vitaminy.html</a:t>
            </a:r>
            <a:r>
              <a:rPr lang="cs-CZ" sz="1600" dirty="0" smtClean="0">
                <a:latin typeface="Times New Roman"/>
                <a:cs typeface="Times New Roman"/>
              </a:rPr>
              <a:t>&gt;</a:t>
            </a:r>
            <a:endParaRPr lang="cs-CZ" sz="1600" dirty="0" smtClean="0">
              <a:latin typeface="+mj-lt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</a:pPr>
            <a:r>
              <a:rPr lang="cs-CZ" sz="1600" i="1" dirty="0" smtClean="0">
                <a:latin typeface="+mj-lt"/>
              </a:rPr>
              <a:t>Klinická </a:t>
            </a:r>
            <a:r>
              <a:rPr lang="cs-CZ" sz="1600" i="1" dirty="0">
                <a:latin typeface="+mj-lt"/>
              </a:rPr>
              <a:t>dietologie</a:t>
            </a:r>
            <a:r>
              <a:rPr lang="cs-CZ" sz="1600" dirty="0">
                <a:latin typeface="+mj-lt"/>
              </a:rPr>
              <a:t>, Štěpán Svačina a kol., </a:t>
            </a:r>
            <a:r>
              <a:rPr lang="cs-CZ" sz="1600" i="1" dirty="0" err="1">
                <a:latin typeface="+mj-lt"/>
              </a:rPr>
              <a:t>Grada</a:t>
            </a:r>
            <a:r>
              <a:rPr lang="cs-CZ" sz="1600" dirty="0">
                <a:latin typeface="+mj-lt"/>
              </a:rPr>
              <a:t> </a:t>
            </a:r>
            <a:r>
              <a:rPr lang="cs-CZ" sz="1600" dirty="0" err="1">
                <a:latin typeface="+mj-lt"/>
              </a:rPr>
              <a:t>Publishing</a:t>
            </a:r>
            <a:r>
              <a:rPr lang="cs-CZ" sz="1600" dirty="0">
                <a:latin typeface="+mj-lt"/>
              </a:rPr>
              <a:t> a.s., </a:t>
            </a:r>
            <a:r>
              <a:rPr lang="cs-CZ" sz="1600" dirty="0" smtClean="0">
                <a:latin typeface="+mj-lt"/>
              </a:rPr>
              <a:t>2008, ISBN 978-80-247-2256-6</a:t>
            </a:r>
            <a:endParaRPr lang="cs-CZ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4985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494</TotalTime>
  <Words>705</Words>
  <Application>Microsoft Office PowerPoint</Application>
  <PresentationFormat>Předvádění na obrazovce (4:3)</PresentationFormat>
  <Paragraphs>114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Motiv systému Office</vt:lpstr>
      <vt:lpstr>DUM - Digitální Učební Materiál </vt:lpstr>
      <vt:lpstr>DUM - Digitální Učební Materiál</vt:lpstr>
      <vt:lpstr>Zásady dietního stravování</vt:lpstr>
      <vt:lpstr>Potrava a význam jejích složek</vt:lpstr>
      <vt:lpstr>Bílkoviny</vt:lpstr>
      <vt:lpstr>Tuky</vt:lpstr>
      <vt:lpstr>Cukry</vt:lpstr>
      <vt:lpstr>Zdroje:</vt:lpstr>
      <vt:lpstr>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63</cp:revision>
  <dcterms:created xsi:type="dcterms:W3CDTF">2013-04-09T12:40:26Z</dcterms:created>
  <dcterms:modified xsi:type="dcterms:W3CDTF">2013-10-19T15:50:22Z</dcterms:modified>
</cp:coreProperties>
</file>