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7" r:id="rId3"/>
    <p:sldId id="276" r:id="rId4"/>
    <p:sldId id="277" r:id="rId5"/>
    <p:sldId id="278" r:id="rId6"/>
    <p:sldId id="279" r:id="rId7"/>
    <p:sldId id="280" r:id="rId8"/>
    <p:sldId id="281" r:id="rId9"/>
    <p:sldId id="283" r:id="rId10"/>
    <p:sldId id="28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816" y="7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dirty="0" smtClean="0"/>
            <a:t>: </a:t>
          </a:r>
          <a:r>
            <a:rPr lang="cs-CZ" sz="2000" dirty="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VY_32_INOVACE_ELEKTRONEGATIVITA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</a:t>
          </a:r>
          <a:r>
            <a:rPr lang="cs-CZ" b="1" dirty="0" smtClean="0"/>
            <a:t>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C8677FA2-FB44-455A-8143-8BC92CF07CE8}" type="presOf" srcId="{BA9EE107-A5FB-41C4-9EF1-1CC153B68B3F}" destId="{9C0CD981-713F-47B3-AE2F-2963F2684A6F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F018DA26-FE7D-4364-9F62-B3F576130821}" type="presOf" srcId="{8D78E2D7-18A7-41DD-9962-57B3FE2BEBDD}" destId="{A1781B13-DE10-4169-ABDE-0384026A6B34}" srcOrd="0" destOrd="0" presId="urn:microsoft.com/office/officeart/2008/layout/VerticalCurvedList"/>
    <dgm:cxn modelId="{E730BF23-D450-4725-BC75-3961FA3BEC9A}" type="presOf" srcId="{F3C4A836-23AC-4E41-B6D6-51221E7E6743}" destId="{EF104B90-7E69-4918-A202-E6F91FC6E413}" srcOrd="0" destOrd="0" presId="urn:microsoft.com/office/officeart/2008/layout/VerticalCurvedList"/>
    <dgm:cxn modelId="{AC63853E-BC1E-43D0-B9F6-B8F5E12C8BE6}" type="presOf" srcId="{E392F34A-E55D-43D5-AEDD-49027298B816}" destId="{7DCEBD2C-792F-484E-9C96-926E03F540ED}" srcOrd="0" destOrd="0" presId="urn:microsoft.com/office/officeart/2008/layout/VerticalCurvedList"/>
    <dgm:cxn modelId="{A3A57A06-681E-4056-BED9-37E7EF282D4D}" type="presOf" srcId="{60B5D622-D348-4384-9EFA-863CA4F7B7A3}" destId="{CAE44C5F-81A1-4D30-8D3F-2E663ECAC700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B7E63D5E-776C-4FF2-AA39-5BCFFD1218CD}" type="presOf" srcId="{3061F91D-8548-4FCB-A021-DD835A272F0F}" destId="{88F378EC-C3F8-47CD-AEFF-49BA634320F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65D6243D-9AEA-4AAD-8E31-DF5789C1E476}" type="presOf" srcId="{A6F0E638-0CDE-4E1F-BB57-10C18463C623}" destId="{7DCEBD2C-792F-484E-9C96-926E03F540ED}" srcOrd="0" destOrd="1" presId="urn:microsoft.com/office/officeart/2008/layout/VerticalCurvedList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B0C2BCBD-BDFC-4122-84AA-8F1B2CA604BE}" type="presOf" srcId="{A83A7CFB-B411-4357-9641-4A8443F73655}" destId="{F036299F-AF4D-4DAF-ABF5-87E8CC3FEF1B}" srcOrd="0" destOrd="0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E4BFF631-89B4-4904-AD75-763221D738A9}" type="presParOf" srcId="{9C0CD981-713F-47B3-AE2F-2963F2684A6F}" destId="{96773A7D-3367-4F53-A2D2-EA5770AFFDB3}" srcOrd="0" destOrd="0" presId="urn:microsoft.com/office/officeart/2008/layout/VerticalCurvedList"/>
    <dgm:cxn modelId="{CDEE1A6F-9DFA-43FD-9B13-DABECBEE1036}" type="presParOf" srcId="{96773A7D-3367-4F53-A2D2-EA5770AFFDB3}" destId="{F31B7103-6E88-4DB9-9888-CB9E0B3FEEF8}" srcOrd="0" destOrd="0" presId="urn:microsoft.com/office/officeart/2008/layout/VerticalCurvedList"/>
    <dgm:cxn modelId="{C4F7A62A-5E5E-4611-B001-8337BA87A5D1}" type="presParOf" srcId="{F31B7103-6E88-4DB9-9888-CB9E0B3FEEF8}" destId="{F7A92DE4-3445-4B9B-AF3D-F2DA6F69C25D}" srcOrd="0" destOrd="0" presId="urn:microsoft.com/office/officeart/2008/layout/VerticalCurvedList"/>
    <dgm:cxn modelId="{10A17E29-71FA-4B7F-B218-F2E7207C6DB3}" type="presParOf" srcId="{F31B7103-6E88-4DB9-9888-CB9E0B3FEEF8}" destId="{EF104B90-7E69-4918-A202-E6F91FC6E413}" srcOrd="1" destOrd="0" presId="urn:microsoft.com/office/officeart/2008/layout/VerticalCurvedList"/>
    <dgm:cxn modelId="{9D3F70CE-AADF-47C6-9FD1-AE63B58B7D88}" type="presParOf" srcId="{F31B7103-6E88-4DB9-9888-CB9E0B3FEEF8}" destId="{F5A5022A-2B1C-4F3B-B289-BC099E9CE92F}" srcOrd="2" destOrd="0" presId="urn:microsoft.com/office/officeart/2008/layout/VerticalCurvedList"/>
    <dgm:cxn modelId="{5040025C-79FE-408A-8651-302E266F6E6A}" type="presParOf" srcId="{F31B7103-6E88-4DB9-9888-CB9E0B3FEEF8}" destId="{F16BA6F4-95DE-4E28-BF94-6459A70C4A6D}" srcOrd="3" destOrd="0" presId="urn:microsoft.com/office/officeart/2008/layout/VerticalCurvedList"/>
    <dgm:cxn modelId="{45F9C1C9-804C-4728-BC35-9D3D38DB4A1E}" type="presParOf" srcId="{96773A7D-3367-4F53-A2D2-EA5770AFFDB3}" destId="{F036299F-AF4D-4DAF-ABF5-87E8CC3FEF1B}" srcOrd="1" destOrd="0" presId="urn:microsoft.com/office/officeart/2008/layout/VerticalCurvedList"/>
    <dgm:cxn modelId="{7B404D46-250F-4E11-89AD-1EB9CFA761EF}" type="presParOf" srcId="{96773A7D-3367-4F53-A2D2-EA5770AFFDB3}" destId="{40B95986-31F6-48A6-A8D8-D04AC3BEDA92}" srcOrd="2" destOrd="0" presId="urn:microsoft.com/office/officeart/2008/layout/VerticalCurvedList"/>
    <dgm:cxn modelId="{889392F1-2034-4BF2-8671-53C05BF915FD}" type="presParOf" srcId="{40B95986-31F6-48A6-A8D8-D04AC3BEDA92}" destId="{112F553D-60C2-4CC4-948D-0369F51C4DB0}" srcOrd="0" destOrd="0" presId="urn:microsoft.com/office/officeart/2008/layout/VerticalCurvedList"/>
    <dgm:cxn modelId="{CE2E4A24-0795-4617-8B36-15FC6374DB29}" type="presParOf" srcId="{96773A7D-3367-4F53-A2D2-EA5770AFFDB3}" destId="{A1781B13-DE10-4169-ABDE-0384026A6B34}" srcOrd="3" destOrd="0" presId="urn:microsoft.com/office/officeart/2008/layout/VerticalCurvedList"/>
    <dgm:cxn modelId="{0192CB00-0018-42E6-A14F-AAD9D23D8B78}" type="presParOf" srcId="{96773A7D-3367-4F53-A2D2-EA5770AFFDB3}" destId="{65CD74A9-3E7B-49D7-95DD-EB8B72D6CA84}" srcOrd="4" destOrd="0" presId="urn:microsoft.com/office/officeart/2008/layout/VerticalCurvedList"/>
    <dgm:cxn modelId="{80C726B1-DA44-49AA-9EF4-F2D891ACAA1B}" type="presParOf" srcId="{65CD74A9-3E7B-49D7-95DD-EB8B72D6CA84}" destId="{2741B69B-255D-4143-BECE-5BD9035A4FC6}" srcOrd="0" destOrd="0" presId="urn:microsoft.com/office/officeart/2008/layout/VerticalCurvedList"/>
    <dgm:cxn modelId="{68032C55-165A-492A-8961-FD1DE64C422E}" type="presParOf" srcId="{96773A7D-3367-4F53-A2D2-EA5770AFFDB3}" destId="{7DCEBD2C-792F-484E-9C96-926E03F540ED}" srcOrd="5" destOrd="0" presId="urn:microsoft.com/office/officeart/2008/layout/VerticalCurvedList"/>
    <dgm:cxn modelId="{390F5220-1F29-4132-BEED-B8BF6A734F70}" type="presParOf" srcId="{96773A7D-3367-4F53-A2D2-EA5770AFFDB3}" destId="{8E391AE5-35EA-4A7F-ACFF-6E662A0BD046}" srcOrd="6" destOrd="0" presId="urn:microsoft.com/office/officeart/2008/layout/VerticalCurvedList"/>
    <dgm:cxn modelId="{E68DC4D8-12E2-4292-9432-5330626E09DD}" type="presParOf" srcId="{8E391AE5-35EA-4A7F-ACFF-6E662A0BD046}" destId="{EB133F34-59A3-4639-B813-3EF5396EC28B}" srcOrd="0" destOrd="0" presId="urn:microsoft.com/office/officeart/2008/layout/VerticalCurvedList"/>
    <dgm:cxn modelId="{627DAD96-BB32-415B-BF70-D642ADD7A438}" type="presParOf" srcId="{96773A7D-3367-4F53-A2D2-EA5770AFFDB3}" destId="{88F378EC-C3F8-47CD-AEFF-49BA634320FB}" srcOrd="7" destOrd="0" presId="urn:microsoft.com/office/officeart/2008/layout/VerticalCurvedList"/>
    <dgm:cxn modelId="{90DD60BB-69DA-4B28-8BD6-65181E54C11C}" type="presParOf" srcId="{96773A7D-3367-4F53-A2D2-EA5770AFFDB3}" destId="{0C1D6B2A-9239-4220-B9D4-EF24FF044C0E}" srcOrd="8" destOrd="0" presId="urn:microsoft.com/office/officeart/2008/layout/VerticalCurvedList"/>
    <dgm:cxn modelId="{F88CFA40-5C66-4EAA-93B8-2AAC1ED2616B}" type="presParOf" srcId="{0C1D6B2A-9239-4220-B9D4-EF24FF044C0E}" destId="{A6FEC19F-0F90-4EC7-BB21-E0ADFEFFA617}" srcOrd="0" destOrd="0" presId="urn:microsoft.com/office/officeart/2008/layout/VerticalCurvedList"/>
    <dgm:cxn modelId="{BD11227D-CCA2-4A41-9BA0-5EF08CDE270A}" type="presParOf" srcId="{96773A7D-3367-4F53-A2D2-EA5770AFFDB3}" destId="{CAE44C5F-81A1-4D30-8D3F-2E663ECAC700}" srcOrd="9" destOrd="0" presId="urn:microsoft.com/office/officeart/2008/layout/VerticalCurvedList"/>
    <dgm:cxn modelId="{1F98ABFD-BA22-4643-A92D-ABDAE22B7947}" type="presParOf" srcId="{96773A7D-3367-4F53-A2D2-EA5770AFFDB3}" destId="{053E2699-E7D5-4B6C-A824-2ED732C32228}" srcOrd="10" destOrd="0" presId="urn:microsoft.com/office/officeart/2008/layout/VerticalCurvedList"/>
    <dgm:cxn modelId="{74920766-8CF6-49DA-8A8A-7C9A52E62A0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</a:t>
          </a:r>
          <a:r>
            <a:rPr lang="cs-CZ" sz="2000" b="1" kern="1200" dirty="0" smtClean="0"/>
            <a:t>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dirty="0" smtClean="0"/>
            <a:t>: </a:t>
          </a:r>
          <a:r>
            <a:rPr lang="cs-CZ" sz="2000" kern="1200" dirty="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VY_32_INOVACE_ELEKTRONEGATIVITA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1743021"/>
            <a:ext cx="7772400" cy="1031428"/>
          </a:xfrm>
        </p:spPr>
        <p:txBody>
          <a:bodyPr>
            <a:normAutofit/>
          </a:bodyPr>
          <a:lstStyle/>
          <a:p>
            <a:r>
              <a:rPr lang="cs-CZ" sz="2800" dirty="0"/>
              <a:t>Základní škola a Mateřská škola Bílá Třemešná, okres Trutnov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599" y="2780928"/>
            <a:ext cx="6400800" cy="1473200"/>
          </a:xfrm>
        </p:spPr>
        <p:txBody>
          <a:bodyPr/>
          <a:lstStyle/>
          <a:p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  <a:p>
            <a:endParaRPr lang="cs-CZ" dirty="0"/>
          </a:p>
        </p:txBody>
      </p:sp>
      <p:pic>
        <p:nvPicPr>
          <p:cNvPr id="4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271124877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6134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8" y="2675467"/>
            <a:ext cx="8640960" cy="3450696"/>
          </a:xfrm>
        </p:spPr>
        <p:txBody>
          <a:bodyPr>
            <a:normAutofit fontScale="92500" lnSpcReduction="10000"/>
          </a:bodyPr>
          <a:lstStyle/>
          <a:p>
            <a:pPr>
              <a:buNone/>
              <a:defRPr/>
            </a:pPr>
            <a:r>
              <a:rPr lang="cs-CZ" dirty="0" smtClean="0"/>
              <a:t>	</a:t>
            </a:r>
            <a:r>
              <a:rPr lang="cs-CZ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dirty="0">
                <a:cs typeface="Calibri" pitchFamily="34" charset="0"/>
              </a:rPr>
              <a:t>věková skupina: </a:t>
            </a:r>
            <a:r>
              <a:rPr lang="cs-CZ" dirty="0" smtClean="0">
                <a:cs typeface="Calibri" pitchFamily="34" charset="0"/>
              </a:rPr>
              <a:t>8.třída</a:t>
            </a:r>
            <a:endParaRPr lang="cs-CZ" dirty="0" smtClean="0"/>
          </a:p>
          <a:p>
            <a:pPr marL="0" indent="0" algn="just">
              <a:buNone/>
            </a:pPr>
            <a:r>
              <a:rPr lang="cs-CZ" dirty="0">
                <a:cs typeface="Calibri" pitchFamily="34" charset="0"/>
              </a:rPr>
              <a:t>Materiál je určen k interaktivní </a:t>
            </a:r>
            <a:r>
              <a:rPr lang="cs-CZ" dirty="0" smtClean="0">
                <a:cs typeface="Calibri" pitchFamily="34" charset="0"/>
              </a:rPr>
              <a:t>výuce. Žáci </a:t>
            </a:r>
            <a:r>
              <a:rPr lang="cs-CZ" dirty="0">
                <a:cs typeface="Calibri" pitchFamily="34" charset="0"/>
              </a:rPr>
              <a:t>inovativním způsobem vyhledávají a zpracovávají informace pomocí internetu, interaktivní tabule a </a:t>
            </a:r>
            <a:r>
              <a:rPr lang="cs-CZ" dirty="0" err="1">
                <a:cs typeface="Calibri" pitchFamily="34" charset="0"/>
              </a:rPr>
              <a:t>powerpointové</a:t>
            </a:r>
            <a:r>
              <a:rPr lang="cs-CZ" dirty="0">
                <a:cs typeface="Calibri" pitchFamily="34" charset="0"/>
              </a:rPr>
              <a:t> </a:t>
            </a:r>
            <a:r>
              <a:rPr lang="cs-CZ" dirty="0" smtClean="0">
                <a:cs typeface="Calibri" pitchFamily="34" charset="0"/>
              </a:rPr>
              <a:t>prezentace. </a:t>
            </a:r>
            <a:r>
              <a:rPr lang="cs-CZ" dirty="0" smtClean="0"/>
              <a:t>Na snímku 5 žáci vyhledávají hodnoty elektronegativit a spojují je s příslušným prvkem, kontrola se provede kliknutím na prvek. Získané vědomosti o druzích vazeb lze ověřit na snímku 8 spojováním pojmů, kontrola se provede kliknutím na druh vazby. Na snímku 9 je test na určení druhů vazby a vyhledání prvků na základě elektronegativit.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358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Zopakujte si, co je vazebný elektronový pár.</a:t>
            </a:r>
            <a:endParaRPr lang="cs-CZ" dirty="0"/>
          </a:p>
        </p:txBody>
      </p:sp>
      <p:sp>
        <p:nvSpPr>
          <p:cNvPr id="4" name="Obláček 3"/>
          <p:cNvSpPr/>
          <p:nvPr/>
        </p:nvSpPr>
        <p:spPr>
          <a:xfrm>
            <a:off x="3491880" y="1700808"/>
            <a:ext cx="5328592" cy="2592288"/>
          </a:xfrm>
          <a:prstGeom prst="cloud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označujeme elektrony, které tento pár tvoří?</a:t>
            </a:r>
            <a:endParaRPr lang="cs-CZ" sz="28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C:\Users\Majda\AppData\Local\Microsoft\Windows\Temporary Internet Files\Content.IE5\1C20D7SS\MC90044045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9" y="2514600"/>
            <a:ext cx="3132484" cy="4186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2509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ELEKTRONEGATIVITA  atomu </a:t>
            </a:r>
            <a:r>
              <a:rPr lang="cs-CZ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X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535763" y="1458952"/>
            <a:ext cx="900331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cap="all" dirty="0">
                <a:ln w="9000" cmpd="sng">
                  <a:solidFill>
                    <a:schemeClr val="tx1"/>
                  </a:solidFill>
                  <a:prstDash val="solid"/>
                </a:ln>
                <a:solidFill>
                  <a:srgbClr val="FF0000"/>
                </a:solidFill>
                <a:effectLst>
                  <a:reflection blurRad="12700" stA="28000" endPos="45000" dist="1000" dir="5400000" sy="-100000" algn="bl" rotWithShape="0"/>
                </a:effectLst>
              </a:rPr>
              <a:t>2,2</a:t>
            </a:r>
          </a:p>
        </p:txBody>
      </p:sp>
      <p:sp>
        <p:nvSpPr>
          <p:cNvPr id="6" name="Ovál 5"/>
          <p:cNvSpPr/>
          <p:nvPr/>
        </p:nvSpPr>
        <p:spPr>
          <a:xfrm>
            <a:off x="899592" y="3212976"/>
            <a:ext cx="3312368" cy="33123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síla atomu, kterou se snaží přitáhnout elektronový pár</a:t>
            </a:r>
            <a:endParaRPr lang="cs-CZ" sz="28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Šipka nahoru 6"/>
          <p:cNvSpPr/>
          <p:nvPr/>
        </p:nvSpPr>
        <p:spPr>
          <a:xfrm>
            <a:off x="5083202" y="1494982"/>
            <a:ext cx="4060798" cy="4392488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ím vyšší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sz="2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tím více atom přitahuje elektronový pár k jádru </a:t>
            </a:r>
            <a:endParaRPr lang="cs-CZ" sz="2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38529" y="1458952"/>
            <a:ext cx="989373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1905"/>
                <a:solidFill>
                  <a:srgbClr val="0070C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9600" b="1" cap="none" spc="0" dirty="0">
              <a:ln w="1905"/>
              <a:solidFill>
                <a:srgbClr val="0070C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381667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periodické tabulky spojte prvky s hodnotou jejich elektronegativity.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Ovál 3"/>
          <p:cNvSpPr/>
          <p:nvPr/>
        </p:nvSpPr>
        <p:spPr>
          <a:xfrm>
            <a:off x="845599" y="1746831"/>
            <a:ext cx="158417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chemeClr val="bg1"/>
                </a:solidFill>
              </a:rPr>
              <a:t>C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877147" y="5139324"/>
            <a:ext cx="2232248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2,5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2843808" y="1746831"/>
            <a:ext cx="158417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>
                <a:solidFill>
                  <a:schemeClr val="bg1"/>
                </a:solidFill>
              </a:rPr>
              <a:t>N</a:t>
            </a:r>
          </a:p>
        </p:txBody>
      </p:sp>
      <p:sp>
        <p:nvSpPr>
          <p:cNvPr id="7" name="Ovál 6"/>
          <p:cNvSpPr/>
          <p:nvPr/>
        </p:nvSpPr>
        <p:spPr>
          <a:xfrm>
            <a:off x="35140" y="5157192"/>
            <a:ext cx="2223864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3,1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4788024" y="1712609"/>
            <a:ext cx="1584176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chemeClr val="bg1"/>
                </a:solidFill>
              </a:rPr>
              <a:t>S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2392969" y="5157192"/>
            <a:ext cx="2376264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2,4</a:t>
            </a:r>
            <a:endParaRPr lang="cs-CZ" sz="8800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04248" y="1715286"/>
            <a:ext cx="1800200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chemeClr val="bg1"/>
                </a:solidFill>
              </a:rPr>
              <a:t>Al</a:t>
            </a:r>
            <a:endParaRPr lang="cs-CZ" sz="8800" dirty="0">
              <a:solidFill>
                <a:schemeClr val="bg1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798546" y="5157192"/>
            <a:ext cx="2088232" cy="151216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1,5</a:t>
            </a:r>
            <a:endParaRPr lang="cs-CZ" sz="8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839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46945E-18 1.11111E-6 C -0.00052 -0.00301 -0.00312 -0.01597 -0.00312 -0.01829 C -0.0026 -0.03519 -0.00173 -0.05209 -3.46945E-18 -0.06875 C 0.00018 -0.07107 0.00209 -0.07269 0.00295 -0.07477 C 0.0125 -0.09722 0.02813 -0.10023 0.03941 -0.11736 C 0.05018 -0.1338 0.05556 -0.15602 0.07275 -0.16181 C 0.08195 -0.16922 0.09202 -0.17153 0.10157 -0.17778 C 0.11077 -0.18403 0.12032 -0.18935 0.13021 -0.19398 C 0.13716 -0.20324 0.14827 -0.20301 0.15764 -0.20625 C 0.1625 -0.21065 0.16719 -0.21181 0.17275 -0.21412 C 0.19115 -0.23102 0.21771 -0.23773 0.23941 -0.24051 C 0.24115 -0.24722 0.24167 -0.25162 0.24549 -0.25672 C 0.24844 -0.26922 0.24688 -0.26482 0.24688 -0.2426 " pathEditMode="relative" ptsTypes="ffffffffffffA"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48148E-6 C -0.00625 -0.00185 -0.01198 -0.0044 -0.01823 -0.00602 C -0.08125 -0.04676 -0.13212 -0.08056 -0.20295 -0.09282 C -0.20868 -0.09491 -0.21424 -0.09607 -0.21962 -0.09884 C -0.22518 -0.10162 -0.22969 -0.10671 -0.2349 -0.10903 C -0.2467 -0.11389 -0.26841 -0.11829 -0.28177 -0.12107 C -0.30018 -0.12986 -0.31719 -0.1331 -0.33646 -0.13519 C -0.35174 -0.13935 -0.36129 -0.14815 -0.3757 -0.15556 C -0.39601 -0.1662 -0.41841 -0.16991 -0.43941 -0.17778 C -0.45538 -0.1838 -0.44844 -0.1831 -0.46354 -0.19375 C -0.47674 -0.20301 -0.49202 -0.20949 -0.50608 -0.21597 C -0.53073 -0.22732 -0.52848 -0.22292 -0.54393 -0.23426 C -0.54913 -0.23796 -0.55591 -0.24769 -0.56216 -0.24838 C -0.58386 -0.25093 -0.64844 -0.25232 -0.65903 -0.25255 C -0.67709 -0.25695 -0.67431 -0.25695 -0.70452 -0.25255 C -0.70591 -0.25232 -0.70677 -0.25 -0.70764 -0.24838 C -0.71059 -0.24352 -0.71372 -0.23912 -0.71667 -0.23426 C -0.71875 -0.23079 -0.72275 -0.22407 -0.72275 -0.22407 " pathEditMode="relative" ptsTypes="fffffffffffffffffA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6.2963E-6 C -0.00365 -0.00463 -0.00643 -0.00857 -0.00921 -0.01413 C -0.01094 -0.02477 -0.01407 -0.02709 -0.0198 -0.03426 C -0.01754 -0.13843 -0.02743 -0.08612 -0.00921 -0.12315 C -0.00764 -0.1338 -0.00712 -0.14144 1.66667E-6 -0.14746 C 0.00798 -0.16389 -0.00296 -0.14329 0.02118 -0.16968 C 0.03645 -0.18635 0.05086 -0.20556 0.06805 -0.21806 C 0.07378 -0.22223 0.08246 -0.22848 0.08941 -0.23033 C 0.09583 -0.23218 0.10902 -0.23426 0.10902 -0.23426 C 0.11197 -0.23704 0.11493 -0.24005 0.11805 -0.24237 C 0.12048 -0.24422 0.12343 -0.24445 0.12569 -0.24653 C 0.13263 -0.25255 0.13871 -0.25996 0.14531 -0.26667 C 0.14739 -0.26876 0.14895 -0.27153 0.15138 -0.27269 C 0.15434 -0.27408 0.16059 -0.27686 0.16059 -0.27686 C 0.1677 -0.30764 0.20104 -0.30764 0.21961 -0.31505 C 0.2401 -0.31389 0.25086 -0.31482 0.26805 -0.30903 C 0.27309 -0.28982 0.26579 -0.31482 0.27274 -0.29908 C 0.27864 -0.28588 0.26944 -0.29885 0.27725 -0.28889 C 0.27777 -0.28681 0.27777 -0.28473 0.27864 -0.28288 C 0.27934 -0.28126 0.28159 -0.28056 0.28177 -0.27871 C 0.28246 -0.27061 0.2802 -0.26274 0.2802 -0.25463 " pathEditMode="relative" ptsTypes="ffffffffffffffffffffA">
                                      <p:cBhvr>
                                        <p:cTn id="2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C 0.00191 -0.03055 -0.00017 -0.0588 0.01215 -0.08472 C 0.0158 -0.09236 0.02292 -0.09699 0.02587 -0.10509 C 0.0316 -0.1206 0.04011 -0.14954 0.05313 -0.15555 C 0.05417 -0.16296 0.05451 -0.1706 0.05608 -0.17778 C 0.05955 -0.19329 0.07917 -0.21991 0.08941 -0.23032 C 0.09722 -0.24676 0.1066 -0.27037 0.12118 -0.2787 C 0.13021 -0.2838 0.14375 -0.28565 0.15313 -0.2868 C 0.16997 -0.29259 0.18038 -0.29005 0.2 -0.28889 C 0.20695 -0.28565 0.20417 -0.28333 0.2092 -0.27662 C 0.21163 -0.26574 0.21233 -0.25903 0.21979 -0.25255 C 0.22118 -0.24954 0.22587 -0.24375 0.22587 -0.24028 " pathEditMode="relative" ptsTypes="fffffffffffA">
                                      <p:cBhvr>
                                        <p:cTn id="2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7" grpId="0" animBg="1"/>
      <p:bldP spid="9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áleží na rozdílu hodnot elektronegativity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Vazba</a:t>
            </a:r>
            <a:endParaRPr lang="cs-CZ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1187624" y="3356992"/>
            <a:ext cx="3600400" cy="295232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NEPOLÁRNÍ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ELEKTRONY PŘITAHOVÁNY STEJNOU SILOU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 + Cl --&gt; Cl2</a:t>
            </a:r>
          </a:p>
          <a:p>
            <a:pPr marL="285750" indent="-285750"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= 2,83 – 2,83 = 0</a:t>
            </a:r>
          </a:p>
          <a:p>
            <a:pPr marL="285750" indent="-285750" algn="ctr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4940424" y="3361006"/>
            <a:ext cx="3600400" cy="295232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POLÁRNÍ</a:t>
            </a:r>
          </a:p>
          <a:p>
            <a:pPr algn="ctr"/>
            <a:endParaRPr lang="cs-CZ" sz="32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ELEKTRONEGATIVIT MENŠÍ NEŽ 1,7</a:t>
            </a:r>
          </a:p>
          <a:p>
            <a:pPr marL="342900" indent="-342900" algn="ctr">
              <a:buFont typeface="Arial" pitchFamily="34" charset="0"/>
              <a:buChar char="•"/>
            </a:pPr>
            <a:endParaRPr lang="cs-CZ" sz="24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83975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1916832"/>
            <a:ext cx="4968552" cy="3312367"/>
          </a:xfrm>
        </p:spPr>
        <p:txBody>
          <a:bodyPr>
            <a:normAutofit/>
          </a:bodyPr>
          <a:lstStyle/>
          <a:p>
            <a:r>
              <a:rPr lang="cs-CZ" sz="3200" dirty="0" smtClean="0"/>
              <a:t>odtržením </a:t>
            </a:r>
            <a:r>
              <a:rPr lang="cs-CZ" sz="3200" dirty="0"/>
              <a:t>valenčního elektronu </a:t>
            </a:r>
            <a:r>
              <a:rPr lang="cs-CZ" sz="3200" dirty="0" smtClean="0"/>
              <a:t>od </a:t>
            </a:r>
            <a:r>
              <a:rPr lang="cs-CZ" sz="3200" dirty="0"/>
              <a:t>atomu s nižší </a:t>
            </a:r>
            <a:r>
              <a:rPr lang="cs-CZ" sz="3200" dirty="0" smtClean="0"/>
              <a:t>elektronegativitou, vznikají </a:t>
            </a:r>
            <a:r>
              <a:rPr lang="cs-CZ" sz="32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IONTY</a:t>
            </a:r>
            <a:r>
              <a:rPr lang="cs-CZ" sz="3200" dirty="0"/>
              <a:t> </a:t>
            </a:r>
          </a:p>
          <a:p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5076056" y="260648"/>
            <a:ext cx="3816424" cy="295232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IONTOVÁ VAZBA</a:t>
            </a:r>
          </a:p>
          <a:p>
            <a:pPr algn="ctr"/>
            <a:endParaRPr lang="cs-CZ" sz="3200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ELEKTRONEGATIVIT VĚTŠÍ NEŽ 1,7</a:t>
            </a:r>
          </a:p>
          <a:p>
            <a:pPr marL="342900" indent="-342900" algn="ctr">
              <a:buFont typeface="Arial" pitchFamily="34" charset="0"/>
              <a:buChar char="•"/>
            </a:pPr>
            <a:endParaRPr lang="cs-CZ" sz="24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 algn="ctr">
              <a:buFont typeface="Arial" pitchFamily="34" charset="0"/>
              <a:buChar char="•"/>
            </a:pPr>
            <a:endParaRPr lang="cs-CZ" dirty="0"/>
          </a:p>
        </p:txBody>
      </p:sp>
      <p:sp>
        <p:nvSpPr>
          <p:cNvPr id="3" name="Vývojový diagram: příprava 2"/>
          <p:cNvSpPr/>
          <p:nvPr/>
        </p:nvSpPr>
        <p:spPr>
          <a:xfrm>
            <a:off x="755576" y="4077072"/>
            <a:ext cx="3960440" cy="2088232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KATIONT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=částice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kladným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nábojem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Arial" pitchFamily="34" charset="0"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3e --&gt; Al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Vývojový diagram: příprava 4"/>
          <p:cNvSpPr/>
          <p:nvPr/>
        </p:nvSpPr>
        <p:spPr>
          <a:xfrm>
            <a:off x="5004048" y="4077072"/>
            <a:ext cx="3960440" cy="2088232"/>
          </a:xfrm>
          <a:prstGeom prst="flowChartPrepar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ANIONT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částice 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záporným </a:t>
            </a: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nábojem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 + 2e --&gt; O</a:t>
            </a:r>
            <a:endParaRPr lang="cs-CZ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31984" y="5465955"/>
            <a:ext cx="447558" cy="40011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000" b="1" cap="none" spc="50" dirty="0" smtClean="0">
                <a:ln w="11430"/>
                <a:solidFill>
                  <a:srgbClr val="FF0000"/>
                </a:solidFill>
              </a:rPr>
              <a:t>3+</a:t>
            </a:r>
            <a:endParaRPr lang="cs-CZ" sz="2000" b="1" cap="none" spc="50" dirty="0">
              <a:ln w="11430"/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614771" y="5465955"/>
            <a:ext cx="421910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solidFill>
                  <a:srgbClr val="FF0000"/>
                </a:solidFill>
              </a:rPr>
              <a:t>2-</a:t>
            </a:r>
            <a:endParaRPr lang="cs-CZ" sz="2400" b="1" cap="none" spc="50" dirty="0">
              <a:ln w="11430"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5458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Spojte.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227687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NEPOLÁRNÍ VAZBA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3901658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IONTOVÁ VAZBA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433" y="5385292"/>
            <a:ext cx="244827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POLÁRNÍ VAZBA</a:t>
            </a:r>
            <a:endParaRPr lang="cs-CZ" sz="2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6cípá hvězda 6"/>
          <p:cNvSpPr/>
          <p:nvPr/>
        </p:nvSpPr>
        <p:spPr>
          <a:xfrm>
            <a:off x="6145865" y="521348"/>
            <a:ext cx="2736304" cy="252028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ELEKTRONY PŘITAHOVANÉ STEJNOU SILOU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6cípá hvězda 7"/>
          <p:cNvSpPr/>
          <p:nvPr/>
        </p:nvSpPr>
        <p:spPr>
          <a:xfrm>
            <a:off x="6407696" y="2476927"/>
            <a:ext cx="2736304" cy="252028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ELEKTRONEGAT. VĚTŠÍ NEŽ 1,7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6cípá hvězda 8"/>
          <p:cNvSpPr/>
          <p:nvPr/>
        </p:nvSpPr>
        <p:spPr>
          <a:xfrm>
            <a:off x="4499992" y="1581433"/>
            <a:ext cx="2736304" cy="2520280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ELEKTRONEGAT. MENŠÍ NEŽ 1,7</a:t>
            </a:r>
            <a:endParaRPr lang="cs-CZ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14869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3.22849E-6 C 0.00555 0.02197 -0.01806 0.037 -0.02883 0.04556 C -0.04532 0.05851 -0.03108 0.04903 -0.05209 0.05643 C -0.06737 0.06175 -0.08681 0.07308 -0.10279 0.07655 C -0.12362 0.08117 -0.1448 0.07932 -0.16581 0.08025 C -0.18751 0.08349 -0.20834 0.09759 -0.23022 0.09852 C -0.26303 0.09968 -0.29601 0.10106 -0.32883 0.10222 C -0.35608 0.10754 -0.40504 0.10939 -0.43282 0.08765 C -0.44046 0.07493 -0.44601 0.06082 -0.45626 0.05111 C -0.46199 0.03908 -0.46563 0.03839 -0.45487 0.03099 C -0.45035 0.03307 -0.44792 0.03492 -0.44792 0.04186 " pathEditMode="relative" ptsTypes="ffffffffffA"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368 -0.00116 C 0.02934 0.01922 0.02761 0.02037 0.01372 0.03009 C 0.00399 0.04607 -0.00139 0.06459 -0.01302 0.07894 C -0.04861 0.12315 -0.11476 0.12917 -0.16128 0.13218 C -0.18732 0.13866 -0.21337 0.14167 -0.23976 0.1456 C -0.26354 0.14491 -0.2875 0.14514 -0.31128 0.14329 C -0.31476 0.14306 -0.31788 0.13866 -0.32135 0.13889 C -0.34236 0.14051 -0.33403 0.14537 -0.34809 0.15 C -0.35417 0.15209 -0.36042 0.15232 -0.36632 0.1544 C -0.36857 0.15509 -0.37083 0.15602 -0.37309 0.15672 C -0.37969 0.15602 -0.38646 0.15625 -0.39305 0.1544 C -0.39705 0.15324 -0.40486 0.1456 -0.40972 0.14329 C -0.41719 0.12824 -0.41354 0.13403 -0.41962 0.12547 C -0.42413 0.10857 -0.42274 0.0875 -0.41128 0.07662 C -0.4092 0.07477 -0.40677 0.07408 -0.40469 0.07222 C -0.3941 0.06204 -0.40521 0.06783 -0.39462 0.06343 C -0.39167 0.05093 -0.39132 0.04676 -0.39132 0.03218 " pathEditMode="relative" rAng="0" ptsTypes="ffffffffffffffffA">
                                      <p:cBhvr>
                                        <p:cTn id="1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899" y="78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3.7037E-6 C 0.01076 0.00972 0.01076 0.0412 0.01493 0.05764 C 0.01562 0.06018 0.01753 0.0618 0.01823 0.06435 C 0.02083 0.07384 0.02205 0.08403 0.025 0.09329 C 0.02812 0.10301 0.03229 0.11227 0.0349 0.12222 C 0.03646 0.12801 0.03646 0.13426 0.03819 0.13981 C 0.04184 0.15208 0.05035 0.16435 0.05486 0.17546 C 0.06146 0.1919 0.06701 0.20972 0.07326 0.22662 C 0.07569 0.2419 0.08142 0.25602 0.0849 0.27106 C 0.08316 0.30579 0.08333 0.34097 0.07986 0.37546 C 0.07847 0.39028 0.06493 0.39791 0.0599 0.41111 C 0.04722 0.44514 0.01562 0.45463 -0.00833 0.46875 C -0.02049 0.47592 -0.0309 0.4875 -0.0434 0.49329 C -0.05295 0.49004 -0.06198 0.48426 -0.0717 0.48217 C -0.09948 0.47662 -0.08611 0.4787 -0.11181 0.47546 C -0.11667 0.47384 -0.12205 0.47384 -0.12674 0.47106 C -0.12934 0.46967 -0.13073 0.46528 -0.13333 0.46435 C -0.14774 0.45903 -0.1816 0.45833 -0.1934 0.45764 C -0.20399 0.45602 -0.21615 0.45092 -0.22674 0.45092 " pathEditMode="relative" ptsTypes="ffffffffffffffffff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3" grpId="0"/>
      <p:bldP spid="7" grpId="1" animBg="1"/>
      <p:bldP spid="8" grpId="0" animBg="1"/>
      <p:bldP spid="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2675467"/>
            <a:ext cx="8424936" cy="3450696"/>
          </a:xfrm>
        </p:spPr>
        <p:txBody>
          <a:bodyPr>
            <a:normAutofit/>
          </a:bodyPr>
          <a:lstStyle/>
          <a:p>
            <a:pPr marL="457200" lvl="0" indent="-457200">
              <a:buAutoNum type="arabicPeriod"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Urči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druh vazby v CaF</a:t>
            </a:r>
            <a:r>
              <a:rPr lang="cs-CZ" b="1" u="sng" baseline="-25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</a:t>
            </a:r>
            <a:r>
              <a:rPr lang="cs-CZ" b="1" u="sng" baseline="-25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CaF</a:t>
            </a:r>
            <a:r>
              <a:rPr lang="cs-CZ" b="1" baseline="-25000" dirty="0" smtClean="0">
                <a:solidFill>
                  <a:srgbClr val="FF0000"/>
                </a:solidFill>
              </a:rPr>
              <a:t>2 		</a:t>
            </a:r>
            <a:r>
              <a:rPr lang="cs-CZ" b="1" dirty="0" smtClean="0">
                <a:solidFill>
                  <a:srgbClr val="FF0000"/>
                </a:solidFill>
              </a:rPr>
              <a:t>iontová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CO</a:t>
            </a:r>
            <a:r>
              <a:rPr lang="cs-CZ" b="1" baseline="-25000" dirty="0">
                <a:solidFill>
                  <a:srgbClr val="FF0000"/>
                </a:solidFill>
              </a:rPr>
              <a:t>2</a:t>
            </a:r>
            <a:r>
              <a:rPr lang="cs-CZ" b="1" dirty="0">
                <a:solidFill>
                  <a:srgbClr val="FF0000"/>
                </a:solidFill>
              </a:rPr>
              <a:t>	</a:t>
            </a:r>
            <a:r>
              <a:rPr lang="cs-CZ" b="1" dirty="0" smtClean="0">
                <a:solidFill>
                  <a:srgbClr val="FF0000"/>
                </a:solidFill>
              </a:rPr>
              <a:t>	polární</a:t>
            </a:r>
          </a:p>
          <a:p>
            <a:pPr marL="0" indent="0">
              <a:buNone/>
            </a:pPr>
            <a:r>
              <a:rPr lang="cs-CZ" b="1" dirty="0"/>
              <a:t>	</a:t>
            </a:r>
            <a:endParaRPr lang="cs-CZ" dirty="0"/>
          </a:p>
          <a:p>
            <a:pPr marL="0" lv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Najdi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 PSP prvek s nejvyšší a </a:t>
            </a: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nejnižší elektronegativitou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</a:rPr>
              <a:t>X(F) = </a:t>
            </a:r>
            <a:r>
              <a:rPr lang="cs-CZ" b="1" dirty="0" smtClean="0">
                <a:solidFill>
                  <a:srgbClr val="FF0000"/>
                </a:solidFill>
              </a:rPr>
              <a:t>4,1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b="1" dirty="0">
                <a:solidFill>
                  <a:srgbClr val="FF0000"/>
                </a:solidFill>
              </a:rPr>
              <a:t>X(Fr) = 0,86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160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</a:t>
            </a:r>
            <a:r>
              <a:rPr lang="cs-CZ" dirty="0" smtClean="0"/>
              <a:t>.</a:t>
            </a:r>
          </a:p>
          <a:p>
            <a:r>
              <a:rPr lang="cs-CZ" b="1" u="sng" dirty="0"/>
              <a:t>Jiné 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klipart.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32923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446</TotalTime>
  <Words>222</Words>
  <Application>Microsoft Office PowerPoint</Application>
  <PresentationFormat>Předvádění na obrazovce (4:3)</PresentationFormat>
  <Paragraphs>69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Vlnění</vt:lpstr>
      <vt:lpstr>Základní škola a Mateřská škola Bílá Třemešná, okres Trutnov</vt:lpstr>
      <vt:lpstr>Anotace</vt:lpstr>
      <vt:lpstr>Zopakujte si, co je vazebný elektronový pár.</vt:lpstr>
      <vt:lpstr>ELEKTRONEGATIVITA  atomu X</vt:lpstr>
      <vt:lpstr>Podle periodické tabulky spojte prvky s hodnotou jejich elektronegativity.</vt:lpstr>
      <vt:lpstr>Vazba</vt:lpstr>
      <vt:lpstr>Prezentace aplikace PowerPoint</vt:lpstr>
      <vt:lpstr>Spojte.</vt:lpstr>
      <vt:lpstr>Test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Mája</dc:creator>
  <cp:lastModifiedBy>Pavlína</cp:lastModifiedBy>
  <cp:revision>113</cp:revision>
  <dcterms:created xsi:type="dcterms:W3CDTF">2013-09-30T11:29:36Z</dcterms:created>
  <dcterms:modified xsi:type="dcterms:W3CDTF">2014-01-18T17:18:17Z</dcterms:modified>
</cp:coreProperties>
</file>