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62" r:id="rId6"/>
    <p:sldId id="259" r:id="rId7"/>
    <p:sldId id="260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 NOVACE_ HYDROXIDY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 NOVACE_ HYDROXIDY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A29FB0-6B42-44E6-872E-619FF1A0E7C7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765C65-A3DC-44A9-A4AD-83E5D723F4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482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1-GEWL2kOO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080821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35967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63367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8.třída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prezentace a doplňují odpovědi.</a:t>
            </a:r>
            <a:r>
              <a:rPr lang="cs-CZ" dirty="0" smtClean="0">
                <a:cs typeface="Calibri" pitchFamily="34" charset="0"/>
              </a:rPr>
              <a:t> Pro názornost je na snímku 5  video s reakcí sodíku s vodou.  Na snímku 9 </a:t>
            </a:r>
            <a:r>
              <a:rPr lang="cs-CZ" dirty="0">
                <a:cs typeface="Calibri" pitchFamily="34" charset="0"/>
              </a:rPr>
              <a:t>ž</a:t>
            </a:r>
            <a:r>
              <a:rPr lang="cs-CZ" dirty="0" smtClean="0">
                <a:cs typeface="Calibri" pitchFamily="34" charset="0"/>
              </a:rPr>
              <a:t>áci rozdělují sloučeniny do jednotlivých skupin, poté provedou vzájemnou kontrolu dle vyplněné tabulky. Na snímku 10 kliknutím  na správnou odpověď  věta změní barvu.</a:t>
            </a:r>
            <a:endParaRPr lang="cs-CZ" dirty="0"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113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938989"/>
            <a:ext cx="802476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látky, které ve vodném prostředí odštěpují </a:t>
            </a:r>
          </a:p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hydroxidový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aniont OH</a:t>
            </a:r>
            <a:r>
              <a:rPr lang="cs-CZ" sz="3200" b="1" baseline="30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Pavlína\AppData\Local\Microsoft\Windows\Temporary Internet Files\Content.IE5\6CRR153V\MC900383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72241"/>
            <a:ext cx="169529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73160" y="548680"/>
            <a:ext cx="6848350" cy="92333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HYDROXIDY (ZÁSADY)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Majda\AppData\Local\Microsoft\Windows\Temporary Internet Files\Content.IE5\V6FBDGYN\MP9004230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809" y="4077072"/>
            <a:ext cx="3758164" cy="246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jda\AppData\Local\Microsoft\Windows\Temporary Internet Files\Content.IE5\11RVYPL1\MC9004388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129" y="2986507"/>
            <a:ext cx="3541768" cy="273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18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879" l="9904" r="897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-267782"/>
            <a:ext cx="2981741" cy="23530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347864" y="1739717"/>
            <a:ext cx="21162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NaOH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914958"/>
            <a:ext cx="868770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 smtClean="0"/>
              <a:t>bílá, pevná (pecičky, šupinky…) a žíravá látka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/>
              <a:t>v</a:t>
            </a:r>
            <a:r>
              <a:rPr lang="cs-CZ" sz="3200" dirty="0" smtClean="0"/>
              <a:t>e vodě dobře rozpustná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ohlcuje vzdušnou vlhkost (hygroskopický)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/>
              <a:t>r</a:t>
            </a:r>
            <a:r>
              <a:rPr lang="cs-CZ" sz="3200" dirty="0" smtClean="0"/>
              <a:t>eaguje s CO2: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1560515" y="620688"/>
            <a:ext cx="5690982" cy="92333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HYDROXID SODNÝ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55247" y="5301208"/>
            <a:ext cx="6243398" cy="108012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 </a:t>
            </a:r>
            <a:r>
              <a:rPr lang="cs-CZ" sz="3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NaOH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CO</a:t>
            </a:r>
            <a:r>
              <a:rPr lang="cs-CZ" sz="3600" b="1" baseline="-25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→ Na</a:t>
            </a:r>
            <a:r>
              <a:rPr lang="cs-CZ" sz="3600" b="1" baseline="-25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cs-CZ" sz="3600" b="1" baseline="-25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H</a:t>
            </a:r>
            <a:r>
              <a:rPr lang="cs-CZ" sz="3600" b="1" baseline="-25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98583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1123" y="476672"/>
            <a:ext cx="7990009" cy="92333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REAKCE SODÍKU S VODOU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1317964" y="1592796"/>
            <a:ext cx="7075476" cy="3672408"/>
          </a:xfrm>
          <a:prstGeom prst="round2Diag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Sodík reaguje bouřlivě s vodou, přičemž vzniká 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roztok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hydroxidu sodného a vodíku.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Uvolňující se vodík je možné zapálit. 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Přítomnost hydroxidu sodného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prokážeme přidáním indikátoru fenolftaleinu - ten v zásaditém prostředí </a:t>
            </a:r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hydroxidu zrůžoví.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23979" y="5589240"/>
            <a:ext cx="26642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hlinkClick r:id="rId2"/>
              </a:rPr>
              <a:t>VIDEO ZDE!</a:t>
            </a:r>
            <a:endParaRPr lang="cs-CZ" sz="4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495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60"/>
            <a:ext cx="853900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Význam </a:t>
            </a:r>
            <a:r>
              <a:rPr lang="cs-CZ" sz="4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NaOH</a:t>
            </a:r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:</a:t>
            </a:r>
          </a:p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výroba papíru, mýdel, plastů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v prostředcích na odstraňování starých 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nátěrů</a:t>
            </a:r>
            <a:endParaRPr lang="cs-CZ" sz="3600" dirty="0"/>
          </a:p>
        </p:txBody>
      </p:sp>
      <p:pic>
        <p:nvPicPr>
          <p:cNvPr id="1027" name="Picture 3" descr="C:\Users\Pavlína\AppData\Local\Microsoft\Windows\Temporary Internet Files\Content.IE5\Z5ZMQGUN\MP9004243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16" b="83398" l="78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374441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ocuments"/>
          <p:cNvSpPr>
            <a:spLocks noEditPoints="1" noChangeArrowheads="1"/>
          </p:cNvSpPr>
          <p:nvPr/>
        </p:nvSpPr>
        <p:spPr bwMode="auto">
          <a:xfrm>
            <a:off x="5436096" y="4180309"/>
            <a:ext cx="1352550" cy="1809750"/>
          </a:xfrm>
          <a:custGeom>
            <a:avLst/>
            <a:gdLst>
              <a:gd name="T0" fmla="*/ 0 w 21600"/>
              <a:gd name="T1" fmla="*/ 2800 h 21600"/>
              <a:gd name="T2" fmla="*/ 3468 w 21600"/>
              <a:gd name="T3" fmla="*/ 0 h 21600"/>
              <a:gd name="T4" fmla="*/ 21653 w 21600"/>
              <a:gd name="T5" fmla="*/ 18828 h 21600"/>
              <a:gd name="T6" fmla="*/ 19954 w 21600"/>
              <a:gd name="T7" fmla="*/ 20214 h 21600"/>
              <a:gd name="T8" fmla="*/ 18256 w 21600"/>
              <a:gd name="T9" fmla="*/ 21628 h 21600"/>
              <a:gd name="T10" fmla="*/ 19954 w 21600"/>
              <a:gd name="T11" fmla="*/ 1428 h 21600"/>
              <a:gd name="T12" fmla="*/ 18256 w 21600"/>
              <a:gd name="T13" fmla="*/ 2800 h 21600"/>
              <a:gd name="T14" fmla="*/ 1645 w 21600"/>
              <a:gd name="T15" fmla="*/ 1428 h 21600"/>
              <a:gd name="T16" fmla="*/ 21600 w 21600"/>
              <a:gd name="T17" fmla="*/ 0 h 21600"/>
              <a:gd name="T18" fmla="*/ 10800 w 21600"/>
              <a:gd name="T19" fmla="*/ 0 h 21600"/>
              <a:gd name="T20" fmla="*/ 0 w 21600"/>
              <a:gd name="T21" fmla="*/ 10800 h 21600"/>
              <a:gd name="T22" fmla="*/ 21600 w 21600"/>
              <a:gd name="T23" fmla="*/ 10800 h 21600"/>
              <a:gd name="T24" fmla="*/ 1645 w 21600"/>
              <a:gd name="T25" fmla="*/ 4171 h 21600"/>
              <a:gd name="T26" fmla="*/ 16522 w 21600"/>
              <a:gd name="T27" fmla="*/ 173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0" y="18014"/>
                </a:moveTo>
                <a:lnTo>
                  <a:pt x="0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68" y="1428"/>
                </a:lnTo>
                <a:lnTo>
                  <a:pt x="3468" y="0"/>
                </a:lnTo>
                <a:lnTo>
                  <a:pt x="21653" y="0"/>
                </a:lnTo>
                <a:lnTo>
                  <a:pt x="21653" y="18828"/>
                </a:lnTo>
                <a:lnTo>
                  <a:pt x="19954" y="188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16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  <a:path w="21600" h="21600" extrusionOk="0">
                <a:moveTo>
                  <a:pt x="3486" y="1428"/>
                </a:moveTo>
                <a:lnTo>
                  <a:pt x="19954" y="14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86" y="1428"/>
                </a:lnTo>
                <a:close/>
              </a:path>
              <a:path w="21600" h="21600" extrusionOk="0">
                <a:moveTo>
                  <a:pt x="0" y="18014"/>
                </a:moveTo>
                <a:lnTo>
                  <a:pt x="4434" y="180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00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56176" y="1268760"/>
            <a:ext cx="3079810" cy="2471694"/>
          </a:xfrm>
          <a:prstGeom prst="ellipse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067944" y="1523694"/>
            <a:ext cx="2520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>
                <a:solidFill>
                  <a:srgbClr val="FF0000"/>
                </a:solidFill>
              </a:rPr>
              <a:t>Ca(OH)</a:t>
            </a:r>
            <a:r>
              <a:rPr lang="cs-CZ" sz="4400" b="1" baseline="-25000" dirty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636912"/>
            <a:ext cx="63313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Vápenné mléko </a:t>
            </a:r>
            <a:r>
              <a:rPr lang="cs-CZ" dirty="0" smtClean="0"/>
              <a:t>= hydroxid vápenatý s vodou</a:t>
            </a:r>
          </a:p>
          <a:p>
            <a:r>
              <a:rPr lang="cs-CZ" sz="3200" dirty="0" smtClean="0"/>
              <a:t>Vápenná voda </a:t>
            </a:r>
            <a:r>
              <a:rPr lang="cs-CZ" dirty="0" smtClean="0"/>
              <a:t>= přefiltrované  vápenné mléko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861048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POUŽÍTÍ: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Hnojivo pro kyselé půdy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Stavebnictví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Čištění cukerné šťávy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Natronové vápno </a:t>
            </a:r>
            <a:r>
              <a:rPr lang="cs-CZ" sz="2000" dirty="0" smtClean="0"/>
              <a:t>(Ca(OH)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 + </a:t>
            </a:r>
            <a:r>
              <a:rPr lang="cs-CZ" sz="2000" dirty="0" err="1" smtClean="0"/>
              <a:t>NaOH</a:t>
            </a:r>
            <a:r>
              <a:rPr lang="cs-CZ" sz="2000" dirty="0" smtClean="0"/>
              <a:t>) – odstraňování CO2 )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029891" y="620688"/>
            <a:ext cx="6752233" cy="92333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HYDROXID VÁPENATÝ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758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922090"/>
            <a:ext cx="2102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VÁPENEC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861048"/>
            <a:ext cx="30618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HAŠENÉ  VÁPNO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4153435"/>
            <a:ext cx="2914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PÁLENÉ VÁPNO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4581128"/>
            <a:ext cx="1580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Ca(OH)</a:t>
            </a:r>
            <a:r>
              <a:rPr lang="cs-CZ" sz="3200" baseline="-25000" dirty="0"/>
              <a:t>2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79468" y="4738210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CaO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1506866"/>
            <a:ext cx="15594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CaCO</a:t>
            </a:r>
            <a:r>
              <a:rPr lang="cs-CZ" sz="3200" baseline="-25000" dirty="0"/>
              <a:t>3</a:t>
            </a:r>
            <a:endParaRPr lang="cs-CZ" sz="32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5220072" y="2091641"/>
            <a:ext cx="1728192" cy="176940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347864" y="4581128"/>
            <a:ext cx="25922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835696" y="1799253"/>
            <a:ext cx="1872208" cy="19177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 rot="2839612">
            <a:off x="5017683" y="2573476"/>
            <a:ext cx="26610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CaCO</a:t>
            </a:r>
            <a:r>
              <a:rPr lang="cs-CZ" baseline="-25000" dirty="0" smtClean="0">
                <a:solidFill>
                  <a:srgbClr val="FF0000"/>
                </a:solidFill>
              </a:rPr>
              <a:t>3</a:t>
            </a:r>
            <a:r>
              <a:rPr lang="cs-CZ" baseline="-25000" dirty="0" smtClean="0"/>
              <a:t>                 </a:t>
            </a:r>
            <a:r>
              <a:rPr lang="cs-CZ" dirty="0" err="1">
                <a:solidFill>
                  <a:srgbClr val="FF0000"/>
                </a:solidFill>
              </a:rPr>
              <a:t>CaO</a:t>
            </a:r>
            <a:r>
              <a:rPr lang="cs-CZ" dirty="0">
                <a:solidFill>
                  <a:srgbClr val="FF0000"/>
                </a:solidFill>
              </a:rPr>
              <a:t> + CO</a:t>
            </a:r>
            <a:r>
              <a:rPr lang="cs-CZ" baseline="-25000" dirty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5940152" y="2348880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 rot="18879971">
            <a:off x="792060" y="2437215"/>
            <a:ext cx="3385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Ca(OH)</a:t>
            </a:r>
            <a:r>
              <a:rPr lang="cs-CZ" baseline="-25000" dirty="0">
                <a:solidFill>
                  <a:srgbClr val="FF0000"/>
                </a:solidFill>
              </a:rPr>
              <a:t>2</a:t>
            </a:r>
            <a:r>
              <a:rPr lang="cs-CZ" dirty="0">
                <a:solidFill>
                  <a:srgbClr val="FF0000"/>
                </a:solidFill>
              </a:rPr>
              <a:t> + CO</a:t>
            </a:r>
            <a:r>
              <a:rPr lang="cs-CZ" baseline="-25000" dirty="0">
                <a:solidFill>
                  <a:srgbClr val="FF0000"/>
                </a:solidFill>
              </a:rPr>
              <a:t>2</a:t>
            </a:r>
            <a:r>
              <a:rPr lang="cs-CZ" dirty="0">
                <a:solidFill>
                  <a:srgbClr val="FF0000"/>
                </a:solidFill>
              </a:rPr>
              <a:t> → CaCO</a:t>
            </a:r>
            <a:r>
              <a:rPr lang="cs-CZ" baseline="-25000" dirty="0">
                <a:solidFill>
                  <a:srgbClr val="FF0000"/>
                </a:solidFill>
              </a:rPr>
              <a:t>3</a:t>
            </a:r>
            <a:r>
              <a:rPr lang="cs-CZ" dirty="0">
                <a:solidFill>
                  <a:srgbClr val="FF0000"/>
                </a:solidFill>
              </a:rPr>
              <a:t> + H</a:t>
            </a:r>
            <a:r>
              <a:rPr lang="cs-CZ" baseline="-25000" dirty="0">
                <a:solidFill>
                  <a:srgbClr val="FF0000"/>
                </a:solidFill>
              </a:rPr>
              <a:t>2</a:t>
            </a:r>
            <a:r>
              <a:rPr lang="cs-CZ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559893" y="4722820"/>
            <a:ext cx="25662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O + </a:t>
            </a:r>
            <a:r>
              <a:rPr lang="cs-CZ" dirty="0" err="1" smtClean="0">
                <a:solidFill>
                  <a:srgbClr val="FF0000"/>
                </a:solidFill>
              </a:rPr>
              <a:t>CaO</a:t>
            </a:r>
            <a:r>
              <a:rPr lang="cs-CZ" dirty="0" smtClean="0">
                <a:solidFill>
                  <a:srgbClr val="FF0000"/>
                </a:solidFill>
              </a:rPr>
              <a:t> → Ca(OH)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62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158624"/>
              </p:ext>
            </p:extLst>
          </p:nvPr>
        </p:nvGraphicFramePr>
        <p:xfrm>
          <a:off x="467545" y="3356992"/>
          <a:ext cx="8136902" cy="295027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2207"/>
                <a:gridCol w="1075287"/>
                <a:gridCol w="1638760"/>
                <a:gridCol w="1775324"/>
                <a:gridCol w="1775324"/>
              </a:tblGrid>
              <a:tr h="8003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Halogenidy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tx2">
                          <a:lumMod val="60000"/>
                          <a:lumOff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Oxidy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tx2">
                          <a:lumMod val="60000"/>
                          <a:lumOff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Sulfidy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tx2">
                          <a:lumMod val="60000"/>
                          <a:lumOff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Kyseliny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tx2">
                          <a:lumMod val="60000"/>
                          <a:lumOff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Hydroxidy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tx2">
                          <a:lumMod val="60000"/>
                          <a:lumOff val="4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</a:tr>
              <a:tr h="7365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CaCl2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CO2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err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PbS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H2O3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 err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NaOH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</a:tr>
              <a:tr h="69539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AlI3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N2O5</a:t>
                      </a: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Na2S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HNO3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Ca(OH)2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</a:tr>
              <a:tr h="71802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  <a:ea typeface="Times New Roman"/>
                        </a:rPr>
                        <a:t>KI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NO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err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ZnS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 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HI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b="1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j-lt"/>
                        </a:rPr>
                        <a:t>KOH</a:t>
                      </a:r>
                      <a:endParaRPr lang="cs-CZ" sz="24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+mj-lt"/>
                        <a:ea typeface="Times New Roman"/>
                      </a:endParaRPr>
                    </a:p>
                  </a:txBody>
                  <a:tcPr marL="44450" marR="44450" marT="0" marB="0">
                    <a:pattFill prst="pct90">
                      <a:fgClr>
                        <a:schemeClr val="bg2">
                          <a:lumMod val="90000"/>
                        </a:schemeClr>
                      </a:fgClr>
                      <a:bgClr>
                        <a:schemeClr val="bg1"/>
                      </a:bgClr>
                    </a:pattFill>
                  </a:tcPr>
                </a:tc>
              </a:tr>
            </a:tbl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611560" y="1772816"/>
            <a:ext cx="7920880" cy="129614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 KOH, CO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CaCl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H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SO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3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N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O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5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Ca(OH)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AlI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3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cs-CZ" alt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PbS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HI, Na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S, HNO</a:t>
            </a:r>
            <a:r>
              <a:rPr lang="cs-CZ" altLang="cs-CZ" sz="2800" b="1" baseline="-30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3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cs-CZ" alt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NaOH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lang="cs-CZ" alt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ZnS</a:t>
            </a:r>
            <a:r>
              <a:rPr lang="cs-CZ" alt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Times New Roman" pitchFamily="18" charset="0"/>
                <a:cs typeface="Arial" pitchFamily="34" charset="0"/>
              </a:rPr>
              <a:t>, NO, KI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548680"/>
            <a:ext cx="8640960" cy="95410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alt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ea typeface="Times New Roman" pitchFamily="18" charset="0"/>
                <a:cs typeface="Arial" pitchFamily="34" charset="0"/>
              </a:rPr>
              <a:t>Uvedené sloučeniny rozděl na halogenidy, sulfidy, oxidy, hydroxidy a kyseliny.</a:t>
            </a:r>
            <a:endParaRPr lang="cs-CZ" altLang="cs-CZ" sz="1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548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4300" y="2564904"/>
            <a:ext cx="7344816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Při </a:t>
            </a:r>
            <a:r>
              <a:rPr lang="cs-CZ" sz="2800" b="1" dirty="0"/>
              <a:t>poleptání hydroxidem poranění: </a:t>
            </a:r>
          </a:p>
          <a:p>
            <a:r>
              <a:rPr lang="cs-CZ" sz="2800" dirty="0"/>
              <a:t>    a) opláchneme roztokem octa</a:t>
            </a:r>
          </a:p>
          <a:p>
            <a:r>
              <a:rPr lang="cs-CZ" sz="2800" dirty="0"/>
              <a:t>    b) namažeme indulonou nebo jiným </a:t>
            </a:r>
            <a:r>
              <a:rPr lang="cs-CZ" sz="2800" dirty="0" smtClean="0"/>
              <a:t>krémem</a:t>
            </a:r>
          </a:p>
          <a:p>
            <a:r>
              <a:rPr lang="cs-CZ" sz="2800" dirty="0" smtClean="0"/>
              <a:t>    c</a:t>
            </a:r>
            <a:r>
              <a:rPr lang="cs-CZ" sz="2800" dirty="0"/>
              <a:t>) opláchneme vodou</a:t>
            </a:r>
          </a:p>
          <a:p>
            <a:r>
              <a:rPr lang="cs-CZ" sz="2800" dirty="0"/>
              <a:t>    d) opláchneme roztokem jedlé sody</a:t>
            </a:r>
          </a:p>
          <a:p>
            <a:r>
              <a:rPr lang="cs-CZ" dirty="0"/>
              <a:t> </a:t>
            </a:r>
          </a:p>
        </p:txBody>
      </p:sp>
      <p:pic>
        <p:nvPicPr>
          <p:cNvPr id="3074" name="Picture 2" descr="C:\Users\Majda\AppData\Local\Microsoft\Windows\Temporary Internet Files\Content.IE5\P2FAENFL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689" y="542304"/>
            <a:ext cx="1971651" cy="187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683568" y="542304"/>
            <a:ext cx="4608512" cy="144653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Znáte správnou odpověď???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38649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b="1" u="sng" dirty="0" smtClean="0"/>
              <a:t>Jiné </a:t>
            </a:r>
            <a:r>
              <a:rPr lang="cs-CZ" b="1" u="sng" dirty="0"/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20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1113</TotalTime>
  <Words>396</Words>
  <Application>Microsoft Office PowerPoint</Application>
  <PresentationFormat>Předvádění na obrazovce (4:3)</PresentationFormat>
  <Paragraphs>82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</cp:lastModifiedBy>
  <cp:revision>167</cp:revision>
  <dcterms:created xsi:type="dcterms:W3CDTF">2013-09-30T11:29:36Z</dcterms:created>
  <dcterms:modified xsi:type="dcterms:W3CDTF">2014-01-18T17:23:12Z</dcterms:modified>
</cp:coreProperties>
</file>