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68" r:id="rId4"/>
    <p:sldId id="272" r:id="rId5"/>
    <p:sldId id="273" r:id="rId6"/>
    <p:sldId id="274" r:id="rId7"/>
    <p:sldId id="270" r:id="rId8"/>
    <p:sldId id="269" r:id="rId9"/>
    <p:sldId id="27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7D3FF"/>
    <a:srgbClr val="FF0066"/>
    <a:srgbClr val="FFFF66"/>
    <a:srgbClr val="0099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dirty="0" smtClean="0"/>
            <a:t>: </a:t>
          </a:r>
          <a:r>
            <a:rPr lang="cs-CZ" sz="2000" dirty="0" smtClean="0"/>
            <a:t>VYBRANÉ KAPITOLY Z CHEMIE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VY_32_INOVACE_FOTOSYNTÉZA 1.část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     Ing. Minářová Pavlína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r>
            <a:rPr lang="cs-CZ" b="1" dirty="0" smtClean="0"/>
            <a:t>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C8677FA2-FB44-455A-8143-8BC92CF07CE8}" type="presOf" srcId="{BA9EE107-A5FB-41C4-9EF1-1CC153B68B3F}" destId="{9C0CD981-713F-47B3-AE2F-2963F2684A6F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F018DA26-FE7D-4364-9F62-B3F576130821}" type="presOf" srcId="{8D78E2D7-18A7-41DD-9962-57B3FE2BEBDD}" destId="{A1781B13-DE10-4169-ABDE-0384026A6B34}" srcOrd="0" destOrd="0" presId="urn:microsoft.com/office/officeart/2008/layout/VerticalCurvedList"/>
    <dgm:cxn modelId="{E730BF23-D450-4725-BC75-3961FA3BEC9A}" type="presOf" srcId="{F3C4A836-23AC-4E41-B6D6-51221E7E6743}" destId="{EF104B90-7E69-4918-A202-E6F91FC6E413}" srcOrd="0" destOrd="0" presId="urn:microsoft.com/office/officeart/2008/layout/VerticalCurvedList"/>
    <dgm:cxn modelId="{AC63853E-BC1E-43D0-B9F6-B8F5E12C8BE6}" type="presOf" srcId="{E392F34A-E55D-43D5-AEDD-49027298B816}" destId="{7DCEBD2C-792F-484E-9C96-926E03F540ED}" srcOrd="0" destOrd="0" presId="urn:microsoft.com/office/officeart/2008/layout/VerticalCurvedList"/>
    <dgm:cxn modelId="{A3A57A06-681E-4056-BED9-37E7EF282D4D}" type="presOf" srcId="{60B5D622-D348-4384-9EFA-863CA4F7B7A3}" destId="{CAE44C5F-81A1-4D30-8D3F-2E663ECAC700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B7E63D5E-776C-4FF2-AA39-5BCFFD1218CD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65D6243D-9AEA-4AAD-8E31-DF5789C1E476}" type="presOf" srcId="{A6F0E638-0CDE-4E1F-BB57-10C18463C623}" destId="{7DCEBD2C-792F-484E-9C96-926E03F540ED}" srcOrd="0" destOrd="1" presId="urn:microsoft.com/office/officeart/2008/layout/VerticalCurvedList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B0C2BCBD-BDFC-4122-84AA-8F1B2CA604BE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BFF631-89B4-4904-AD75-763221D738A9}" type="presParOf" srcId="{9C0CD981-713F-47B3-AE2F-2963F2684A6F}" destId="{96773A7D-3367-4F53-A2D2-EA5770AFFDB3}" srcOrd="0" destOrd="0" presId="urn:microsoft.com/office/officeart/2008/layout/VerticalCurvedList"/>
    <dgm:cxn modelId="{CDEE1A6F-9DFA-43FD-9B13-DABECBEE1036}" type="presParOf" srcId="{96773A7D-3367-4F53-A2D2-EA5770AFFDB3}" destId="{F31B7103-6E88-4DB9-9888-CB9E0B3FEEF8}" srcOrd="0" destOrd="0" presId="urn:microsoft.com/office/officeart/2008/layout/VerticalCurvedList"/>
    <dgm:cxn modelId="{C4F7A62A-5E5E-4611-B001-8337BA87A5D1}" type="presParOf" srcId="{F31B7103-6E88-4DB9-9888-CB9E0B3FEEF8}" destId="{F7A92DE4-3445-4B9B-AF3D-F2DA6F69C25D}" srcOrd="0" destOrd="0" presId="urn:microsoft.com/office/officeart/2008/layout/VerticalCurvedList"/>
    <dgm:cxn modelId="{10A17E29-71FA-4B7F-B218-F2E7207C6DB3}" type="presParOf" srcId="{F31B7103-6E88-4DB9-9888-CB9E0B3FEEF8}" destId="{EF104B90-7E69-4918-A202-E6F91FC6E413}" srcOrd="1" destOrd="0" presId="urn:microsoft.com/office/officeart/2008/layout/VerticalCurvedList"/>
    <dgm:cxn modelId="{9D3F70CE-AADF-47C6-9FD1-AE63B58B7D88}" type="presParOf" srcId="{F31B7103-6E88-4DB9-9888-CB9E0B3FEEF8}" destId="{F5A5022A-2B1C-4F3B-B289-BC099E9CE92F}" srcOrd="2" destOrd="0" presId="urn:microsoft.com/office/officeart/2008/layout/VerticalCurvedList"/>
    <dgm:cxn modelId="{5040025C-79FE-408A-8651-302E266F6E6A}" type="presParOf" srcId="{F31B7103-6E88-4DB9-9888-CB9E0B3FEEF8}" destId="{F16BA6F4-95DE-4E28-BF94-6459A70C4A6D}" srcOrd="3" destOrd="0" presId="urn:microsoft.com/office/officeart/2008/layout/VerticalCurvedList"/>
    <dgm:cxn modelId="{45F9C1C9-804C-4728-BC35-9D3D38DB4A1E}" type="presParOf" srcId="{96773A7D-3367-4F53-A2D2-EA5770AFFDB3}" destId="{F036299F-AF4D-4DAF-ABF5-87E8CC3FEF1B}" srcOrd="1" destOrd="0" presId="urn:microsoft.com/office/officeart/2008/layout/VerticalCurvedList"/>
    <dgm:cxn modelId="{7B404D46-250F-4E11-89AD-1EB9CFA761EF}" type="presParOf" srcId="{96773A7D-3367-4F53-A2D2-EA5770AFFDB3}" destId="{40B95986-31F6-48A6-A8D8-D04AC3BEDA92}" srcOrd="2" destOrd="0" presId="urn:microsoft.com/office/officeart/2008/layout/VerticalCurvedList"/>
    <dgm:cxn modelId="{889392F1-2034-4BF2-8671-53C05BF915FD}" type="presParOf" srcId="{40B95986-31F6-48A6-A8D8-D04AC3BEDA92}" destId="{112F553D-60C2-4CC4-948D-0369F51C4DB0}" srcOrd="0" destOrd="0" presId="urn:microsoft.com/office/officeart/2008/layout/VerticalCurvedList"/>
    <dgm:cxn modelId="{CE2E4A24-0795-4617-8B36-15FC6374DB29}" type="presParOf" srcId="{96773A7D-3367-4F53-A2D2-EA5770AFFDB3}" destId="{A1781B13-DE10-4169-ABDE-0384026A6B34}" srcOrd="3" destOrd="0" presId="urn:microsoft.com/office/officeart/2008/layout/VerticalCurvedList"/>
    <dgm:cxn modelId="{0192CB00-0018-42E6-A14F-AAD9D23D8B78}" type="presParOf" srcId="{96773A7D-3367-4F53-A2D2-EA5770AFFDB3}" destId="{65CD74A9-3E7B-49D7-95DD-EB8B72D6CA84}" srcOrd="4" destOrd="0" presId="urn:microsoft.com/office/officeart/2008/layout/VerticalCurvedList"/>
    <dgm:cxn modelId="{80C726B1-DA44-49AA-9EF4-F2D891ACAA1B}" type="presParOf" srcId="{65CD74A9-3E7B-49D7-95DD-EB8B72D6CA84}" destId="{2741B69B-255D-4143-BECE-5BD9035A4FC6}" srcOrd="0" destOrd="0" presId="urn:microsoft.com/office/officeart/2008/layout/VerticalCurvedList"/>
    <dgm:cxn modelId="{68032C55-165A-492A-8961-FD1DE64C422E}" type="presParOf" srcId="{96773A7D-3367-4F53-A2D2-EA5770AFFDB3}" destId="{7DCEBD2C-792F-484E-9C96-926E03F540ED}" srcOrd="5" destOrd="0" presId="urn:microsoft.com/office/officeart/2008/layout/VerticalCurvedList"/>
    <dgm:cxn modelId="{390F5220-1F29-4132-BEED-B8BF6A734F70}" type="presParOf" srcId="{96773A7D-3367-4F53-A2D2-EA5770AFFDB3}" destId="{8E391AE5-35EA-4A7F-ACFF-6E662A0BD046}" srcOrd="6" destOrd="0" presId="urn:microsoft.com/office/officeart/2008/layout/VerticalCurvedList"/>
    <dgm:cxn modelId="{E68DC4D8-12E2-4292-9432-5330626E09DD}" type="presParOf" srcId="{8E391AE5-35EA-4A7F-ACFF-6E662A0BD046}" destId="{EB133F34-59A3-4639-B813-3EF5396EC28B}" srcOrd="0" destOrd="0" presId="urn:microsoft.com/office/officeart/2008/layout/VerticalCurvedList"/>
    <dgm:cxn modelId="{627DAD96-BB32-415B-BF70-D642ADD7A438}" type="presParOf" srcId="{96773A7D-3367-4F53-A2D2-EA5770AFFDB3}" destId="{88F378EC-C3F8-47CD-AEFF-49BA634320FB}" srcOrd="7" destOrd="0" presId="urn:microsoft.com/office/officeart/2008/layout/VerticalCurvedList"/>
    <dgm:cxn modelId="{90DD60BB-69DA-4B28-8BD6-65181E54C11C}" type="presParOf" srcId="{96773A7D-3367-4F53-A2D2-EA5770AFFDB3}" destId="{0C1D6B2A-9239-4220-B9D4-EF24FF044C0E}" srcOrd="8" destOrd="0" presId="urn:microsoft.com/office/officeart/2008/layout/VerticalCurvedList"/>
    <dgm:cxn modelId="{F88CFA40-5C66-4EAA-93B8-2AAC1ED2616B}" type="presParOf" srcId="{0C1D6B2A-9239-4220-B9D4-EF24FF044C0E}" destId="{A6FEC19F-0F90-4EC7-BB21-E0ADFEFFA617}" srcOrd="0" destOrd="0" presId="urn:microsoft.com/office/officeart/2008/layout/VerticalCurvedList"/>
    <dgm:cxn modelId="{BD11227D-CCA2-4A41-9BA0-5EF08CDE270A}" type="presParOf" srcId="{96773A7D-3367-4F53-A2D2-EA5770AFFDB3}" destId="{CAE44C5F-81A1-4D30-8D3F-2E663ECAC700}" srcOrd="9" destOrd="0" presId="urn:microsoft.com/office/officeart/2008/layout/VerticalCurvedList"/>
    <dgm:cxn modelId="{1F98ABFD-BA22-4643-A92D-ABDAE22B7947}" type="presParOf" srcId="{96773A7D-3367-4F53-A2D2-EA5770AFFDB3}" destId="{053E2699-E7D5-4B6C-A824-2ED732C32228}" srcOrd="10" destOrd="0" presId="urn:microsoft.com/office/officeart/2008/layout/VerticalCurvedList"/>
    <dgm:cxn modelId="{74920766-8CF6-49DA-8A8A-7C9A52E62A0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     Ing. Minářová Pavlína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</a:t>
          </a:r>
          <a:r>
            <a:rPr lang="cs-CZ" sz="2000" b="1" kern="1200" dirty="0" smtClean="0"/>
            <a:t>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</a:t>
          </a:r>
          <a:r>
            <a:rPr lang="cs-CZ" sz="2000" b="1" kern="1200" dirty="0" smtClean="0"/>
            <a:t>: </a:t>
          </a:r>
          <a:r>
            <a:rPr lang="cs-CZ" sz="2000" kern="1200" dirty="0" smtClean="0"/>
            <a:t>VYBRANÉ KAPITOLY Z CHEMIE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VY_32_INOVACE_FOTOSYNTÉZA 1.část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9" y="1743021"/>
            <a:ext cx="7772400" cy="1031428"/>
          </a:xfrm>
        </p:spPr>
        <p:txBody>
          <a:bodyPr>
            <a:normAutofit/>
          </a:bodyPr>
          <a:lstStyle/>
          <a:p>
            <a:r>
              <a:rPr lang="cs-CZ" sz="2800" dirty="0"/>
              <a:t>Základní škola a Mateřská škola Bílá Třemešná, okres Trutnov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599" y="2780928"/>
            <a:ext cx="6400800" cy="1473200"/>
          </a:xfrm>
        </p:spPr>
        <p:txBody>
          <a:bodyPr/>
          <a:lstStyle/>
          <a:p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  <a:p>
            <a:endParaRPr lang="cs-CZ" dirty="0"/>
          </a:p>
        </p:txBody>
      </p:sp>
      <p:pic>
        <p:nvPicPr>
          <p:cNvPr id="4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288884763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46134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675466"/>
            <a:ext cx="8640960" cy="3849877"/>
          </a:xfrm>
        </p:spPr>
        <p:txBody>
          <a:bodyPr>
            <a:normAutofit/>
          </a:bodyPr>
          <a:lstStyle/>
          <a:p>
            <a:pPr>
              <a:buNone/>
              <a:defRPr/>
            </a:pPr>
            <a:r>
              <a:rPr lang="cs-CZ" dirty="0">
                <a:latin typeface="+mj-lt"/>
                <a:cs typeface="Calibri" pitchFamily="34" charset="0"/>
              </a:rPr>
              <a:t>předmět: </a:t>
            </a:r>
            <a:r>
              <a:rPr lang="cs-CZ" dirty="0" smtClean="0">
                <a:latin typeface="+mj-lt"/>
                <a:cs typeface="Calibri" pitchFamily="34" charset="0"/>
              </a:rPr>
              <a:t>chemie</a:t>
            </a:r>
            <a:endParaRPr lang="cs-CZ" dirty="0">
              <a:latin typeface="+mj-lt"/>
              <a:cs typeface="Calibri" pitchFamily="34" charset="0"/>
            </a:endParaRPr>
          </a:p>
          <a:p>
            <a:pPr>
              <a:buNone/>
              <a:defRPr/>
            </a:pPr>
            <a:r>
              <a:rPr lang="cs-CZ" dirty="0">
                <a:latin typeface="+mj-lt"/>
                <a:cs typeface="Calibri" pitchFamily="34" charset="0"/>
              </a:rPr>
              <a:t>věková skupina: </a:t>
            </a:r>
            <a:r>
              <a:rPr lang="cs-CZ" dirty="0" smtClean="0">
                <a:latin typeface="+mj-lt"/>
                <a:cs typeface="Calibri" pitchFamily="34" charset="0"/>
              </a:rPr>
              <a:t> 9.třída</a:t>
            </a:r>
            <a:endParaRPr lang="cs-CZ" dirty="0">
              <a:latin typeface="+mj-lt"/>
              <a:cs typeface="Calibri" pitchFamily="34" charset="0"/>
            </a:endParaRPr>
          </a:p>
          <a:p>
            <a:pPr>
              <a:buNone/>
              <a:defRPr/>
            </a:pPr>
            <a:endParaRPr lang="cs-CZ" dirty="0">
              <a:latin typeface="+mj-lt"/>
              <a:cs typeface="Calibri" pitchFamily="34" charset="0"/>
            </a:endParaRPr>
          </a:p>
          <a:p>
            <a:pPr marL="0" indent="0">
              <a:buNone/>
              <a:defRPr/>
            </a:pPr>
            <a:r>
              <a:rPr lang="cs-CZ" dirty="0">
                <a:latin typeface="+mj-lt"/>
                <a:cs typeface="Calibri" pitchFamily="34" charset="0"/>
              </a:rPr>
              <a:t>Materiál je určen k interaktivní výuce. </a:t>
            </a:r>
            <a:r>
              <a:rPr lang="cs-CZ" dirty="0"/>
              <a:t>Úvodní prezentace může sloužit jako výkladové nebo opakovací  učivo. </a:t>
            </a:r>
            <a:r>
              <a:rPr lang="cs-CZ" dirty="0" smtClean="0">
                <a:latin typeface="+mj-lt"/>
                <a:cs typeface="Calibri" pitchFamily="34" charset="0"/>
              </a:rPr>
              <a:t>Žáci </a:t>
            </a:r>
            <a:r>
              <a:rPr lang="cs-CZ" dirty="0">
                <a:latin typeface="+mj-lt"/>
                <a:cs typeface="Calibri" pitchFamily="34" charset="0"/>
              </a:rPr>
              <a:t>inovativním způsobem vyhledávají a zpracovávají informace pomocí internetu, interaktivní tabule a </a:t>
            </a:r>
            <a:r>
              <a:rPr lang="cs-CZ" dirty="0" err="1">
                <a:latin typeface="+mj-lt"/>
                <a:cs typeface="Calibri" pitchFamily="34" charset="0"/>
              </a:rPr>
              <a:t>powerpointové</a:t>
            </a:r>
            <a:r>
              <a:rPr lang="cs-CZ" dirty="0">
                <a:latin typeface="+mj-lt"/>
                <a:cs typeface="Calibri" pitchFamily="34" charset="0"/>
              </a:rPr>
              <a:t> prezentace.   </a:t>
            </a:r>
            <a:r>
              <a:rPr lang="cs-CZ" dirty="0" smtClean="0">
                <a:latin typeface="+mj-lt"/>
                <a:cs typeface="Calibri" pitchFamily="34" charset="0"/>
              </a:rPr>
              <a:t>Na základě vyhledaných odpovědí na otázky na snímku 3 sestaví rovnici fotosyntézy.  Na snímku 7 popisují průběh fotosyntézy.</a:t>
            </a:r>
            <a:endParaRPr lang="cs-CZ" dirty="0">
              <a:latin typeface="+mj-lt"/>
              <a:cs typeface="Calibri" pitchFamily="34" charset="0"/>
            </a:endParaRPr>
          </a:p>
          <a:p>
            <a:pPr marL="0" indent="0" algn="just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2358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980728"/>
            <a:ext cx="34419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FOTOSYNTÉZA</a:t>
            </a:r>
            <a:endParaRPr lang="cs-CZ" sz="4000" b="1" dirty="0"/>
          </a:p>
        </p:txBody>
      </p:sp>
      <p:sp>
        <p:nvSpPr>
          <p:cNvPr id="3" name="Oválný popisek 2"/>
          <p:cNvSpPr/>
          <p:nvPr/>
        </p:nvSpPr>
        <p:spPr>
          <a:xfrm>
            <a:off x="1115616" y="980728"/>
            <a:ext cx="914400" cy="612648"/>
          </a:xfrm>
          <a:prstGeom prst="wedgeEllipseCallout">
            <a:avLst/>
          </a:prstGeom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Kde?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2951820" y="1787315"/>
            <a:ext cx="2088232" cy="612648"/>
          </a:xfrm>
          <a:prstGeom prst="wedgeEllipseCallout">
            <a:avLst>
              <a:gd name="adj1" fmla="val -19633"/>
              <a:gd name="adj2" fmla="val 8703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 kterých reaktantů?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5436096" y="1412776"/>
            <a:ext cx="1728192" cy="864096"/>
          </a:xfrm>
          <a:prstGeom prst="wedgeEllipse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Které produkty vznikají?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6804248" y="2093639"/>
            <a:ext cx="2016224" cy="1119337"/>
          </a:xfrm>
          <a:prstGeom prst="wedgeEllipse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 jakých podmínek?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179512" y="3212976"/>
            <a:ext cx="8964488" cy="2880320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4175" y="3976027"/>
            <a:ext cx="17171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chlorofyl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4268415"/>
            <a:ext cx="35274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6CO</a:t>
            </a:r>
            <a:r>
              <a:rPr lang="cs-CZ" sz="2400" b="1" dirty="0" smtClean="0"/>
              <a:t>2</a:t>
            </a:r>
            <a:r>
              <a:rPr lang="cs-CZ" sz="4400" b="1" dirty="0" smtClean="0"/>
              <a:t> + 12H</a:t>
            </a:r>
            <a:r>
              <a:rPr lang="cs-CZ" sz="2400" b="1" dirty="0" smtClean="0"/>
              <a:t>2</a:t>
            </a:r>
            <a:r>
              <a:rPr lang="cs-CZ" sz="4400" b="1" dirty="0" smtClean="0"/>
              <a:t>O</a:t>
            </a:r>
            <a:endParaRPr lang="cs-CZ" sz="4400" b="1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3491879" y="4653136"/>
            <a:ext cx="1002681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500031" y="4268415"/>
            <a:ext cx="471315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C</a:t>
            </a:r>
            <a:r>
              <a:rPr lang="cs-CZ" sz="2800" b="1" dirty="0" smtClean="0"/>
              <a:t>6</a:t>
            </a:r>
            <a:r>
              <a:rPr lang="cs-CZ" sz="4400" b="1" dirty="0" smtClean="0"/>
              <a:t>H</a:t>
            </a:r>
            <a:r>
              <a:rPr lang="cs-CZ" sz="2800" b="1" dirty="0" smtClean="0"/>
              <a:t>12</a:t>
            </a:r>
            <a:r>
              <a:rPr lang="cs-CZ" sz="4400" b="1" dirty="0" smtClean="0"/>
              <a:t>O</a:t>
            </a:r>
            <a:r>
              <a:rPr lang="cs-CZ" sz="2800" b="1" dirty="0" smtClean="0"/>
              <a:t>6</a:t>
            </a:r>
            <a:r>
              <a:rPr lang="cs-CZ" sz="4400" b="1" dirty="0" smtClean="0"/>
              <a:t>+6O</a:t>
            </a:r>
            <a:r>
              <a:rPr lang="cs-CZ" sz="2800" b="1" dirty="0" smtClean="0"/>
              <a:t>2</a:t>
            </a:r>
            <a:r>
              <a:rPr lang="cs-CZ" sz="4400" b="1" dirty="0" smtClean="0"/>
              <a:t>+6H</a:t>
            </a:r>
            <a:r>
              <a:rPr lang="cs-CZ" sz="2800" b="1" dirty="0" smtClean="0"/>
              <a:t>2</a:t>
            </a:r>
            <a:r>
              <a:rPr lang="cs-CZ" sz="4400" b="1" dirty="0" smtClean="0"/>
              <a:t>O</a:t>
            </a:r>
            <a:endParaRPr lang="cs-CZ" sz="4400" b="1" dirty="0"/>
          </a:p>
        </p:txBody>
      </p:sp>
      <p:pic>
        <p:nvPicPr>
          <p:cNvPr id="1027" name="Picture 3" descr="C:\Users\Pavlína\AppData\Local\Microsoft\Windows\Temporary Internet Files\Content.IE5\6CRR153V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130" y="144708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1248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500"/>
                            </p:stCondLst>
                            <p:childTnLst>
                              <p:par>
                                <p:cTn id="4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fotosyntéza?</a:t>
            </a:r>
            <a:endParaRPr lang="cs-CZ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95536" y="1558648"/>
            <a:ext cx="2376264" cy="302248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ložitý biochemický proces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00700" y="1558648"/>
            <a:ext cx="2376264" cy="302248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ění se světelná energie na chemickou energii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1520" y="5013176"/>
            <a:ext cx="8784976" cy="115212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hemická energie se ukládá do vazeb organických látek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156176" y="1558648"/>
            <a:ext cx="2376264" cy="3022480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organické látky vznikají z jednoduchých anorganických látek – vody a oxidu uhličitého</a:t>
            </a:r>
          </a:p>
        </p:txBody>
      </p:sp>
    </p:spTree>
    <p:extLst>
      <p:ext uri="{BB962C8B-B14F-4D97-AF65-F5344CB8AC3E}">
        <p14:creationId xmlns:p14="http://schemas.microsoft.com/office/powerpoint/2010/main" val="1944558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8" name="Picture 24" descr="Leaf_1_web.jpg (1024×768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1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08608" y="404664"/>
            <a:ext cx="77267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u="sng" cap="none" spc="0" dirty="0" smtClean="0">
                <a:ln w="11430"/>
                <a:solidFill>
                  <a:srgbClr val="57D3FF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Kde fotosyntéza probíhá?</a:t>
            </a:r>
            <a:endParaRPr lang="cs-CZ" sz="5400" b="1" u="sng" cap="none" spc="0" dirty="0">
              <a:ln w="11430"/>
              <a:solidFill>
                <a:srgbClr val="57D3FF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2878799"/>
            <a:ext cx="9073008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fotosyntéza </a:t>
            </a:r>
            <a:r>
              <a:rPr lang="cs-CZ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probíhá v listech rostlin za pomoci zeleného barviva –chlorofylu</a:t>
            </a:r>
            <a:endParaRPr lang="cs-CZ" sz="5400" b="1" cap="none" spc="0" dirty="0">
              <a:ln w="11430"/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782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udržuje život na Zemi</a:t>
            </a:r>
          </a:p>
          <a:p>
            <a:pPr lvl="1"/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přeměna světelné energie na chemickou</a:t>
            </a:r>
          </a:p>
          <a:p>
            <a:pPr lvl="1"/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produkce organických látek</a:t>
            </a:r>
          </a:p>
          <a:p>
            <a:pPr lvl="1"/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produkce kyslíku</a:t>
            </a:r>
          </a:p>
          <a:p>
            <a:pPr lvl="1"/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udržuje koncentraci CO</a:t>
            </a:r>
            <a:r>
              <a:rPr lang="cs-CZ" sz="2400" b="1" baseline="-25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atmosféře</a:t>
            </a:r>
          </a:p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existuje více než 2 miliardy let</a:t>
            </a:r>
          </a:p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vytvořila energetické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suroviny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je význam fotosyntézy?</a:t>
            </a:r>
            <a:endParaRPr lang="cs-CZ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 descr="C:\Users\Majda\AppData\Local\Microsoft\Windows\Temporary Internet Files\Content.IE5\9TK3O93K\MC9004418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09120"/>
            <a:ext cx="1701800" cy="199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6407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0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2" descr="fotosynteza.jpg (300×313)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100" name="Picture 4" descr="fotosynteza.jpg (300×313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35597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6" descr="fotosynteza v kontextu cele rostliny.jpg (960×720)"/>
          <p:cNvSpPr>
            <a:spLocks noChangeAspect="1" noChangeArrowheads="1"/>
          </p:cNvSpPr>
          <p:nvPr/>
        </p:nvSpPr>
        <p:spPr bwMode="auto">
          <a:xfrm>
            <a:off x="215900" y="158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104" name="Picture 8" descr="fotosynteza v kontextu cele rostliny.jpg (960×720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5" y="15875"/>
            <a:ext cx="5202888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6252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3672" y="332656"/>
            <a:ext cx="74029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se v rostlinách děje v noci ?</a:t>
            </a:r>
            <a:endParaRPr lang="cs-CZ" sz="44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8596" y="1268760"/>
            <a:ext cx="506420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/>
              <a:t>p</a:t>
            </a:r>
            <a:r>
              <a:rPr lang="cs-CZ" sz="3600" b="1" dirty="0" smtClean="0"/>
              <a:t>ohlcování CO2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b="1" dirty="0"/>
              <a:t>v</a:t>
            </a:r>
            <a:r>
              <a:rPr lang="cs-CZ" sz="3600" b="1" dirty="0" smtClean="0"/>
              <a:t>znik monosacharidů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995503"/>
            <a:ext cx="746069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se v rostlinách děje ve dne?</a:t>
            </a:r>
            <a:endParaRPr lang="cs-CZ" sz="44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5013176"/>
            <a:ext cx="63367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/>
              <a:t>v</a:t>
            </a:r>
            <a:r>
              <a:rPr lang="cs-CZ" sz="3600" b="1" dirty="0" smtClean="0"/>
              <a:t>ytváří zásobu energie a enzymů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b="1" dirty="0"/>
              <a:t>u</a:t>
            </a:r>
            <a:r>
              <a:rPr lang="cs-CZ" sz="3600" b="1" dirty="0" smtClean="0"/>
              <a:t>volňuje kyslík</a:t>
            </a:r>
            <a:endParaRPr lang="cs-CZ" sz="3600" b="1" dirty="0"/>
          </a:p>
        </p:txBody>
      </p:sp>
      <p:pic>
        <p:nvPicPr>
          <p:cNvPr id="3075" name="Picture 3" descr="C:\Users\Majda\AppData\Local\Microsoft\Windows\Temporary Internet Files\Content.IE5\JID3GU85\MP900390511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722623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jda\AppData\Local\Microsoft\Windows\Temporary Internet Files\Content.IE5\9TK3O93K\MC9004282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69089"/>
            <a:ext cx="19939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ajda\AppData\Local\Microsoft\Windows\Temporary Internet Files\Content.IE5\RK60U5RP\MC900441357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438022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1251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348880"/>
            <a:ext cx="7408333" cy="4176463"/>
          </a:xfrm>
        </p:spPr>
        <p:txBody>
          <a:bodyPr>
            <a:normAutofit fontScale="70000" lnSpcReduction="20000"/>
          </a:bodyPr>
          <a:lstStyle/>
          <a:p>
            <a:r>
              <a:rPr lang="cs-CZ" b="1" u="sng" dirty="0"/>
              <a:t>Použitá literatura: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učebnice pro základní školy a víceletá gymnázia</a:t>
            </a:r>
            <a:r>
              <a:rPr lang="cs-CZ" dirty="0"/>
              <a:t>. Plzeň: Fraus, 2006, ISBN 80-7238-442-2.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pracovní sešit pro základní školy a víceletá gymnázia</a:t>
            </a:r>
            <a:r>
              <a:rPr lang="cs-CZ" dirty="0"/>
              <a:t>. Plzeň: Fraus, 2006, ISBN 80-7238-442-2</a:t>
            </a:r>
            <a:r>
              <a:rPr lang="cs-CZ" dirty="0" smtClean="0"/>
              <a:t>.</a:t>
            </a:r>
          </a:p>
          <a:p>
            <a:r>
              <a:rPr lang="cs-CZ" b="1" u="sng" dirty="0" smtClean="0"/>
              <a:t>Internetové zdroje: </a:t>
            </a:r>
          </a:p>
          <a:p>
            <a:pPr marL="0" indent="0">
              <a:buNone/>
            </a:pPr>
            <a:r>
              <a:rPr lang="cs-CZ" dirty="0"/>
              <a:t>AUTOR NEUVEDEN. </a:t>
            </a:r>
            <a:r>
              <a:rPr lang="cs-CZ" i="1" dirty="0"/>
              <a:t>ZŠ Nový Jičín, Komenského 66</a:t>
            </a:r>
            <a:r>
              <a:rPr lang="cs-CZ" dirty="0"/>
              <a:t> [online]. [cit. 1.11.2013]. Dostupný na WWW: http://www.komenskeho66.cz/materialy/chemie/WEB-CHEMIE9/9obrazky/fotosynteza.jpg</a:t>
            </a:r>
          </a:p>
          <a:p>
            <a:r>
              <a:rPr lang="cs-CZ" dirty="0"/>
              <a:t>NÁTR, Lubomír. </a:t>
            </a:r>
            <a:r>
              <a:rPr lang="cs-CZ" i="1" dirty="0"/>
              <a:t>Katedra experimentální biologie rostlin</a:t>
            </a:r>
            <a:r>
              <a:rPr lang="cs-CZ" dirty="0"/>
              <a:t> [online]. [cit. 1.11.2013]. Dostupný na WWW: http://</a:t>
            </a:r>
            <a:r>
              <a:rPr lang="cs-CZ" dirty="0" smtClean="0"/>
              <a:t>kfrserver.natur.cuni.cz/lide/zelen/U3V_fr/fotosynteza%20v%20kontextu%20cele%20rostliny.jpg</a:t>
            </a:r>
          </a:p>
          <a:p>
            <a:r>
              <a:rPr lang="cs-CZ" dirty="0"/>
              <a:t>AUTOR NEUVEDEN. </a:t>
            </a:r>
            <a:r>
              <a:rPr lang="cs-CZ" i="1" dirty="0" err="1"/>
              <a:t>Wikipedia</a:t>
            </a:r>
            <a:r>
              <a:rPr lang="cs-CZ" dirty="0"/>
              <a:t> [online]. [cit. 1.11.2013]. Dostupný na WWW: http://</a:t>
            </a:r>
            <a:r>
              <a:rPr lang="cs-CZ" dirty="0" smtClean="0"/>
              <a:t>upload.wikimedia.org/wikipedia/commons/f/f4/Leaf_1_web.jpg</a:t>
            </a:r>
            <a:endParaRPr lang="cs-CZ" b="1" u="sng" dirty="0"/>
          </a:p>
          <a:p>
            <a:r>
              <a:rPr lang="cs-CZ" b="1" u="sng" dirty="0"/>
              <a:t>Jiné zdroje:</a:t>
            </a:r>
          </a:p>
          <a:p>
            <a:pPr marL="0" indent="0">
              <a:buNone/>
            </a:pPr>
            <a:r>
              <a:rPr lang="cs-CZ" dirty="0">
                <a:solidFill>
                  <a:srgbClr val="073E87"/>
                </a:solidFill>
              </a:rPr>
              <a:t>Microsoft Office – otevřená galerie klipart.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6160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507</TotalTime>
  <Words>237</Words>
  <Application>Microsoft Office PowerPoint</Application>
  <PresentationFormat>Předvádění na obrazovce (4:3)</PresentationFormat>
  <Paragraphs>51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Základní škola a Mateřská škola Bílá Třemešná, okres Trutnov</vt:lpstr>
      <vt:lpstr>Anotace</vt:lpstr>
      <vt:lpstr>Prezentace aplikace PowerPoint</vt:lpstr>
      <vt:lpstr>Co je to fotosyntéza?</vt:lpstr>
      <vt:lpstr>Prezentace aplikace PowerPoint</vt:lpstr>
      <vt:lpstr>Jaký je význam fotosyntézy?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Mája</dc:creator>
  <cp:lastModifiedBy>Pavlína</cp:lastModifiedBy>
  <cp:revision>132</cp:revision>
  <dcterms:created xsi:type="dcterms:W3CDTF">2013-09-30T11:29:36Z</dcterms:created>
  <dcterms:modified xsi:type="dcterms:W3CDTF">2014-01-18T17:37:49Z</dcterms:modified>
</cp:coreProperties>
</file>