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3" r:id="rId8"/>
    <p:sldId id="274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99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VY_32_INOVACE_FOTOSYNTÉZA 2.část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VY_32_INOVACE_FOTOSYNTÉZA 2.část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66195126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640960" cy="3450696"/>
          </a:xfrm>
        </p:spPr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cs-CZ" dirty="0" smtClean="0">
                <a:cs typeface="Calibri" pitchFamily="34" charset="0"/>
              </a:rPr>
              <a:t>předmět</a:t>
            </a:r>
            <a:r>
              <a:rPr lang="cs-CZ" dirty="0">
                <a:cs typeface="Calibri" pitchFamily="34" charset="0"/>
              </a:rPr>
              <a:t>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 9.třída</a:t>
            </a:r>
            <a:endParaRPr lang="cs-CZ" dirty="0">
              <a:cs typeface="Calibri" pitchFamily="34" charset="0"/>
            </a:endParaRPr>
          </a:p>
          <a:p>
            <a:pPr>
              <a:buNone/>
              <a:defRPr/>
            </a:pP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prezentace.   </a:t>
            </a:r>
            <a:r>
              <a:rPr lang="cs-CZ" dirty="0" smtClean="0">
                <a:cs typeface="Calibri" pitchFamily="34" charset="0"/>
              </a:rPr>
              <a:t>Na snímcích 3 až 5 určují rozdíly mezi C3 a C4 rostlinami. Na snímku 5 si </a:t>
            </a:r>
            <a:r>
              <a:rPr lang="cs-CZ" dirty="0" smtClean="0">
                <a:cs typeface="Calibri" pitchFamily="34" charset="0"/>
              </a:rPr>
              <a:t>zopakují, </a:t>
            </a:r>
            <a:r>
              <a:rPr lang="cs-CZ" dirty="0" smtClean="0">
                <a:cs typeface="Calibri" pitchFamily="34" charset="0"/>
              </a:rPr>
              <a:t>co ovlivňuje fotosyntézu. </a:t>
            </a:r>
            <a:r>
              <a:rPr lang="cs-CZ" dirty="0"/>
              <a:t>Z</a:t>
            </a:r>
            <a:r>
              <a:rPr lang="cs-CZ" dirty="0" smtClean="0"/>
              <a:t>ískané </a:t>
            </a:r>
            <a:r>
              <a:rPr lang="cs-CZ" dirty="0"/>
              <a:t>vědomosti jsou na závěr prezentace ověřeny </a:t>
            </a:r>
            <a:r>
              <a:rPr lang="cs-CZ" dirty="0" smtClean="0"/>
              <a:t>opakováním na snímku 6 a 7.</a:t>
            </a:r>
            <a:endParaRPr lang="cs-CZ" dirty="0">
              <a:cs typeface="Calibri" pitchFamily="34" charset="0"/>
            </a:endParaRPr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2358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8720"/>
            <a:ext cx="84577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Způsob  vytváření  monosacharidů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76872"/>
            <a:ext cx="19896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C</a:t>
            </a:r>
            <a:r>
              <a:rPr lang="cs-CZ" sz="2800" b="1" dirty="0"/>
              <a:t>3</a:t>
            </a:r>
            <a:r>
              <a:rPr lang="cs-CZ" sz="2800" b="1" dirty="0" smtClean="0"/>
              <a:t> rostliny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5471" y="2969045"/>
            <a:ext cx="52453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CO</a:t>
            </a:r>
            <a:r>
              <a:rPr lang="cs-CZ" sz="2800" b="1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/>
              <a:t> </a:t>
            </a:r>
            <a:r>
              <a:rPr lang="cs-CZ" sz="3600" dirty="0" smtClean="0"/>
              <a:t>z atmosféry průduchy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ztrácejí vodu</a:t>
            </a:r>
            <a:endParaRPr lang="cs-CZ" sz="3600" dirty="0"/>
          </a:p>
        </p:txBody>
      </p:sp>
      <p:sp>
        <p:nvSpPr>
          <p:cNvPr id="6" name="Šipka doprava 5"/>
          <p:cNvSpPr/>
          <p:nvPr/>
        </p:nvSpPr>
        <p:spPr>
          <a:xfrm>
            <a:off x="2915816" y="3588400"/>
            <a:ext cx="978408" cy="484632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avlína\AppData\Local\Microsoft\Windows\Temporary Internet Files\Content.IE5\DR16KY93\MC900215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564" y="3261009"/>
            <a:ext cx="2311651" cy="181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avlína\AppData\Local\Microsoft\Windows\Temporary Internet Files\Content.IE5\DR16KY93\MC900036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057186"/>
            <a:ext cx="915314" cy="162488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427451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740107"/>
            <a:ext cx="19415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r>
              <a:rPr lang="cs-CZ" sz="2800" b="1" dirty="0"/>
              <a:t>4</a:t>
            </a:r>
            <a:r>
              <a:rPr lang="cs-CZ" sz="2800" b="1" dirty="0" smtClean="0"/>
              <a:t> rostliny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484784"/>
            <a:ext cx="469231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CO</a:t>
            </a: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/>
              <a:t> z            atmosféry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z procesů rostlinných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buněk</a:t>
            </a:r>
            <a:endParaRPr lang="cs-CZ" sz="36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076056" y="184482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076056" y="1844824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5238756"/>
            <a:ext cx="7753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Mohou </a:t>
            </a:r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fotosyntetizovat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se zavřenými průduchy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(snesou teplo a sucho).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kukurice.jpg (299×401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5874" y="1365448"/>
            <a:ext cx="2847975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705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56006"/>
            <a:ext cx="26885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CAM </a:t>
            </a:r>
            <a:r>
              <a:rPr lang="cs-CZ" sz="3200" b="1" dirty="0" smtClean="0"/>
              <a:t>rostliny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4941168"/>
            <a:ext cx="54377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suchém až pouštním prostředí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CO2 v přijmou v noci a uloží do vakuol</a:t>
            </a:r>
          </a:p>
          <a:p>
            <a:pPr marL="285750" indent="-285750">
              <a:buFontTx/>
              <a:buChar char="-"/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ouštní rostliny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avlína\AppData\Local\Microsoft\Windows\Temporary Internet Files\Content.IE5\6CRR153V\MP900405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600" b="96800" l="10000" r="728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271" y="1877535"/>
            <a:ext cx="4752528" cy="405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avlína\AppData\Local\Microsoft\Windows\Temporary Internet Files\Content.IE5\Z5ZMQGUN\MC9003906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84462"/>
            <a:ext cx="2655635" cy="245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924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32570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Co ovlivňuje            fotosyntézu?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avlína\AppData\Local\Microsoft\Windows\Temporary Internet Files\Content.IE5\DR16KY93\MP90039961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223" b="100000" l="2442" r="963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-153529"/>
            <a:ext cx="3480404" cy="391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avlína\AppData\Local\Microsoft\Windows\Temporary Internet Files\Content.IE5\DR16KY93\MC9003795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5087" y="3609020"/>
            <a:ext cx="3888432" cy="261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avlína\AppData\Local\Microsoft\Windows\Temporary Internet Files\Content.IE5\6CRR153V\MC9004417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00" y="13525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hnutá šipka dolů 4"/>
          <p:cNvSpPr/>
          <p:nvPr/>
        </p:nvSpPr>
        <p:spPr>
          <a:xfrm>
            <a:off x="1475656" y="2420888"/>
            <a:ext cx="1944216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4860032" y="1592216"/>
            <a:ext cx="1296144" cy="828672"/>
          </a:xfrm>
          <a:prstGeom prst="cloudCallout">
            <a:avLst>
              <a:gd name="adj1" fmla="val -102404"/>
              <a:gd name="adj2" fmla="val 5675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O</a:t>
            </a:r>
            <a:r>
              <a:rPr lang="cs-CZ" sz="2000" b="1" dirty="0" smtClean="0"/>
              <a:t>2</a:t>
            </a:r>
            <a:endParaRPr lang="cs-CZ" sz="4000" b="1" dirty="0"/>
          </a:p>
        </p:txBody>
      </p:sp>
      <p:sp>
        <p:nvSpPr>
          <p:cNvPr id="7" name="Obláček 6"/>
          <p:cNvSpPr/>
          <p:nvPr/>
        </p:nvSpPr>
        <p:spPr>
          <a:xfrm>
            <a:off x="6417121" y="1985778"/>
            <a:ext cx="1872208" cy="1476744"/>
          </a:xfrm>
          <a:prstGeom prst="cloudCallout">
            <a:avLst>
              <a:gd name="adj1" fmla="val -35078"/>
              <a:gd name="adj2" fmla="val 5218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CO</a:t>
            </a:r>
            <a:r>
              <a:rPr lang="cs-CZ" sz="2800" b="1" dirty="0" smtClean="0"/>
              <a:t>2</a:t>
            </a:r>
            <a:endParaRPr lang="cs-CZ" sz="4000" b="1" dirty="0"/>
          </a:p>
        </p:txBody>
      </p:sp>
      <p:sp>
        <p:nvSpPr>
          <p:cNvPr id="10" name="Zahnutá šipka dolů 9"/>
          <p:cNvSpPr/>
          <p:nvPr/>
        </p:nvSpPr>
        <p:spPr>
          <a:xfrm flipH="1" flipV="1">
            <a:off x="3707904" y="2996952"/>
            <a:ext cx="3240360" cy="1224136"/>
          </a:xfrm>
          <a:prstGeom prst="curvedDownArrow">
            <a:avLst>
              <a:gd name="adj1" fmla="val 25000"/>
              <a:gd name="adj2" fmla="val 50000"/>
              <a:gd name="adj3" fmla="val 180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5170524" y="5114428"/>
            <a:ext cx="2493193" cy="1320796"/>
          </a:xfrm>
          <a:prstGeom prst="wedgeEllipseCallout">
            <a:avLst>
              <a:gd name="adj1" fmla="val -120576"/>
              <a:gd name="adj2" fmla="val -341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r>
              <a:rPr lang="cs-CZ" sz="5400" b="1" dirty="0" smtClean="0">
                <a:solidFill>
                  <a:schemeClr val="bg1"/>
                </a:solidFill>
              </a:rPr>
              <a:t>O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2123728" y="2852936"/>
            <a:ext cx="2016224" cy="1071364"/>
          </a:xfrm>
          <a:prstGeom prst="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ukr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</a:t>
            </a:r>
            <a:r>
              <a:rPr lang="cs-CZ" sz="2000" b="1" dirty="0" smtClean="0">
                <a:solidFill>
                  <a:srgbClr val="FF0000"/>
                </a:solidFill>
              </a:rPr>
              <a:t>6</a:t>
            </a:r>
            <a:r>
              <a:rPr lang="cs-CZ" sz="3600" b="1" dirty="0" smtClean="0">
                <a:solidFill>
                  <a:srgbClr val="FF0000"/>
                </a:solidFill>
              </a:rPr>
              <a:t>H</a:t>
            </a:r>
            <a:r>
              <a:rPr lang="cs-CZ" sz="2000" b="1" dirty="0" smtClean="0">
                <a:solidFill>
                  <a:srgbClr val="FF0000"/>
                </a:solidFill>
              </a:rPr>
              <a:t>12</a:t>
            </a:r>
            <a:r>
              <a:rPr lang="cs-CZ" sz="3600" b="1" dirty="0" smtClean="0">
                <a:solidFill>
                  <a:srgbClr val="FF0000"/>
                </a:solidFill>
              </a:rPr>
              <a:t>O</a:t>
            </a:r>
            <a:r>
              <a:rPr lang="cs-CZ" sz="2000" b="1" dirty="0" smtClean="0">
                <a:solidFill>
                  <a:srgbClr val="FF0000"/>
                </a:solidFill>
              </a:rPr>
              <a:t>6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559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Zopakujte si!</a:t>
            </a:r>
            <a:endParaRPr lang="cs-CZ" sz="66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179512" y="1628800"/>
            <a:ext cx="4176464" cy="2880320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probíhá fotosyntéza?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76056" y="1952836"/>
            <a:ext cx="3888432" cy="22322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 rostliny dýchají?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0" y="4526454"/>
            <a:ext cx="4176464" cy="2331546"/>
          </a:xfrm>
          <a:prstGeom prst="snip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význam fotosyntézy a kde probíhá?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ravidelný pětiúhelník 6"/>
          <p:cNvSpPr/>
          <p:nvPr/>
        </p:nvSpPr>
        <p:spPr>
          <a:xfrm>
            <a:off x="5364088" y="4293096"/>
            <a:ext cx="3312368" cy="2232248"/>
          </a:xfrm>
          <a:prstGeom prst="pentagon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Rovnici fotosyntézy!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ajda\AppData\Local\Microsoft\Windows\Temporary Internet Files\Content.IE5\F1YP1P1L\MC90044152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3435927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111" y="387585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ve dne.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357298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dne i v noci.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4401" y="6040848"/>
            <a:ext cx="4499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udržuje život na Zemi – produkce kyslíku.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9"/>
          <p:cNvSpPr txBox="1"/>
          <p:nvPr/>
        </p:nvSpPr>
        <p:spPr>
          <a:xfrm>
            <a:off x="4391980" y="6294511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/>
              <a:t>6CO</a:t>
            </a:r>
            <a:r>
              <a:rPr lang="cs-CZ" sz="1200" b="1" dirty="0" smtClean="0"/>
              <a:t>2</a:t>
            </a:r>
            <a:r>
              <a:rPr lang="cs-CZ" sz="2400" b="1" dirty="0" smtClean="0"/>
              <a:t> + 12H</a:t>
            </a:r>
            <a:r>
              <a:rPr lang="cs-CZ" sz="1200" b="1" dirty="0" smtClean="0"/>
              <a:t>2</a:t>
            </a:r>
            <a:r>
              <a:rPr lang="cs-CZ" sz="2400" b="1" dirty="0" smtClean="0"/>
              <a:t>O</a:t>
            </a:r>
            <a:endParaRPr lang="cs-CZ" sz="24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6156176" y="652534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2"/>
          <p:cNvSpPr txBox="1"/>
          <p:nvPr/>
        </p:nvSpPr>
        <p:spPr>
          <a:xfrm>
            <a:off x="6660232" y="6318500"/>
            <a:ext cx="2545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/>
              <a:t>C</a:t>
            </a:r>
            <a:r>
              <a:rPr lang="cs-CZ" sz="1400" b="1" dirty="0" smtClean="0"/>
              <a:t>6</a:t>
            </a:r>
            <a:r>
              <a:rPr lang="cs-CZ" sz="2400" b="1" dirty="0" smtClean="0"/>
              <a:t>H</a:t>
            </a:r>
            <a:r>
              <a:rPr lang="cs-CZ" sz="1400" b="1" dirty="0" smtClean="0"/>
              <a:t>12</a:t>
            </a:r>
            <a:r>
              <a:rPr lang="cs-CZ" sz="2400" b="1" dirty="0" smtClean="0"/>
              <a:t>O</a:t>
            </a:r>
            <a:r>
              <a:rPr lang="cs-CZ" sz="1400" b="1" dirty="0" smtClean="0"/>
              <a:t>6</a:t>
            </a:r>
            <a:r>
              <a:rPr lang="cs-CZ" sz="2400" b="1" dirty="0" smtClean="0"/>
              <a:t>+6O</a:t>
            </a:r>
            <a:r>
              <a:rPr lang="cs-CZ" sz="1400" b="1" dirty="0" smtClean="0"/>
              <a:t>2</a:t>
            </a:r>
            <a:r>
              <a:rPr lang="cs-CZ" sz="2400" b="1" dirty="0" smtClean="0"/>
              <a:t>+6H</a:t>
            </a:r>
            <a:r>
              <a:rPr lang="cs-CZ" sz="1400" b="1" dirty="0" smtClean="0"/>
              <a:t>2</a:t>
            </a:r>
            <a:r>
              <a:rPr lang="cs-CZ" sz="2400" b="1" dirty="0" smtClean="0"/>
              <a:t>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421910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Zopakujte si!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401363" y="1556792"/>
            <a:ext cx="3744416" cy="2755468"/>
          </a:xfrm>
          <a:prstGeom prst="snip2Diag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spotřebovávají rostliny ze vzduchu při dýchání?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6464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572000" y="1700808"/>
            <a:ext cx="4176464" cy="261145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nazývají zelená tělíska v buňce obsahující chlorofyl?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6116" y="3746942"/>
            <a:ext cx="24842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Chloroplasty.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413730" y="4581128"/>
            <a:ext cx="6624736" cy="2088232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přeměny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neústrojných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látek v látky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ústrojné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probíhající </a:t>
            </a:r>
          </a:p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chloroplastech se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nazývá….?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5949280"/>
            <a:ext cx="3275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FOTOSYNTÉZA.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118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/>
              <a:t>Internetové zdroje: </a:t>
            </a:r>
            <a:endParaRPr lang="cs-CZ" b="1" u="sng" dirty="0" smtClean="0"/>
          </a:p>
          <a:p>
            <a:r>
              <a:rPr lang="cs-CZ" dirty="0"/>
              <a:t>AUTOR NEUVEDEN. </a:t>
            </a:r>
            <a:r>
              <a:rPr lang="cs-CZ" i="1" dirty="0"/>
              <a:t>Receptyonline.cz</a:t>
            </a:r>
            <a:r>
              <a:rPr lang="cs-CZ" dirty="0"/>
              <a:t> [online]. [cit. 14.11.2013]. Dostupný na WWW: http://</a:t>
            </a:r>
            <a:r>
              <a:rPr lang="cs-CZ" dirty="0" smtClean="0"/>
              <a:t>www.receptyonline.cz/data/pics/encyklopedie-zeleniny/kukurice.jpg</a:t>
            </a:r>
            <a:endParaRPr lang="cs-CZ" b="1" u="sng" dirty="0"/>
          </a:p>
          <a:p>
            <a:r>
              <a:rPr lang="cs-CZ" b="1" u="sng" dirty="0" smtClean="0"/>
              <a:t>Jiné </a:t>
            </a:r>
            <a:r>
              <a:rPr lang="cs-CZ" b="1" u="sng" dirty="0"/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5205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651</TotalTime>
  <Words>269</Words>
  <Application>Microsoft Office PowerPoint</Application>
  <PresentationFormat>Předvádění na obrazovce (4:3)</PresentationFormat>
  <Paragraphs>58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Zopakujte si!</vt:lpstr>
      <vt:lpstr>Zopakujte si!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Dum</cp:lastModifiedBy>
  <cp:revision>143</cp:revision>
  <dcterms:created xsi:type="dcterms:W3CDTF">2013-09-30T11:29:36Z</dcterms:created>
  <dcterms:modified xsi:type="dcterms:W3CDTF">2014-01-18T17:48:12Z</dcterms:modified>
</cp:coreProperties>
</file>