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2"/>
  </p:notesMasterIdLst>
  <p:sldIdLst>
    <p:sldId id="256" r:id="rId2"/>
    <p:sldId id="257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106" autoAdjust="0"/>
    <p:restoredTop sz="94660"/>
  </p:normalViewPr>
  <p:slideViewPr>
    <p:cSldViewPr>
      <p:cViewPr>
        <p:scale>
          <a:sx n="100" d="100"/>
          <a:sy n="100" d="100"/>
        </p:scale>
        <p:origin x="-336" y="10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</a:t>
          </a:r>
          <a:r>
            <a:rPr lang="cs-CZ" sz="2000" b="1" dirty="0" smtClean="0"/>
            <a:t>: </a:t>
          </a:r>
          <a:r>
            <a:rPr lang="cs-CZ" sz="2000" dirty="0" smtClean="0"/>
            <a:t>VYBRANÉ KAPITOLY Z CHEMIE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VY_32_INOVACE_VITAMÍNY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     Ing. Minářová Pavlína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</a:t>
          </a:r>
          <a:r>
            <a:rPr lang="cs-CZ" b="1" dirty="0" smtClean="0"/>
            <a:t>leden 2014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     Ing. Minářová Pavlína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</a:t>
          </a:r>
          <a:r>
            <a:rPr lang="cs-CZ" sz="2000" b="1" kern="1200" dirty="0" smtClean="0"/>
            <a:t>leden 2014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</a:t>
          </a:r>
          <a:r>
            <a:rPr lang="cs-CZ" sz="2000" b="1" kern="1200" dirty="0" smtClean="0"/>
            <a:t>: </a:t>
          </a:r>
          <a:r>
            <a:rPr lang="cs-CZ" sz="2000" kern="1200" dirty="0" smtClean="0"/>
            <a:t>VYBRANÉ KAPITOLY Z CHEMIE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VY_32_INOVACE_VITAMÍNY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18.1.2014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18.1.2014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18.1.2014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18.1.2014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18.1.2014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18.1.2014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18.1.2014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18.1.2014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18.1.2014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18.1.2014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18.1.2014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18.1.2014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641973616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772816"/>
            <a:ext cx="7408333" cy="4353347"/>
          </a:xfrm>
        </p:spPr>
        <p:txBody>
          <a:bodyPr>
            <a:normAutofit/>
          </a:bodyPr>
          <a:lstStyle/>
          <a:p>
            <a:pPr>
              <a:buNone/>
              <a:defRPr/>
            </a:pPr>
            <a:r>
              <a:rPr lang="cs-CZ" dirty="0">
                <a:cs typeface="Calibri" pitchFamily="34" charset="0"/>
              </a:rPr>
              <a:t>předmět: chemie</a:t>
            </a:r>
          </a:p>
          <a:p>
            <a:pPr>
              <a:buNone/>
              <a:defRPr/>
            </a:pPr>
            <a:r>
              <a:rPr lang="cs-CZ" dirty="0">
                <a:cs typeface="Calibri" pitchFamily="34" charset="0"/>
              </a:rPr>
              <a:t>věková skupina: </a:t>
            </a:r>
            <a:r>
              <a:rPr lang="cs-CZ" dirty="0" smtClean="0">
                <a:cs typeface="Calibri" pitchFamily="34" charset="0"/>
              </a:rPr>
              <a:t>9.třída</a:t>
            </a:r>
            <a:endParaRPr lang="cs-CZ" dirty="0">
              <a:cs typeface="Calibri" pitchFamily="34" charset="0"/>
            </a:endParaRPr>
          </a:p>
          <a:p>
            <a:pPr>
              <a:buNone/>
              <a:defRPr/>
            </a:pPr>
            <a:endParaRPr lang="cs-CZ" dirty="0">
              <a:cs typeface="Calibri" pitchFamily="34" charset="0"/>
            </a:endParaRPr>
          </a:p>
          <a:p>
            <a:pPr marL="0" indent="0">
              <a:buNone/>
              <a:defRPr/>
            </a:pPr>
            <a:r>
              <a:rPr lang="cs-CZ" dirty="0">
                <a:cs typeface="Calibri" pitchFamily="34" charset="0"/>
              </a:rPr>
              <a:t>Materiál je určen k interaktivní výuce. Žáci inovativním způsobem vyhledávají a zpracovávají </a:t>
            </a:r>
            <a:r>
              <a:rPr lang="cs-CZ" dirty="0" smtClean="0">
                <a:cs typeface="Calibri" pitchFamily="34" charset="0"/>
              </a:rPr>
              <a:t>informace o výskytu a významu vitamínů  </a:t>
            </a:r>
            <a:r>
              <a:rPr lang="cs-CZ" dirty="0">
                <a:cs typeface="Calibri" pitchFamily="34" charset="0"/>
              </a:rPr>
              <a:t>pomocí internetu, interaktivní tabule a </a:t>
            </a:r>
            <a:r>
              <a:rPr lang="cs-CZ" dirty="0" err="1">
                <a:cs typeface="Calibri" pitchFamily="34" charset="0"/>
              </a:rPr>
              <a:t>powerpointové</a:t>
            </a:r>
            <a:r>
              <a:rPr lang="cs-CZ" dirty="0">
                <a:cs typeface="Calibri" pitchFamily="34" charset="0"/>
              </a:rPr>
              <a:t> prezentace</a:t>
            </a:r>
            <a:r>
              <a:rPr lang="cs-CZ" dirty="0" smtClean="0">
                <a:cs typeface="Calibri" pitchFamily="34" charset="0"/>
              </a:rPr>
              <a:t>. Žáci zařazují druhy potravin podle obsahu vitamínů a </a:t>
            </a:r>
            <a:r>
              <a:rPr lang="cs-CZ" dirty="0">
                <a:cs typeface="Calibri" pitchFamily="34" charset="0"/>
              </a:rPr>
              <a:t>u</a:t>
            </a:r>
            <a:r>
              <a:rPr lang="cs-CZ" dirty="0" smtClean="0">
                <a:cs typeface="Calibri" pitchFamily="34" charset="0"/>
              </a:rPr>
              <a:t>rčují význam vitamínů pro zdraví člověka.    </a:t>
            </a:r>
            <a:endParaRPr lang="cs-CZ" dirty="0">
              <a:cs typeface="Calibri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540003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339752" y="1340768"/>
            <a:ext cx="4743863" cy="70788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Výskyt v potravinách</a:t>
            </a:r>
            <a:endParaRPr lang="cs-CZ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001404" y="2132856"/>
            <a:ext cx="2676695" cy="70788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VITAMIN A </a:t>
            </a:r>
            <a:endParaRPr lang="cs-CZ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360882" y="2132856"/>
            <a:ext cx="2683107" cy="70788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VITAMIN D </a:t>
            </a:r>
            <a:endParaRPr lang="cs-CZ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945922" y="332656"/>
            <a:ext cx="3192477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VITAMINY</a:t>
            </a:r>
            <a:endParaRPr lang="cs-CZ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831363" y="2840742"/>
            <a:ext cx="5760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Zařaďte obrázky ke správným vitamínům.</a:t>
            </a:r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C:\Users\Majda\AppData\Local\Microsoft\Windows\Temporary Internet Files\Content.IE5\NSEOCTI5\MC90041189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181" y="363488"/>
            <a:ext cx="2071564" cy="1863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ajda\AppData\Local\Microsoft\Windows\Temporary Internet Files\Content.IE5\V6FBDGYN\MC90029048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1809349" cy="1851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Zaoblený obdélník 13"/>
          <p:cNvSpPr/>
          <p:nvPr/>
        </p:nvSpPr>
        <p:spPr>
          <a:xfrm>
            <a:off x="683567" y="4077072"/>
            <a:ext cx="3312368" cy="249980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Dále: játra, ledvinky, mléčné výrobky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5046251" y="4077072"/>
            <a:ext cx="3312368" cy="251831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Dále: rybí tuk, vejce, játra, kondenzované mléko, kakao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96004626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27778E-6 -1.15607E-7 C -0.00625 0.0585 -0.01389 0.12231 0.00331 0.17757 C 0.00677 0.20047 0.01043 0.22174 0.01754 0.24301 C 0.01945 0.2585 0.02397 0.26081 0.03022 0.2726 C 0.04011 0.29133 0.03595 0.29642 0.054 0.31492 C 0.06355 0.32486 0.07084 0.33156 0.07952 0.34243 C 0.09185 0.35769 0.08734 0.35561 0.10001 0.36555 C 0.12119 0.3822 0.1455 0.39422 0.16511 0.41434 C 0.18386 0.43353 0.1823 0.437 0.19845 0.45665 C 0.20504 0.46474 0.21008 0.47885 0.21911 0.47977 C 0.2323 0.48116 0.24567 0.48255 0.25886 0.48393 C 0.29168 0.49156 0.29879 0.4911 0.3382 0.52416 C 0.35904 0.54151 0.37866 0.55977 0.40331 0.5644 C 0.45817 0.58821 0.4757 0.56047 0.51598 0.53272 C 0.53577 0.51908 0.55869 0.51515 0.57952 0.50521 C 0.59376 0.4985 0.60435 0.48047 0.61911 0.47561 C 0.6257 0.47029 0.63074 0.46752 0.6382 0.46497 C 0.64237 0.46359 0.65088 0.46081 0.65088 0.46081 C 0.67258 0.44139 0.71807 0.44301 0.74133 0.44185 C 0.74567 0.43977 0.74723 0.43954 0.75088 0.43538 C 0.75366 0.43214 0.75886 0.42474 0.75886 0.42474 C 0.75713 0.41757 0.754 0.41434 0.75088 0.40786 C 0.75557 0.39561 0.75123 0.40162 0.76043 0.39746 C 0.76477 0.39561 0.7731 0.39099 0.7731 0.39099 C 0.77362 0.3889 0.77501 0.38682 0.77466 0.38474 C 0.77397 0.38035 0.76998 0.37804 0.76841 0.37411 C 0.76754 0.37203 0.76563 0.36347 0.76511 0.36139 C 0.76685 0.33966 0.76668 0.34867 0.76668 0.33388 " pathEditMode="relative" ptsTypes="fffffffffffffffffffffffffffA">
                                      <p:cBhvr>
                                        <p:cTn id="27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5.49133E-6 C -0.00382 0.02775 -0.00434 0.05665 -0.00642 0.08463 C -0.00694 0.10012 -0.00677 0.11561 -0.00798 0.1311 C -0.00833 0.13619 -0.01041 0.14081 -0.01111 0.1459 C -0.01198 0.15284 -0.0125 0.16001 -0.01284 0.16717 C -0.0151 0.20879 -0.01493 0.25527 -0.02395 0.29596 C -0.03073 0.35977 -0.05 0.42105 -0.07465 0.47584 C -0.0868 0.50266 -0.10034 0.52671 -0.12395 0.53711 C -0.17257 0.55862 -0.22864 0.55792 -0.27951 0.56232 C -0.29861 0.56162 -0.31788 0.56417 -0.33663 0.56024 C -0.3427 0.55908 -0.34635 0.54868 -0.35243 0.54752 C -0.3677 0.54474 -0.38958 0.55538 -0.40486 0.55816 C -0.44635 0.56602 -0.48854 0.56925 -0.5302 0.57503 C -0.58611 0.57365 -0.62604 0.57064 -0.67777 0.56232 C -0.70208 0.5533 -0.70954 0.54775 -0.73177 0.52856 C -0.74236 0.51954 -0.74791 0.51607 -0.75555 0.50313 C -0.75868 0.49781 -0.76059 0.49157 -0.76354 0.48625 C -0.77413 0.46706 -0.78576 0.45064 -0.79062 0.42706 C -0.79236 0.39469 -0.79531 0.36486 -0.79531 0.33203 " pathEditMode="relative" ptsTypes="ffffffffffffffffffA">
                                      <p:cBhvr>
                                        <p:cTn id="31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2" grpId="0" animBg="1"/>
      <p:bldP spid="13" grpId="0"/>
      <p:bldP spid="14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945922" y="332656"/>
            <a:ext cx="3192477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VITAMINY</a:t>
            </a:r>
            <a:endParaRPr lang="cs-CZ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339752" y="1340768"/>
            <a:ext cx="4743863" cy="70788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Výskyt v potravinách</a:t>
            </a:r>
            <a:endParaRPr lang="cs-CZ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027854" y="2132856"/>
            <a:ext cx="2623795" cy="70788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VITAMIN E </a:t>
            </a:r>
            <a:endParaRPr lang="cs-CZ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429810" y="2155558"/>
            <a:ext cx="2545249" cy="70788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VITAMIN K</a:t>
            </a:r>
            <a:endParaRPr lang="cs-CZ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879818" y="3013501"/>
            <a:ext cx="56637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Zařaďte obrázky ke správným vitamínům.</a:t>
            </a:r>
          </a:p>
        </p:txBody>
      </p:sp>
      <p:pic>
        <p:nvPicPr>
          <p:cNvPr id="2050" name="Picture 2" descr="C:\Users\Majda\AppData\Local\Microsoft\Windows\Temporary Internet Files\Content.IE5\V6FBDGYN\MC9001932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7505" y="240569"/>
            <a:ext cx="2248125" cy="1808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Majda\AppData\Local\Microsoft\Windows\Temporary Internet Files\Content.IE5\NSEOCTI5\MC9004119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91" y="36881"/>
            <a:ext cx="2287965" cy="209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Zaoblený obdélník 14"/>
          <p:cNvSpPr/>
          <p:nvPr/>
        </p:nvSpPr>
        <p:spPr>
          <a:xfrm>
            <a:off x="683567" y="4077072"/>
            <a:ext cx="3312368" cy="249980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Dále: rostlinné oleje lisované za studena, celozrnné pečivo, luštěniny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5046251" y="4077072"/>
            <a:ext cx="3312368" cy="249980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Dále: sójový a olivový olej, zelená listová zelenina, rybí tuk, žloutky, luštěniny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97756448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83333E-6 -6.12717E-6 C 0.00157 0.00068 0.00348 0.00045 0.00469 0.00207 C 0.00591 0.00369 0.00539 0.0067 0.00643 0.00832 C 0.01077 0.01525 0.0158 0.02103 0.02067 0.02751 C 0.02327 0.03097 0.02605 0.03444 0.02865 0.03791 C 0.02969 0.0393 0.03178 0.0423 0.03178 0.0423 C 0.03751 0.06126 0.03976 0.08022 0.04445 0.09941 C 0.04775 0.13964 0.05226 0.17964 0.05556 0.21988 C 0.05504 0.28623 0.06476 0.38196 0.04445 0.45225 C 0.04202 0.4608 0.03264 0.49733 0.02865 0.50311 C -0.00781 0.5549 -0.05433 0.5697 -0.09999 0.60022 C -0.11458 0.60993 -0.12708 0.62681 -0.14288 0.63213 C -0.19027 0.64832 -0.16701 0.64369 -0.21267 0.64693 C -0.28628 0.63884 -0.38038 0.61803 -0.43802 0.54959 C -0.44166 0.54034 -0.44617 0.53178 -0.44913 0.52207 C -0.45208 0.51259 -0.44826 0.49618 -0.45555 0.49248 C -0.46944 0.48554 -0.48524 0.49525 -0.49999 0.49664 C -0.52117 0.49525 -0.5427 0.49733 -0.56354 0.49248 C -0.57673 0.48947 -0.62378 0.45155 -0.6302 0.446 C -0.65329 0.42589 -0.65347 0.42265 -0.67621 0.41225 C -0.68506 0.40808 -0.70312 0.40161 -0.70312 0.40161 C -0.71302 0.39398 -0.72204 0.38912 -0.7302 0.37826 C -0.73281 0.36762 -0.73628 0.34566 -0.746 0.34242 C -0.74861 0.34149 -0.75138 0.34242 -0.75399 0.34242 " pathEditMode="relative" ptsTypes="fffffffffffffffffffffffA">
                                      <p:cBhvr>
                                        <p:cTn id="2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-8.67052E-7 C -0.00539 0.00139 -0.01147 -8.67052E-7 -0.01598 0.00416 C -0.03681 0.02381 -0.04167 0.05156 -0.06824 0.06335 C -0.08143 0.07676 -0.08473 0.0985 -0.09046 0.11838 C -0.09254 0.12555 -0.09219 0.12971 -0.09376 0.13734 C -0.09463 0.14173 -0.09688 0.15006 -0.09688 0.15006 C -0.10122 0.1963 -0.10018 0.17757 -0.09532 0.26428 C -0.0948 0.27306 -0.08542 0.3022 -0.08265 0.30451 C -0.06928 0.31491 -0.05747 0.32671 -0.04931 0.34451 C -0.04098 0.36301 -0.03872 0.38474 -0.03178 0.4037 C -0.02674 0.41711 -0.01876 0.42566 -0.01268 0.43769 C -0.0132 0.44763 -0.0132 0.45757 -0.01442 0.46728 C -0.01528 0.47376 -0.0191 0.48624 -0.0191 0.48624 C -0.02778 0.57988 -0.02969 0.6763 0.03645 0.72509 C 0.0427 0.72971 0.0559 0.7385 0.06336 0.74197 C 0.08246 0.75098 0.10051 0.75861 0.12048 0.76092 C 0.15885 0.77503 0.14548 0.77295 0.21267 0.76092 C 0.23871 0.7563 0.30103 0.73873 0.32829 0.71884 C 0.34843 0.70451 0.36562 0.68185 0.38246 0.66173 C 0.37864 0.61642 0.37656 0.56855 0.38558 0.52416 C 0.38888 0.50636 0.39565 0.48902 0.39982 0.47145 C 0.40433 0.45341 0.40642 0.43376 0.41562 0.4185 C 0.42742 0.39954 0.44392 0.39445 0.46024 0.38474 C 0.47447 0.37595 0.48871 0.36555 0.50294 0.35723 C 0.52395 0.34497 0.55034 0.34081 0.57291 0.33827 C 0.59357 0.33225 0.58992 0.33087 0.61735 0.34035 C 0.61996 0.34127 0.62135 0.3452 0.62378 0.34659 C 0.63958 0.35607 0.65919 0.35884 0.67621 0.3637 C 0.67638 0.36393 0.69253 0.37272 0.69513 0.37618 L 0.71718 0.44393 " pathEditMode="relative" ptsTypes="ffffffffffffffffffffffffffffAA">
                                      <p:cBhvr>
                                        <p:cTn id="31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203734" y="332656"/>
            <a:ext cx="4676858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PROVITAMIN A</a:t>
            </a:r>
            <a:endParaRPr lang="cs-CZ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339752" y="1340768"/>
            <a:ext cx="4743863" cy="70788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Výskyt v potravinách</a:t>
            </a:r>
            <a:endParaRPr lang="cs-CZ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074" name="Picture 2" descr="C:\Users\Majda\AppData\Local\Microsoft\Windows\Temporary Internet Files\Content.IE5\11RVYPL1\MC90044178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589" y="4400439"/>
            <a:ext cx="1587624" cy="158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Majda\AppData\Local\Microsoft\Windows\Temporary Internet Files\Content.IE5\V6FBDGYN\MC900441782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2977295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Majda\AppData\Local\Microsoft\Windows\Temporary Internet Files\Content.IE5\NSEOCTI5\MC900441780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336" y="4328431"/>
            <a:ext cx="1659632" cy="1659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Majda\AppData\Local\Microsoft\Windows\Temporary Internet Files\Content.IE5\P2FAENFL\MC90033125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030" y="2358973"/>
            <a:ext cx="1813711" cy="1788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Majda\AppData\Local\Microsoft\Windows\Temporary Internet Files\Content.IE5\V6FBDGYN\MC90033127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6881" y="4907192"/>
            <a:ext cx="1813711" cy="1626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Majda\AppData\Local\Microsoft\Windows\Temporary Internet Files\Content.IE5\NSEOCTI5\MC90018369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4751" y="2333774"/>
            <a:ext cx="1579169" cy="1812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9027103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701761" y="1340768"/>
            <a:ext cx="6019854" cy="70788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Význam pro zdraví člověka</a:t>
            </a:r>
            <a:endParaRPr lang="cs-CZ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843332" y="332656"/>
            <a:ext cx="3397660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VITAMIN A</a:t>
            </a:r>
            <a:endParaRPr lang="cs-CZ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950888" y="4797152"/>
            <a:ext cx="7344816" cy="144016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ČINNOSTI OČNÍ SÍTNICE</a:t>
            </a:r>
            <a:r>
              <a:rPr lang="cs-CZ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ANTIOXIDANT, POSILUJE 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IMUNITU ORGANIZMU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35290" y="2279486"/>
            <a:ext cx="83760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Zkus uhádnout podle obrázků alespoň jeden význam vitaminu.</a:t>
            </a:r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C:\Users\Majda\AppData\Local\Microsoft\Windows\Temporary Internet Files\Content.IE5\P2FAENFL\MP90044862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741151"/>
            <a:ext cx="2555776" cy="191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Majda\AppData\Local\Microsoft\Windows\Temporary Internet Files\Content.IE5\NSEOCTI5\MP90043878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8148" y="2805960"/>
            <a:ext cx="2765688" cy="1852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1142662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837720" y="332656"/>
            <a:ext cx="3408883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VITAMIN D</a:t>
            </a:r>
            <a:endParaRPr lang="cs-CZ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01761" y="1340768"/>
            <a:ext cx="6019854" cy="70788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Význam pro zdraví člověka</a:t>
            </a:r>
            <a:endParaRPr lang="cs-CZ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26434" y="2209563"/>
            <a:ext cx="86409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Zkus uhádnout podle obrázků alespoň jeden význam vitaminu.</a:t>
            </a:r>
          </a:p>
        </p:txBody>
      </p:sp>
      <p:pic>
        <p:nvPicPr>
          <p:cNvPr id="5122" name="Picture 2" descr="C:\Users\Majda\AppData\Local\Microsoft\Windows\Temporary Internet Files\Content.IE5\P2FAENFL\MC90037102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761" y="2779863"/>
            <a:ext cx="1920240" cy="1276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Majda\AppData\Local\Microsoft\Windows\Temporary Internet Files\Content.IE5\NSEOCTI5\MC90032441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6634" y="2671228"/>
            <a:ext cx="1823314" cy="1814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Zaoblený obdélník 9"/>
          <p:cNvSpPr/>
          <p:nvPr/>
        </p:nvSpPr>
        <p:spPr>
          <a:xfrm>
            <a:off x="526434" y="4653136"/>
            <a:ext cx="8078014" cy="1944216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TVORBA KOSTÍ A UKLÁDÁNÍ VÁPNÍKU A FOSFORU DO KOSTNÍ HMOTY, DŮLEŽITÝ PRO HOJENÍ KOSTÍ PO ZLOMENINÁCH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31737711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878597" y="332656"/>
            <a:ext cx="3327129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VITAMIN E</a:t>
            </a:r>
            <a:endParaRPr lang="cs-CZ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01761" y="1340768"/>
            <a:ext cx="6019854" cy="70788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Význam pro zdraví člověka</a:t>
            </a:r>
            <a:endParaRPr lang="cs-CZ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65697" y="2363688"/>
            <a:ext cx="83529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Zkus uhádnout podle obrázků alespoň jeden význam vitaminu.</a:t>
            </a:r>
          </a:p>
        </p:txBody>
      </p:sp>
      <p:pic>
        <p:nvPicPr>
          <p:cNvPr id="6146" name="Picture 2" descr="C:\Users\Majda\AppData\Local\Microsoft\Windows\Temporary Internet Files\Content.IE5\V6FBDGYN\MP90044248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825353"/>
            <a:ext cx="2091953" cy="1858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Majda\AppData\Local\Microsoft\Windows\Temporary Internet Files\Content.IE5\NSEOCTI5\MC90043441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6067" y="3038995"/>
            <a:ext cx="1803400" cy="132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Majda\AppData\Local\Microsoft\Windows\Temporary Internet Files\Content.IE5\P2FAENFL\MC90043879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6955" y="2921293"/>
            <a:ext cx="1851670" cy="2468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Zaoblený obdélník 12"/>
          <p:cNvSpPr/>
          <p:nvPr/>
        </p:nvSpPr>
        <p:spPr>
          <a:xfrm>
            <a:off x="526434" y="4941168"/>
            <a:ext cx="8078014" cy="165618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ANTIOXIDANT, SPRÁVNÁ ČINNOST POHLAVNÍ SOUSTAVY, PŮSOBÍ PROTIZÁNĚTLIVĚ, HOJENÍ RAN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Picture 4" descr="C:\Users\Majda\AppData\Local\Microsoft\Windows\Temporary Internet Files\Content.IE5\NSEOCTI5\MP90043878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419" y="3334139"/>
            <a:ext cx="2015670" cy="1349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1374390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856956" y="332656"/>
            <a:ext cx="3370411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VITAMIN K</a:t>
            </a:r>
            <a:endParaRPr lang="cs-CZ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01761" y="1340768"/>
            <a:ext cx="6019854" cy="70788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Význam pro zdraví člověka</a:t>
            </a:r>
            <a:endParaRPr lang="cs-CZ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26434" y="2261028"/>
            <a:ext cx="84969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Zkus uhádnout podle obrázků alespoň jeden význam vitaminu.</a:t>
            </a:r>
          </a:p>
        </p:txBody>
      </p:sp>
      <p:pic>
        <p:nvPicPr>
          <p:cNvPr id="7170" name="Picture 2" descr="C:\Users\Majda\AppData\Local\Microsoft\Windows\Temporary Internet Files\Content.IE5\11RVYPL1\dglxasset[1].asp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938" y="2753298"/>
            <a:ext cx="2067676" cy="2115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Majda\AppData\Local\Microsoft\Windows\Temporary Internet Files\Content.IE5\P2FAENFL\dglxasset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935" y="2753298"/>
            <a:ext cx="2598162" cy="1948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Majda\AppData\Local\Microsoft\Windows\Temporary Internet Files\Content.IE5\NSEOCTI5\dglxasset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739730"/>
            <a:ext cx="1995686" cy="2660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Zaoblený obdélník 10"/>
          <p:cNvSpPr/>
          <p:nvPr/>
        </p:nvSpPr>
        <p:spPr>
          <a:xfrm>
            <a:off x="526434" y="5085184"/>
            <a:ext cx="8078014" cy="151216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NEZBYTNÝ PRO SPRÁVNOU SRÁŽLIVOST KRVE, USNADŇUJE HOJENÍ RAN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64053136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u="sng" dirty="0"/>
              <a:t>Použitá literatura:</a:t>
            </a:r>
          </a:p>
          <a:p>
            <a:pPr marL="0" indent="0">
              <a:buNone/>
            </a:pPr>
            <a:r>
              <a:rPr lang="cs-CZ" dirty="0"/>
              <a:t>ŠKODA, Jiří; DOULÍK, Pavel. </a:t>
            </a:r>
            <a:r>
              <a:rPr lang="cs-CZ" i="1" dirty="0"/>
              <a:t>Chemie 8 učebnice pro základní školy a víceletá gymnázia</a:t>
            </a:r>
            <a:r>
              <a:rPr lang="cs-CZ" dirty="0"/>
              <a:t>. Plzeň: Fraus, 2006, ISBN 80-7238-442-2.</a:t>
            </a:r>
          </a:p>
          <a:p>
            <a:pPr marL="0" indent="0">
              <a:buNone/>
            </a:pPr>
            <a:r>
              <a:rPr lang="cs-CZ" dirty="0"/>
              <a:t>ŠKODA, Jiří; DOULÍK, Pavel. </a:t>
            </a:r>
            <a:r>
              <a:rPr lang="cs-CZ" i="1" dirty="0"/>
              <a:t>Chemie 8 pracovní sešit pro základní školy a víceletá gymnázia</a:t>
            </a:r>
            <a:r>
              <a:rPr lang="cs-CZ" dirty="0"/>
              <a:t>. Plzeň: Fraus, 2006, ISBN 80-7238-442-2.</a:t>
            </a:r>
          </a:p>
          <a:p>
            <a:r>
              <a:rPr lang="cs-CZ" b="1" u="sng" dirty="0" smtClean="0"/>
              <a:t>Jiné </a:t>
            </a:r>
            <a:r>
              <a:rPr lang="cs-CZ" b="1" u="sng" dirty="0"/>
              <a:t>zdroje:</a:t>
            </a:r>
          </a:p>
          <a:p>
            <a:pPr marL="0" indent="0">
              <a:buNone/>
            </a:pPr>
            <a:r>
              <a:rPr lang="cs-CZ" dirty="0">
                <a:solidFill>
                  <a:srgbClr val="073E87"/>
                </a:solidFill>
              </a:rPr>
              <a:t>Microsoft Office – otevřená galerie klipart.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103243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624</TotalTime>
  <Words>302</Words>
  <Application>Microsoft Office PowerPoint</Application>
  <PresentationFormat>Předvádění na obrazovce (4:3)</PresentationFormat>
  <Paragraphs>59</Paragraphs>
  <Slides>10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Vlnění</vt:lpstr>
      <vt:lpstr>Základní škola a Mateřská škola Bílá Třemešná, okres Trutnov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Použitá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Pavlína</cp:lastModifiedBy>
  <cp:revision>85</cp:revision>
  <dcterms:created xsi:type="dcterms:W3CDTF">2013-05-10T12:01:16Z</dcterms:created>
  <dcterms:modified xsi:type="dcterms:W3CDTF">2014-01-18T17:58:15Z</dcterms:modified>
</cp:coreProperties>
</file>