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2"/>
  </p:notesMasterIdLst>
  <p:sldIdLst>
    <p:sldId id="256" r:id="rId2"/>
    <p:sldId id="262" r:id="rId3"/>
    <p:sldId id="264" r:id="rId4"/>
    <p:sldId id="340" r:id="rId5"/>
    <p:sldId id="342" r:id="rId6"/>
    <p:sldId id="346" r:id="rId7"/>
    <p:sldId id="348" r:id="rId8"/>
    <p:sldId id="349" r:id="rId9"/>
    <p:sldId id="345" r:id="rId10"/>
    <p:sldId id="350" r:id="rId11"/>
    <p:sldId id="351" r:id="rId12"/>
    <p:sldId id="352" r:id="rId13"/>
    <p:sldId id="338" r:id="rId14"/>
    <p:sldId id="287" r:id="rId15"/>
    <p:sldId id="286" r:id="rId16"/>
    <p:sldId id="288" r:id="rId17"/>
    <p:sldId id="289" r:id="rId18"/>
    <p:sldId id="292" r:id="rId19"/>
    <p:sldId id="294" r:id="rId20"/>
    <p:sldId id="260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AFE4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5737" autoAdjust="0"/>
  </p:normalViewPr>
  <p:slideViewPr>
    <p:cSldViewPr>
      <p:cViewPr>
        <p:scale>
          <a:sx n="66" d="100"/>
          <a:sy n="66" d="100"/>
        </p:scale>
        <p:origin x="-636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pPr algn="l"/>
          <a:r>
            <a:rPr lang="cs-CZ" sz="2000" b="1" dirty="0" smtClean="0"/>
            <a:t>Téma sady: Mechanika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pPr algn="l"/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pPr algn="l"/>
          <a:r>
            <a:rPr lang="cs-CZ" sz="2000" b="1" dirty="0" smtClean="0"/>
            <a:t>Název: </a:t>
          </a:r>
          <a:r>
            <a:rPr lang="cs-CZ" sz="2000" b="0" dirty="0" smtClean="0"/>
            <a:t>VY_32_INOVACE_První Newtonův pohybový zákon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pPr algn="l"/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pPr algn="l"/>
          <a:r>
            <a:rPr lang="cs-CZ" sz="2000" b="1" dirty="0" smtClean="0"/>
            <a:t>Autor: Mgr. Petr Tomek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pPr algn="l"/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pPr algn="l"/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pPr algn="l"/>
          <a:endParaRPr lang="cs-CZ"/>
        </a:p>
      </dgm:t>
    </dgm:pt>
    <dgm:pt modelId="{8D78E2D7-18A7-41DD-9962-57B3FE2BEBDD}">
      <dgm:prSet/>
      <dgm:spPr/>
      <dgm:t>
        <a:bodyPr/>
        <a:lstStyle/>
        <a:p>
          <a:pPr algn="l"/>
          <a:r>
            <a:rPr lang="cs-CZ" b="1" dirty="0" smtClean="0"/>
            <a:t>Datum/období: podzim 2013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pPr algn="l"/>
          <a:endParaRPr lang="cs-CZ"/>
        </a:p>
      </dgm:t>
    </dgm:pt>
    <dgm:pt modelId="{A6F0E638-0CDE-4E1F-BB57-10C18463C623}">
      <dgm:prSet/>
      <dgm:spPr/>
      <dgm:t>
        <a:bodyPr/>
        <a:lstStyle/>
        <a:p>
          <a:pPr algn="l"/>
          <a:endParaRPr lang="cs-CZ" dirty="0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pPr algn="l"/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X="10109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X="10153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16298512-CEE2-49EE-A804-EA3C13FB6D6A}" type="datetimeFigureOut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365EC91-9B8C-48CA-85C5-A4ADDF1071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5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9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7F75F-E8E9-4B7B-8E3F-AF614017E784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70958-2508-44F1-B883-2E1D414A39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A92D5-122B-40BE-BEFC-1ACA6FC93572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D3C45-9F7E-4B30-AF1C-69CB01EA35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13"/>
          <p:cNvSpPr/>
          <p:nvPr/>
        </p:nvSpPr>
        <p:spPr>
          <a:xfrm>
            <a:off x="228600" y="228600"/>
            <a:ext cx="8696325" cy="473710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Freeform 14"/>
          <p:cNvSpPr>
            <a:spLocks/>
          </p:cNvSpPr>
          <p:nvPr/>
        </p:nvSpPr>
        <p:spPr bwMode="hidden">
          <a:xfrm>
            <a:off x="6046788" y="4203700"/>
            <a:ext cx="2876550" cy="714375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Freeform 18"/>
          <p:cNvSpPr>
            <a:spLocks/>
          </p:cNvSpPr>
          <p:nvPr/>
        </p:nvSpPr>
        <p:spPr bwMode="hidden">
          <a:xfrm>
            <a:off x="2619375" y="4075113"/>
            <a:ext cx="5545138" cy="850900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Freeform 22"/>
          <p:cNvSpPr>
            <a:spLocks/>
          </p:cNvSpPr>
          <p:nvPr/>
        </p:nvSpPr>
        <p:spPr bwMode="hidden">
          <a:xfrm>
            <a:off x="2828925" y="4087813"/>
            <a:ext cx="5467350" cy="774700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8" name="Freeform 26"/>
          <p:cNvSpPr>
            <a:spLocks/>
          </p:cNvSpPr>
          <p:nvPr/>
        </p:nvSpPr>
        <p:spPr bwMode="hidden">
          <a:xfrm>
            <a:off x="5610225" y="4073525"/>
            <a:ext cx="3306763" cy="652463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 useBgFill="1">
        <p:nvSpPr>
          <p:cNvPr id="9" name="Freeform 10"/>
          <p:cNvSpPr>
            <a:spLocks/>
          </p:cNvSpPr>
          <p:nvPr/>
        </p:nvSpPr>
        <p:spPr bwMode="hidden">
          <a:xfrm>
            <a:off x="211138" y="4059238"/>
            <a:ext cx="8723312" cy="1328737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727558-498D-44A9-890C-0DD5FDADE95F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11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4B9D0E-9D2F-4508-A983-52538DECB41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6094F-59C6-4CF6-AB24-193FE8CE5E36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589D8F-E30B-4627-903F-D12F2C6BFF9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527FF-9204-4737-8627-5AE7A8805D14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5F424-3688-4030-9B9F-FD2989786DB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97810-D62A-4424-B769-BC6A6E347459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55393F-2B82-4EEC-B128-190D15B9874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1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0325"/>
            <a:chOff x="-3905251" y="4294188"/>
            <a:chExt cx="13027839" cy="1892300"/>
          </a:xfrm>
        </p:grpSpPr>
        <p:sp>
          <p:nvSpPr>
            <p:cNvPr id="4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5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6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8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9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2295BC-015E-42B4-87F4-7814184DF245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10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AB242-1812-4E60-B028-7C3650FB0F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23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89501-529E-4ACA-B2A7-D41D98F3F5DC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A5C7C-50A6-4230-878B-48AD79C0FB4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ounded Rectangle 14"/>
          <p:cNvSpPr/>
          <p:nvPr/>
        </p:nvSpPr>
        <p:spPr>
          <a:xfrm>
            <a:off x="228600" y="228600"/>
            <a:ext cx="8696325" cy="6035675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6" name="Group 8"/>
          <p:cNvGrpSpPr>
            <a:grpSpLocks noChangeAspect="1"/>
          </p:cNvGrpSpPr>
          <p:nvPr/>
        </p:nvGrpSpPr>
        <p:grpSpPr bwMode="auto">
          <a:xfrm>
            <a:off x="211138" y="5354638"/>
            <a:ext cx="8723312" cy="1330325"/>
            <a:chOff x="-3905250" y="4294188"/>
            <a:chExt cx="13011150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681" y="4499676"/>
              <a:ext cx="4295219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8538" y="4319027"/>
              <a:ext cx="8280254" cy="1208092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4014" y="4334834"/>
              <a:ext cx="8164231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7164" y="4316769"/>
              <a:ext cx="4939265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12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992517-8C8A-4C30-9FD5-4193302785AE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13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4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8CC1E9-4006-4FCA-AA70-CCF53F5BA07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61B18-A360-4D74-AC8C-3D1C39852CA6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4D989C-2DDE-4740-ADEF-83DB20D353D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20"/>
          <p:cNvSpPr/>
          <p:nvPr/>
        </p:nvSpPr>
        <p:spPr bwMode="hidden">
          <a:xfrm>
            <a:off x="228600" y="228600"/>
            <a:ext cx="8696325" cy="1427163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Group 14"/>
          <p:cNvGrpSpPr>
            <a:grpSpLocks noChangeAspect="1"/>
          </p:cNvGrpSpPr>
          <p:nvPr/>
        </p:nvGrpSpPr>
        <p:grpSpPr bwMode="auto">
          <a:xfrm>
            <a:off x="211138" y="714375"/>
            <a:ext cx="8723312" cy="1331913"/>
            <a:chOff x="-3905250" y="4294188"/>
            <a:chExt cx="13011150" cy="1892300"/>
          </a:xfrm>
        </p:grpSpPr>
        <p:sp>
          <p:nvSpPr>
            <p:cNvPr id="6" name="Freeform 14"/>
            <p:cNvSpPr>
              <a:spLocks/>
            </p:cNvSpPr>
            <p:nvPr/>
          </p:nvSpPr>
          <p:spPr bwMode="hidden">
            <a:xfrm>
              <a:off x="4810681" y="4501687"/>
              <a:ext cx="4295219" cy="101494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Freeform 18"/>
            <p:cNvSpPr>
              <a:spLocks/>
            </p:cNvSpPr>
            <p:nvPr/>
          </p:nvSpPr>
          <p:spPr bwMode="hidden">
            <a:xfrm>
              <a:off x="-308538" y="4318998"/>
              <a:ext cx="8280254" cy="1208906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Freeform 22"/>
            <p:cNvSpPr>
              <a:spLocks/>
            </p:cNvSpPr>
            <p:nvPr/>
          </p:nvSpPr>
          <p:spPr bwMode="hidden">
            <a:xfrm>
              <a:off x="4014" y="4334786"/>
              <a:ext cx="8164231" cy="1102902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9" name="Freeform 26"/>
            <p:cNvSpPr>
              <a:spLocks/>
            </p:cNvSpPr>
            <p:nvPr/>
          </p:nvSpPr>
          <p:spPr bwMode="hidden">
            <a:xfrm>
              <a:off x="4157164" y="4316742"/>
              <a:ext cx="4939265" cy="926979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1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A936A-4B0E-4F79-B768-0CAB705B3673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B7B52-F5F0-4F60-B431-9478D5AFD8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6325" cy="2468563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1027" name="Group 15"/>
          <p:cNvGrpSpPr>
            <a:grpSpLocks noChangeAspect="1"/>
          </p:cNvGrpSpPr>
          <p:nvPr/>
        </p:nvGrpSpPr>
        <p:grpSpPr bwMode="auto">
          <a:xfrm>
            <a:off x="211138" y="1679575"/>
            <a:ext cx="8723312" cy="1330325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006" y="4499677"/>
              <a:ext cx="4295986" cy="1016152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8667" y="4319028"/>
              <a:ext cx="8279020" cy="1208091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4286" y="4334834"/>
              <a:ext cx="8165219" cy="1101960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5651" y="4316769"/>
              <a:ext cx="4940859" cy="925827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</p:grpSp>
      <p:sp>
        <p:nvSpPr>
          <p:cNvPr id="1028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338138"/>
            <a:ext cx="82296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4138" y="6249988"/>
            <a:ext cx="37861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DDA199-6BAE-4B4E-BC7E-64EA24723E1B}" type="datetime1">
              <a:rPr lang="cs-CZ"/>
              <a:pPr>
                <a:defRPr/>
              </a:pPr>
              <a:t>18.1.2014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75" y="6249988"/>
            <a:ext cx="3786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000" dirty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0975" y="6249988"/>
            <a:ext cx="11620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CDFDCF-36AF-47AE-A5AD-E3A28675FA6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3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71538" y="2674938"/>
            <a:ext cx="7408862" cy="3451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79" r:id="rId4"/>
    <p:sldLayoutId id="2147483778" r:id="rId5"/>
    <p:sldLayoutId id="2147483777" r:id="rId6"/>
    <p:sldLayoutId id="2147483783" r:id="rId7"/>
    <p:sldLayoutId id="2147483784" r:id="rId8"/>
    <p:sldLayoutId id="2147483785" r:id="rId9"/>
    <p:sldLayoutId id="2147483776" r:id="rId10"/>
    <p:sldLayoutId id="2147483786" r:id="rId11"/>
  </p:sldLayoutIdLst>
  <p:transition spd="slow"/>
  <p:timing>
    <p:tnLst>
      <p:par>
        <p:cTn id="1" dur="indefinite" restart="never" nodeType="tmRoot"/>
      </p:par>
    </p:tnLst>
  </p:timing>
  <p:hf hdr="0" ft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rgbClr val="FFFFFF"/>
          </a:solidFill>
          <a:latin typeface="Candara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fyzweb.cz/materialy/aplety_hwang/PohybTelesVcentralnimGravitacnimPoliZeme/projectileOrbit_cz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1800225" y="1844675"/>
            <a:ext cx="5543550" cy="1008063"/>
          </a:xfrm>
        </p:spPr>
        <p:txBody>
          <a:bodyPr/>
          <a:lstStyle/>
          <a:p>
            <a:r>
              <a:rPr lang="cs-CZ" sz="2800" smtClean="0"/>
              <a:t>Základní škola a Mateřská škola Bílá Třemešná, okres Trutnov</a:t>
            </a:r>
            <a:endParaRPr lang="cs-CZ" sz="2800" b="1" smtClean="0"/>
          </a:p>
        </p:txBody>
      </p:sp>
      <p:graphicFrame>
        <p:nvGraphicFramePr>
          <p:cNvPr id="6" name="Diagram 5"/>
          <p:cNvGraphicFramePr/>
          <p:nvPr/>
        </p:nvGraphicFramePr>
        <p:xfrm>
          <a:off x="285720" y="3284984"/>
          <a:ext cx="8501121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90688" y="476250"/>
            <a:ext cx="5761037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1690688" y="2955925"/>
            <a:ext cx="57610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solidFill>
                  <a:schemeClr val="bg1"/>
                </a:solidFill>
                <a:latin typeface="Candara" pitchFamily="34" charset="0"/>
              </a:rPr>
              <a:t>Škola pro 21. století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2674938"/>
            <a:ext cx="8353425" cy="3633787"/>
          </a:xfrm>
        </p:spPr>
        <p:txBody>
          <a:bodyPr rtlCol="0">
            <a:normAutofit fontScale="92500"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Prezentace je určena pro výklad učiva o setrvačnosti a prvním </a:t>
            </a:r>
            <a:r>
              <a:rPr lang="cs-CZ" dirty="0"/>
              <a:t>N</a:t>
            </a:r>
            <a:r>
              <a:rPr lang="cs-CZ" dirty="0" smtClean="0"/>
              <a:t>ewtonově zákoně v 6. ročníku ZŠ. 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Prezentace se skládá ze dvou částí: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Výklad nové látky (snímky 3 – 12): Isaac </a:t>
            </a:r>
            <a:r>
              <a:rPr lang="cs-CZ" dirty="0" smtClean="0"/>
              <a:t>Newton, </a:t>
            </a:r>
            <a:r>
              <a:rPr lang="cs-CZ" dirty="0"/>
              <a:t>setrvačnost u těles v </a:t>
            </a:r>
            <a:r>
              <a:rPr lang="cs-CZ" dirty="0" smtClean="0"/>
              <a:t>klidu a </a:t>
            </a:r>
            <a:r>
              <a:rPr lang="cs-CZ" dirty="0"/>
              <a:t>v </a:t>
            </a:r>
            <a:r>
              <a:rPr lang="cs-CZ" dirty="0" smtClean="0"/>
              <a:t>pohybu, </a:t>
            </a:r>
            <a:r>
              <a:rPr lang="cs-CZ" dirty="0"/>
              <a:t>první Newtonův </a:t>
            </a:r>
            <a:r>
              <a:rPr lang="cs-CZ" dirty="0" smtClean="0"/>
              <a:t>zákon, </a:t>
            </a:r>
            <a:r>
              <a:rPr lang="cs-CZ" dirty="0"/>
              <a:t>důsledky </a:t>
            </a:r>
            <a:r>
              <a:rPr lang="cs-CZ" dirty="0" smtClean="0"/>
              <a:t>setrvačnosti. Snímky 5 - 8 jsou doplněny animacemi demonstrující probírané učivo.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Shrnutí probrané látky a </a:t>
            </a:r>
            <a:r>
              <a:rPr lang="cs-CZ" dirty="0"/>
              <a:t>závěrečný </a:t>
            </a:r>
            <a:r>
              <a:rPr lang="cs-CZ" dirty="0" smtClean="0"/>
              <a:t>interaktivní test (po kliknutí na odpověď se žáci dozví, zda odpověděli správně) s příklady na procvičení probrané látky (snímky 13 </a:t>
            </a:r>
            <a:r>
              <a:rPr lang="cs-CZ" dirty="0"/>
              <a:t>– </a:t>
            </a:r>
            <a:r>
              <a:rPr lang="cs-CZ" dirty="0" smtClean="0"/>
              <a:t>19).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Časová náročnost </a:t>
            </a:r>
            <a:r>
              <a:rPr lang="cs-CZ" dirty="0" smtClean="0"/>
              <a:t>35 </a:t>
            </a:r>
            <a:r>
              <a:rPr lang="cs-CZ" dirty="0"/>
              <a:t>min.</a:t>
            </a:r>
          </a:p>
          <a:p>
            <a:pPr lvl="1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1536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419945E-5553-43C4-87C4-CBF1004CEDD7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1536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006600"/>
            <a:ext cx="7772400" cy="1779588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dirty="0"/>
              <a:t>První Newtonův pohybový zákon</a:t>
            </a:r>
            <a:endParaRPr lang="cs-CZ" sz="5400" dirty="0"/>
          </a:p>
        </p:txBody>
      </p:sp>
      <p:sp>
        <p:nvSpPr>
          <p:cNvPr id="1638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D93681C-5500-4BE7-8FC5-A763266279C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4BD84F5-A64E-4049-8050-0393170AB2C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1741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Isaac Newton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2565400"/>
            <a:ext cx="6337300" cy="4103688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Anglický </a:t>
            </a:r>
            <a:r>
              <a:rPr lang="cs-CZ" dirty="0"/>
              <a:t>fyzik, matematik, astronom, přírodní filosof, alchymista a </a:t>
            </a:r>
            <a:r>
              <a:rPr lang="cs-CZ" dirty="0" smtClean="0"/>
              <a:t>teolog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4. ledna 1643 </a:t>
            </a:r>
            <a:r>
              <a:rPr lang="cs-CZ" dirty="0" smtClean="0"/>
              <a:t>– 31.  </a:t>
            </a:r>
            <a:r>
              <a:rPr lang="cs-CZ" dirty="0"/>
              <a:t>března </a:t>
            </a:r>
            <a:r>
              <a:rPr lang="cs-CZ" dirty="0" smtClean="0"/>
              <a:t>1727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Položil </a:t>
            </a:r>
            <a:r>
              <a:rPr lang="cs-CZ" dirty="0"/>
              <a:t>základy klasické </a:t>
            </a:r>
            <a:r>
              <a:rPr lang="cs-CZ" dirty="0" smtClean="0"/>
              <a:t>mechaniky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Kniha </a:t>
            </a:r>
            <a:r>
              <a:rPr lang="cs-CZ" sz="20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Philosophiae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i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Naturalis</a:t>
            </a: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i="1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Principia</a:t>
            </a: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000" i="1" dirty="0" err="1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Mathematica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vydaná </a:t>
            </a: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 roce 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1687 patří mezi </a:t>
            </a: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nejdůležitější knihy v historii vědy (popisuje zákon všeobecné gravitace a tři zákony </a:t>
            </a:r>
            <a:r>
              <a:rPr lang="cs-CZ" sz="2000" i="1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pohybu)</a:t>
            </a:r>
            <a:endParaRPr lang="cs-CZ" sz="2000" i="1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Věnoval se i jiným oblastem fyziky než mechanice: sestrojil dalekohled, rozložil bílé světlo hranolem na barevné, zkoumal rychlost zvuku, chladnutí těles, …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grpSp>
        <p:nvGrpSpPr>
          <p:cNvPr id="8" name="Skupina 7"/>
          <p:cNvGrpSpPr>
            <a:grpSpLocks/>
          </p:cNvGrpSpPr>
          <p:nvPr/>
        </p:nvGrpSpPr>
        <p:grpSpPr bwMode="auto">
          <a:xfrm>
            <a:off x="6659563" y="2781300"/>
            <a:ext cx="2124075" cy="2955925"/>
            <a:chOff x="4982176" y="3937049"/>
            <a:chExt cx="2123201" cy="2956511"/>
          </a:xfrm>
        </p:grpSpPr>
        <p:pic>
          <p:nvPicPr>
            <p:cNvPr id="17413" name="Picture 2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982176" y="3937049"/>
              <a:ext cx="2123201" cy="258717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14" name="Obdélník 9"/>
            <p:cNvSpPr>
              <a:spLocks noChangeArrowheads="1"/>
            </p:cNvSpPr>
            <p:nvPr/>
          </p:nvSpPr>
          <p:spPr bwMode="auto">
            <a:xfrm>
              <a:off x="5699040" y="6524228"/>
              <a:ext cx="819455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>
                  <a:latin typeface="Candara" pitchFamily="34" charset="0"/>
                </a:rPr>
                <a:t>Obr. 1 </a:t>
              </a: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4014738-4A29-41C5-A0C4-1AD9C5F439B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  <p:sp>
        <p:nvSpPr>
          <p:cNvPr id="1843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Setrvačnost (tělesa v klidu)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Ze zkušenosti víme, že tělesa zůstávají v klidu, dokud na ně nezačneme působit nějakou vnější silou.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1. Míč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pic>
        <p:nvPicPr>
          <p:cNvPr id="1026" name="Picture 2" descr="C:\Documents and Settings\Ďobek\Local Settings\Temporary Internet Files\Content.IE5\WGQEJETA\dglxasset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95675" y="4872038"/>
            <a:ext cx="146367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ový popisek 7"/>
          <p:cNvSpPr/>
          <p:nvPr/>
        </p:nvSpPr>
        <p:spPr>
          <a:xfrm>
            <a:off x="5521325" y="4194175"/>
            <a:ext cx="2652713" cy="1357313"/>
          </a:xfrm>
          <a:prstGeom prst="wedgeRoundRectCallout">
            <a:avLst>
              <a:gd name="adj1" fmla="val -86394"/>
              <a:gd name="adj2" fmla="val 4151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Míč je </a:t>
            </a:r>
            <a:r>
              <a:rPr lang="cs-CZ" sz="2800" b="1" dirty="0">
                <a:solidFill>
                  <a:srgbClr val="FF0000"/>
                </a:solidFill>
              </a:rPr>
              <a:t>v klidu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>
            <a:grpSpLocks/>
          </p:cNvGrpSpPr>
          <p:nvPr/>
        </p:nvGrpSpPr>
        <p:grpSpPr bwMode="auto">
          <a:xfrm>
            <a:off x="1187450" y="3141663"/>
            <a:ext cx="2743200" cy="2743200"/>
            <a:chOff x="3200400" y="2057400"/>
            <a:chExt cx="2743200" cy="2743200"/>
          </a:xfrm>
        </p:grpSpPr>
        <p:pic>
          <p:nvPicPr>
            <p:cNvPr id="18446" name="Picture 3" descr="C:\Documents and Settings\Ďobek\Local Settings\Temporary Internet Files\Content.IE5\RH64ZZ6L\MC900440360[1].pn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 flipH="1">
              <a:off x="3200400" y="2057400"/>
              <a:ext cx="2743200" cy="27432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9" name="Obdélník 8"/>
            <p:cNvSpPr/>
            <p:nvPr/>
          </p:nvSpPr>
          <p:spPr>
            <a:xfrm>
              <a:off x="5508625" y="3429000"/>
              <a:ext cx="434975" cy="720725"/>
            </a:xfrm>
            <a:prstGeom prst="rect">
              <a:avLst/>
            </a:prstGeom>
            <a:ln>
              <a:solidFill>
                <a:schemeClr val="bg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4" name="Zaoblený obdélníkový popisek 13"/>
          <p:cNvSpPr/>
          <p:nvPr/>
        </p:nvSpPr>
        <p:spPr>
          <a:xfrm>
            <a:off x="3495675" y="2708275"/>
            <a:ext cx="2652713" cy="1357313"/>
          </a:xfrm>
          <a:prstGeom prst="wedgeRoundRectCallout">
            <a:avLst>
              <a:gd name="adj1" fmla="val -38354"/>
              <a:gd name="adj2" fmla="val 13428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Fotbalista kopne do míče určitou </a:t>
            </a:r>
            <a:r>
              <a:rPr lang="cs-CZ" sz="2800" b="1" dirty="0">
                <a:solidFill>
                  <a:srgbClr val="FF0000"/>
                </a:solidFill>
              </a:rPr>
              <a:t>silou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3757613" y="4349750"/>
            <a:ext cx="1865312" cy="674688"/>
            <a:chOff x="3758303" y="4349387"/>
            <a:chExt cx="1865312" cy="674476"/>
          </a:xfrm>
        </p:grpSpPr>
        <p:sp>
          <p:nvSpPr>
            <p:cNvPr id="11" name="Šipka doprava 10"/>
            <p:cNvSpPr/>
            <p:nvPr/>
          </p:nvSpPr>
          <p:spPr>
            <a:xfrm rot="19925449"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  <a:latin typeface="+mn-lt"/>
                  <a:cs typeface="+mn-cs"/>
                </a:rPr>
                <a:t>F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endParaRPr>
            </a:p>
          </p:txBody>
        </p:sp>
      </p:grpSp>
      <p:sp>
        <p:nvSpPr>
          <p:cNvPr id="18" name="Zaoblený obdélníkový popisek 17"/>
          <p:cNvSpPr/>
          <p:nvPr/>
        </p:nvSpPr>
        <p:spPr>
          <a:xfrm>
            <a:off x="5016500" y="5421313"/>
            <a:ext cx="2652713" cy="1357312"/>
          </a:xfrm>
          <a:prstGeom prst="wedgeRoundRectCallout">
            <a:avLst>
              <a:gd name="adj1" fmla="val -90350"/>
              <a:gd name="adj2" fmla="val -5235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Působící </a:t>
            </a:r>
            <a:r>
              <a:rPr lang="cs-CZ" sz="2800" b="1" dirty="0">
                <a:solidFill>
                  <a:srgbClr val="FF0000"/>
                </a:solidFill>
              </a:rPr>
              <a:t>síla</a:t>
            </a:r>
            <a:r>
              <a:rPr lang="cs-CZ" sz="2800" b="1" dirty="0"/>
              <a:t> </a:t>
            </a:r>
            <a:r>
              <a:rPr lang="cs-CZ" sz="2800" dirty="0"/>
              <a:t>uvede míč </a:t>
            </a:r>
            <a:r>
              <a:rPr lang="cs-CZ" sz="2800" b="1" dirty="0">
                <a:solidFill>
                  <a:srgbClr val="FF0000"/>
                </a:solidFill>
              </a:rPr>
              <a:t>do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pohybu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62428E-6 L 0.46284 -0.3112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142" y="-155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animBg="1"/>
      <p:bldP spid="8" grpId="1" animBg="1"/>
      <p:bldP spid="14" grpId="0" animBg="1"/>
      <p:bldP spid="14" grpId="1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Documents and Settings\Ďobek\Local Settings\Temporary Internet Files\Content.IE5\7Q7QXNLG\MC90043220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9388" y="2997200"/>
            <a:ext cx="3209925" cy="2427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 descr="C:\Documents and Settings\Ďobek\Local Settings\Temporary Internet Files\Content.IE5\RH64ZZ6L\MC90028721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68538" y="3789363"/>
            <a:ext cx="3251200" cy="179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C064BFE-46F8-4593-A3E0-15E47BC39342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  <p:sp>
        <p:nvSpPr>
          <p:cNvPr id="1946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Setrvačnost (tělesa v klidu)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/>
              <a:t>Ze zkušenosti víme, že tělesa zůstávají v klidu, dokud na ně nezačneme působit nějakou vnější silou.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 Vlak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738188" y="5445125"/>
            <a:ext cx="2651125" cy="1357313"/>
          </a:xfrm>
          <a:prstGeom prst="wedgeRoundRectCallout">
            <a:avLst>
              <a:gd name="adj1" fmla="val 66769"/>
              <a:gd name="adj2" fmla="val -5015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Vlak je ve stanici </a:t>
            </a:r>
            <a:r>
              <a:rPr lang="cs-CZ" sz="2800" b="1" dirty="0">
                <a:solidFill>
                  <a:srgbClr val="FF0000"/>
                </a:solidFill>
              </a:rPr>
              <a:t>v klidu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1695450" y="2565400"/>
            <a:ext cx="2652713" cy="1357313"/>
          </a:xfrm>
          <a:prstGeom prst="wedgeRoundRectCallout">
            <a:avLst>
              <a:gd name="adj1" fmla="val -3313"/>
              <a:gd name="adj2" fmla="val 8679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Lokomotiva začne působit na vagóny </a:t>
            </a:r>
            <a:r>
              <a:rPr lang="cs-CZ" sz="2800" b="1" dirty="0">
                <a:solidFill>
                  <a:srgbClr val="FF0000"/>
                </a:solidFill>
              </a:rPr>
              <a:t>silou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3071813" y="4349750"/>
            <a:ext cx="1865312" cy="674688"/>
            <a:chOff x="3758303" y="4349387"/>
            <a:chExt cx="1865312" cy="674476"/>
          </a:xfrm>
        </p:grpSpPr>
        <p:sp>
          <p:nvSpPr>
            <p:cNvPr id="11" name="Šipka doprava 10"/>
            <p:cNvSpPr/>
            <p:nvPr/>
          </p:nvSpPr>
          <p:spPr>
            <a:xfrm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  <a:latin typeface="+mn-lt"/>
                  <a:cs typeface="+mn-cs"/>
                </a:rPr>
                <a:t>F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endParaRPr>
            </a:p>
          </p:txBody>
        </p:sp>
      </p:grpSp>
      <p:sp>
        <p:nvSpPr>
          <p:cNvPr id="18" name="Zaoblený obdélníkový popisek 17"/>
          <p:cNvSpPr/>
          <p:nvPr/>
        </p:nvSpPr>
        <p:spPr>
          <a:xfrm>
            <a:off x="5292725" y="2565400"/>
            <a:ext cx="2651125" cy="1357313"/>
          </a:xfrm>
          <a:prstGeom prst="wedgeRoundRectCallout">
            <a:avLst>
              <a:gd name="adj1" fmla="val -118044"/>
              <a:gd name="adj2" fmla="val 1099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Působící </a:t>
            </a:r>
            <a:r>
              <a:rPr lang="cs-CZ" sz="2800" b="1" dirty="0">
                <a:solidFill>
                  <a:srgbClr val="FF0000"/>
                </a:solidFill>
              </a:rPr>
              <a:t>síla</a:t>
            </a:r>
            <a:r>
              <a:rPr lang="cs-CZ" sz="2800" b="1" dirty="0"/>
              <a:t> </a:t>
            </a:r>
            <a:r>
              <a:rPr lang="cs-CZ" sz="2800" dirty="0"/>
              <a:t>uvede vlak </a:t>
            </a:r>
            <a:r>
              <a:rPr lang="cs-CZ" sz="2800" b="1" dirty="0">
                <a:solidFill>
                  <a:srgbClr val="FF0000"/>
                </a:solidFill>
              </a:rPr>
              <a:t>do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pohybu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3.3526E-6 L 0.42066 0.00555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024" y="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8" grpId="0" animBg="1"/>
      <p:bldP spid="8" grpId="1" animBg="1"/>
      <p:bldP spid="14" grpId="0" animBg="1"/>
      <p:bldP spid="14" grpId="1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C:\Documents and Settings\Ďobek\Local Settings\Temporary Internet Files\Content.IE5\7Q7QXNLG\MC900157481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flipH="1">
            <a:off x="6091238" y="3213100"/>
            <a:ext cx="2300287" cy="265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62A9093-4EE7-4DAD-8B52-92291F5E7B2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  <p:sp>
        <p:nvSpPr>
          <p:cNvPr id="20483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Setrvačnost (tělesa v klidu)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Ze zkušenosti víme, že tělesa setrvávají v rovnoměrném přímočarém pohybu dokud na ně nezačneme působit nějakou vnější </a:t>
            </a:r>
            <a:r>
              <a:rPr lang="cs-CZ" dirty="0" smtClean="0"/>
              <a:t>silou.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1. Puk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1749425" y="2997200"/>
            <a:ext cx="2822575" cy="1357313"/>
          </a:xfrm>
          <a:prstGeom prst="wedgeRoundRectCallout">
            <a:avLst>
              <a:gd name="adj1" fmla="val -53049"/>
              <a:gd name="adj2" fmla="val 10888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Puk je </a:t>
            </a:r>
            <a:r>
              <a:rPr lang="cs-CZ" sz="2800" b="1" dirty="0">
                <a:solidFill>
                  <a:srgbClr val="FF0000"/>
                </a:solidFill>
              </a:rPr>
              <a:t>v pohybu </a:t>
            </a:r>
            <a:r>
              <a:rPr lang="cs-CZ" sz="2800" dirty="0">
                <a:solidFill>
                  <a:schemeClr val="bg1"/>
                </a:solidFill>
              </a:rPr>
              <a:t>směrem k bráně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3333750" y="2617788"/>
            <a:ext cx="3103563" cy="1357312"/>
          </a:xfrm>
          <a:prstGeom prst="wedgeRoundRectCallout">
            <a:avLst>
              <a:gd name="adj1" fmla="val 48376"/>
              <a:gd name="adj2" fmla="val 13870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brankář začne působit </a:t>
            </a:r>
            <a:r>
              <a:rPr lang="cs-CZ" sz="2800" b="1" dirty="0">
                <a:solidFill>
                  <a:srgbClr val="FF0000"/>
                </a:solidFill>
              </a:rPr>
              <a:t>silou </a:t>
            </a:r>
            <a:r>
              <a:rPr lang="cs-CZ" sz="2800" dirty="0">
                <a:solidFill>
                  <a:schemeClr val="bg1"/>
                </a:solidFill>
              </a:rPr>
              <a:t>proti směru pohybu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2925763" y="3746500"/>
            <a:ext cx="2651125" cy="1357313"/>
          </a:xfrm>
          <a:prstGeom prst="wedgeRoundRectCallout">
            <a:avLst>
              <a:gd name="adj1" fmla="val 74681"/>
              <a:gd name="adj2" fmla="val 569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Působící </a:t>
            </a:r>
            <a:r>
              <a:rPr lang="cs-CZ" sz="2800" b="1" dirty="0">
                <a:solidFill>
                  <a:srgbClr val="FF0000"/>
                </a:solidFill>
              </a:rPr>
              <a:t>síla</a:t>
            </a:r>
            <a:r>
              <a:rPr lang="cs-CZ" sz="2800" b="1" dirty="0"/>
              <a:t> </a:t>
            </a:r>
            <a:r>
              <a:rPr lang="cs-CZ" sz="2800" dirty="0"/>
              <a:t>uvede puk </a:t>
            </a:r>
            <a:r>
              <a:rPr lang="cs-CZ" sz="2800" b="1" dirty="0">
                <a:solidFill>
                  <a:srgbClr val="FF0000"/>
                </a:solidFill>
              </a:rPr>
              <a:t>do</a:t>
            </a:r>
            <a:r>
              <a:rPr lang="cs-CZ" sz="2800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klidu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Documents and Settings\Ďobek\Local Settings\Temporary Internet Files\Content.IE5\7Q7QXNLG\MC90023222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758767">
            <a:off x="1020763" y="5184775"/>
            <a:ext cx="679450" cy="51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4722813" y="4770438"/>
            <a:ext cx="1865312" cy="674687"/>
            <a:chOff x="3758303" y="4349387"/>
            <a:chExt cx="1865312" cy="674476"/>
          </a:xfrm>
        </p:grpSpPr>
        <p:sp>
          <p:nvSpPr>
            <p:cNvPr id="11" name="Šipka doprava 10"/>
            <p:cNvSpPr/>
            <p:nvPr/>
          </p:nvSpPr>
          <p:spPr>
            <a:xfrm rot="10800000"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514878" y="4349387"/>
              <a:ext cx="487330" cy="523220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  <a:latin typeface="+mn-lt"/>
                  <a:cs typeface="+mn-cs"/>
                </a:rPr>
                <a:t>F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5.78035E-8 L 0.5481 0.00069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396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animBg="1"/>
      <p:bldP spid="8" grpId="1" animBg="1"/>
      <p:bldP spid="14" grpId="0" animBg="1"/>
      <p:bldP spid="14" grpId="1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Documents and Settings\Ďobek\Local Settings\Temporary Internet Files\Content.IE5\0MHGLQYP\MC9003104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4988" y="2636838"/>
            <a:ext cx="8388350" cy="6008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D3F799-290C-4723-BCE6-D56E30ABEBE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  <p:sp>
        <p:nvSpPr>
          <p:cNvPr id="2150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Setrvačnost (tělesa v klidu)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 rtlCol="0">
            <a:normAutofit/>
          </a:bodyPr>
          <a:lstStyle/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/>
              <a:t>Ze zkušenosti víme, že tělesa setrvávají v rovnoměrném přímočarém pohybu dokud na ně nezačneme působit nějakou vnější </a:t>
            </a:r>
            <a:r>
              <a:rPr lang="cs-CZ" dirty="0" smtClean="0"/>
              <a:t>silou.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. Kulečník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  <p:sp>
        <p:nvSpPr>
          <p:cNvPr id="8" name="Zaoblený obdélníkový popisek 7"/>
          <p:cNvSpPr/>
          <p:nvPr/>
        </p:nvSpPr>
        <p:spPr>
          <a:xfrm>
            <a:off x="1187450" y="5033963"/>
            <a:ext cx="3467100" cy="1357312"/>
          </a:xfrm>
          <a:prstGeom prst="wedgeRoundRectCallout">
            <a:avLst>
              <a:gd name="adj1" fmla="val -10456"/>
              <a:gd name="adj2" fmla="val -11531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Koule je </a:t>
            </a:r>
            <a:r>
              <a:rPr lang="cs-CZ" sz="2800" b="1" dirty="0">
                <a:solidFill>
                  <a:srgbClr val="FF0000"/>
                </a:solidFill>
              </a:rPr>
              <a:t>v pohybu </a:t>
            </a:r>
            <a:r>
              <a:rPr lang="cs-CZ" sz="2800" dirty="0">
                <a:solidFill>
                  <a:schemeClr val="bg1"/>
                </a:solidFill>
              </a:rPr>
              <a:t>rovnoměrném přímočarém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0" y="3284538"/>
            <a:ext cx="3021013" cy="1357312"/>
          </a:xfrm>
          <a:prstGeom prst="wedgeRoundRectCallout">
            <a:avLst>
              <a:gd name="adj1" fmla="val 80742"/>
              <a:gd name="adj2" fmla="val -3358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při nárazu působí druhá koule na první kouli </a:t>
            </a:r>
            <a:r>
              <a:rPr lang="cs-CZ" sz="2800" b="1" dirty="0">
                <a:solidFill>
                  <a:srgbClr val="FF0000"/>
                </a:solidFill>
              </a:rPr>
              <a:t>silou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8" name="Zaoblený obdélníkový popisek 17"/>
          <p:cNvSpPr/>
          <p:nvPr/>
        </p:nvSpPr>
        <p:spPr>
          <a:xfrm>
            <a:off x="5262563" y="5245100"/>
            <a:ext cx="3667125" cy="1357313"/>
          </a:xfrm>
          <a:prstGeom prst="wedgeRoundRectCallout">
            <a:avLst>
              <a:gd name="adj1" fmla="val -38985"/>
              <a:gd name="adj2" fmla="val -10757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Působící </a:t>
            </a:r>
            <a:r>
              <a:rPr lang="cs-CZ" sz="2800" b="1" dirty="0">
                <a:solidFill>
                  <a:srgbClr val="FF0000"/>
                </a:solidFill>
              </a:rPr>
              <a:t>síla</a:t>
            </a:r>
            <a:r>
              <a:rPr lang="cs-CZ" sz="2800" b="1" dirty="0"/>
              <a:t> </a:t>
            </a:r>
            <a:r>
              <a:rPr lang="cs-CZ" sz="2800" b="1" dirty="0">
                <a:solidFill>
                  <a:srgbClr val="FF0000"/>
                </a:solidFill>
              </a:rPr>
              <a:t>změnila směr a rychlost</a:t>
            </a:r>
            <a:r>
              <a:rPr lang="cs-CZ" sz="2800" b="1" dirty="0"/>
              <a:t> </a:t>
            </a:r>
            <a:r>
              <a:rPr lang="cs-CZ" sz="2800" dirty="0"/>
              <a:t>pohybu </a:t>
            </a:r>
            <a:r>
              <a:rPr lang="cs-CZ" sz="2800" dirty="0"/>
              <a:t>první koule 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Documents and Settings\Ďobek\Local Settings\Temporary Internet Files\Content.IE5\7Q7QXNLG\MC900437056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75150" y="2789238"/>
            <a:ext cx="1092200" cy="1093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 descr="C:\Documents and Settings\Ďobek\Local Settings\Temporary Internet Files\Content.IE5\0MHGLQYP\MC900437065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95513" y="3213100"/>
            <a:ext cx="1093787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3" name="Skupina 12"/>
          <p:cNvGrpSpPr>
            <a:grpSpLocks/>
          </p:cNvGrpSpPr>
          <p:nvPr/>
        </p:nvGrpSpPr>
        <p:grpSpPr bwMode="auto">
          <a:xfrm>
            <a:off x="4859338" y="3363913"/>
            <a:ext cx="682625" cy="1865312"/>
            <a:chOff x="4581223" y="3981472"/>
            <a:chExt cx="682352" cy="1865312"/>
          </a:xfrm>
        </p:grpSpPr>
        <p:sp>
          <p:nvSpPr>
            <p:cNvPr id="11" name="Šipka doprava 10"/>
            <p:cNvSpPr/>
            <p:nvPr/>
          </p:nvSpPr>
          <p:spPr>
            <a:xfrm rot="4709896">
              <a:off x="3758303" y="4804392"/>
              <a:ext cx="1865312" cy="219471"/>
            </a:xfrm>
            <a:prstGeom prst="rightArrow">
              <a:avLst>
                <a:gd name="adj1" fmla="val 42198"/>
                <a:gd name="adj2" fmla="val 71455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4776245" y="4788675"/>
              <a:ext cx="487330" cy="523220"/>
            </a:xfrm>
            <a:prstGeom prst="rect">
              <a:avLst/>
            </a:prstGeom>
            <a:noFill/>
          </p:spPr>
          <p:txBody>
            <a:bodyPr>
              <a:spAutoFit/>
              <a:scene3d>
                <a:camera prst="orthographicFront">
                  <a:rot lat="0" lon="0" rev="0"/>
                </a:camera>
                <a:lightRig rig="glow" dir="t">
                  <a:rot lat="0" lon="0" rev="3600000"/>
                </a:lightRig>
              </a:scene3d>
              <a:sp3d prstMaterial="softEdge">
                <a:bevelT w="29210" h="16510"/>
                <a:contourClr>
                  <a:schemeClr val="accent4">
                    <a:alpha val="95000"/>
                  </a:schemeClr>
                </a:contourClr>
              </a:sp3d>
            </a:bodyPr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cs-CZ" sz="2800" b="1" dirty="0">
                  <a:ln>
                    <a:solidFill>
                      <a:schemeClr val="accent5">
                        <a:lumMod val="50000"/>
                      </a:schemeClr>
                    </a:solidFill>
                    <a:prstDash val="solid"/>
                  </a:ln>
                  <a:solidFill>
                    <a:schemeClr val="accent5">
                      <a:lumMod val="50000"/>
                    </a:schemeClr>
                  </a:solidFill>
                  <a:effectLst>
                    <a:outerShdw blurRad="88000" dist="50800" dir="5040000" algn="tl">
                      <a:schemeClr val="accent4">
                        <a:tint val="80000"/>
                        <a:satMod val="250000"/>
                        <a:alpha val="45000"/>
                      </a:schemeClr>
                    </a:outerShdw>
                  </a:effectLst>
                  <a:latin typeface="+mn-lt"/>
                  <a:cs typeface="+mn-cs"/>
                </a:rPr>
                <a:t>F</a:t>
              </a:r>
              <a:endParaRPr lang="cs-CZ" sz="2800" b="1" dirty="0">
                <a:ln>
                  <a:solidFill>
                    <a:schemeClr val="accent5">
                      <a:lumMod val="50000"/>
                    </a:schemeClr>
                  </a:solidFill>
                  <a:prstDash val="solid"/>
                </a:ln>
                <a:solidFill>
                  <a:schemeClr val="accent5">
                    <a:lumMod val="50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latin typeface="+mn-lt"/>
                <a:cs typeface="+mn-cs"/>
              </a:endParaRPr>
            </a:p>
          </p:txBody>
        </p:sp>
      </p:grp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45087E-6 L 0.19236 -0.0166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18" y="-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9236 -0.01664 L 0.3026 0.0462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03" y="31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8" grpId="0" animBg="1"/>
      <p:bldP spid="8" grpId="1" animBg="1"/>
      <p:bldP spid="14" grpId="0" animBg="1"/>
      <p:bldP spid="14" grpId="1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19F6E43-69FB-48C2-B3D5-35F558E6E38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První Newtonův pohybový </a:t>
            </a:r>
            <a:r>
              <a:rPr lang="cs-CZ" dirty="0" smtClean="0"/>
              <a:t>zákon </a:t>
            </a:r>
            <a:r>
              <a:rPr lang="cs-CZ" dirty="0"/>
              <a:t>(zákon </a:t>
            </a:r>
            <a:r>
              <a:rPr lang="cs-CZ" dirty="0" smtClean="0"/>
              <a:t>setrvačnosti)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85225" cy="4824413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cs-CZ" sz="2800" smtClean="0"/>
              <a:t>Shrneme naše poznatky z předchozích animací: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Ze zkušenosti víme, že </a:t>
            </a:r>
            <a:r>
              <a:rPr lang="cs-CZ" sz="2400" smtClean="0">
                <a:solidFill>
                  <a:srgbClr val="FF0000"/>
                </a:solidFill>
              </a:rPr>
              <a:t>tělesa zůstávají v klidu, dokud na ně nezačneme působit nějakou vnější silou</a:t>
            </a:r>
            <a:r>
              <a:rPr lang="cs-CZ" sz="2400" smtClean="0"/>
              <a:t>. </a:t>
            </a:r>
          </a:p>
          <a:p>
            <a:pPr lvl="1">
              <a:buFont typeface="Arial" charset="0"/>
              <a:buChar char="•"/>
            </a:pPr>
            <a:r>
              <a:rPr lang="cs-CZ" sz="2400" smtClean="0"/>
              <a:t>Ze zkušenosti víme, že </a:t>
            </a:r>
            <a:r>
              <a:rPr lang="cs-CZ" sz="2400" smtClean="0">
                <a:solidFill>
                  <a:srgbClr val="FF0000"/>
                </a:solidFill>
              </a:rPr>
              <a:t>tělesa setrvávají v rovnoměrném přímočarém pohybu</a:t>
            </a:r>
            <a:r>
              <a:rPr lang="cs-CZ" sz="2400" smtClean="0">
                <a:solidFill>
                  <a:srgbClr val="FF0000"/>
                </a:solidFill>
                <a:latin typeface="Arial" charset="0"/>
              </a:rPr>
              <a:t>,</a:t>
            </a:r>
            <a:r>
              <a:rPr lang="cs-CZ" sz="2400" smtClean="0">
                <a:solidFill>
                  <a:srgbClr val="FF0000"/>
                </a:solidFill>
              </a:rPr>
              <a:t> dokud na ně nezačneme působit nějakou vnější silou</a:t>
            </a:r>
            <a:r>
              <a:rPr lang="cs-CZ" sz="2400" smtClean="0"/>
              <a:t>.</a:t>
            </a:r>
          </a:p>
          <a:p>
            <a:pPr>
              <a:buFont typeface="Arial" charset="0"/>
              <a:buChar char="•"/>
            </a:pPr>
            <a:r>
              <a:rPr lang="cs-CZ" sz="2800" smtClean="0"/>
              <a:t>První Newtonův pohybový zákon:</a:t>
            </a:r>
          </a:p>
          <a:p>
            <a:pPr lvl="1">
              <a:buFont typeface="Arial" charset="0"/>
              <a:buChar char="•"/>
            </a:pPr>
            <a:r>
              <a:rPr lang="cs-CZ" sz="2800" smtClean="0">
                <a:solidFill>
                  <a:srgbClr val="FF0000"/>
                </a:solidFill>
              </a:rPr>
              <a:t>Tělesa zůstávají v klidu nebo v rovnoměrném přímočarém pohybu, dokud na ně nezačneme působit nějakou vnější silou</a:t>
            </a:r>
            <a:r>
              <a:rPr lang="cs-CZ" sz="2800" smtClean="0"/>
              <a:t>. </a:t>
            </a:r>
          </a:p>
          <a:p>
            <a:pPr lvl="1">
              <a:buFont typeface="Arial" charset="0"/>
              <a:buChar char="•"/>
            </a:pPr>
            <a:endParaRPr lang="cs-CZ" sz="2800" smtClean="0"/>
          </a:p>
          <a:p>
            <a:pPr>
              <a:buFont typeface="Arial" charset="0"/>
              <a:buChar char="•"/>
            </a:pPr>
            <a:endParaRPr lang="cs-CZ" smtClean="0">
              <a:solidFill>
                <a:srgbClr val="7F7F7F"/>
              </a:solidFill>
            </a:endParaRPr>
          </a:p>
          <a:p>
            <a:pPr>
              <a:buFont typeface="Arial" charset="0"/>
              <a:buChar char="•"/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1AFABEE-B824-46CF-BAEC-65FB4C71C82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2355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Důsledky setrvačnosti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2276475"/>
            <a:ext cx="8785225" cy="4392613"/>
          </a:xfrm>
        </p:spPr>
        <p:txBody>
          <a:bodyPr>
            <a:normAutofit/>
          </a:bodyPr>
          <a:lstStyle/>
          <a:p>
            <a:pPr>
              <a:buFont typeface="Arial" charset="0"/>
              <a:buChar char="•"/>
            </a:pPr>
            <a:r>
              <a:rPr lang="cs-CZ" sz="2800" smtClean="0"/>
              <a:t>Když zakopneme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padáme dopředu</a:t>
            </a:r>
          </a:p>
          <a:p>
            <a:pPr>
              <a:buFont typeface="Arial" charset="0"/>
              <a:buChar char="•"/>
            </a:pPr>
            <a:r>
              <a:rPr lang="cs-CZ" sz="2800" smtClean="0"/>
              <a:t>Když autobus prudce zabrzdí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cestující přepadnou dopředu </a:t>
            </a:r>
          </a:p>
          <a:p>
            <a:pPr>
              <a:buFont typeface="Arial" charset="0"/>
              <a:buChar char="•"/>
            </a:pPr>
            <a:r>
              <a:rPr lang="cs-CZ" sz="2800" smtClean="0"/>
              <a:t>Vlak musí začít brzdit brzo před stanicí, aby zastavil přesně ve stanici </a:t>
            </a:r>
          </a:p>
          <a:p>
            <a:pPr>
              <a:buFont typeface="Arial" charset="0"/>
              <a:buChar char="•"/>
            </a:pPr>
            <a:r>
              <a:rPr lang="cs-CZ" sz="2800" smtClean="0"/>
              <a:t>Když se pes oklepe</a:t>
            </a:r>
            <a:r>
              <a:rPr lang="cs-CZ" sz="2800" smtClean="0">
                <a:latin typeface="Arial" charset="0"/>
              </a:rPr>
              <a:t>,</a:t>
            </a:r>
            <a:r>
              <a:rPr lang="cs-CZ" sz="2800" smtClean="0"/>
              <a:t> odletují z něho kapičky vody</a:t>
            </a:r>
          </a:p>
          <a:p>
            <a:pPr>
              <a:buFont typeface="Arial" charset="0"/>
              <a:buChar char="•"/>
            </a:pPr>
            <a:r>
              <a:rPr lang="cs-CZ" sz="2800" smtClean="0"/>
              <a:t>…</a:t>
            </a:r>
          </a:p>
          <a:p>
            <a:pPr lvl="1">
              <a:buFont typeface="Arial" charset="0"/>
              <a:buChar char="•"/>
            </a:pPr>
            <a:endParaRPr lang="cs-CZ" sz="2800" smtClean="0"/>
          </a:p>
          <a:p>
            <a:pPr>
              <a:buFont typeface="Arial" charset="0"/>
              <a:buChar char="•"/>
            </a:pPr>
            <a:endParaRPr lang="cs-CZ" smtClean="0">
              <a:solidFill>
                <a:srgbClr val="7F7F7F"/>
              </a:solidFill>
            </a:endParaRPr>
          </a:p>
          <a:p>
            <a:pPr>
              <a:buFont typeface="Arial" charset="0"/>
              <a:buChar char="•"/>
            </a:pPr>
            <a:endParaRPr lang="cs-CZ" smtClean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C5AFDCC-D9B8-41FC-9AF0-F0C477C74B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cs typeface="Arial" charset="0"/>
            </a:endParaRPr>
          </a:p>
        </p:txBody>
      </p:sp>
      <p:sp>
        <p:nvSpPr>
          <p:cNvPr id="2457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Důsledky setrvačnosti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2276475"/>
            <a:ext cx="8785225" cy="4392613"/>
          </a:xfrm>
        </p:spPr>
        <p:txBody>
          <a:bodyPr rtlCol="0">
            <a:normAutofit fontScale="85000" lnSpcReduction="20000"/>
          </a:bodyPr>
          <a:lstStyle/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Jakým směrem musí vyskočit posunovač z rozjetého vlaku, aby neupadl?</a:t>
            </a:r>
          </a:p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Musí mít vesmírná sonda, která se pohybuje v meziplanetárním prostoru, stále zapnuté motory, aby se dostala k cíli?</a:t>
            </a:r>
          </a:p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Proveď pokus: na hladkou pohlednici postav sklenici s vodou. Jak vytáhneš pohlednici, aniž bys zvedl sklenici?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 smtClean="0"/>
              <a:t>Posunovač </a:t>
            </a:r>
            <a:r>
              <a:rPr lang="cs-CZ" altLang="cs-CZ" sz="2800" dirty="0"/>
              <a:t>seskočí (bez odrazu) ve směru jedoucího vlaku a popoběhne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Sonda se může pohybovat i bez spuštěných motorů, zachovává si rychlost, kterou získala v okamžiku vypnutí motorů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Vytáhnout rychlým trhnutím.  Sklenice by měla zůstat v klidu</a:t>
            </a: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B380B6-4BA8-432B-8B17-3B2E86BD7DD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>
              <a:cs typeface="Arial" charset="0"/>
            </a:endParaRPr>
          </a:p>
        </p:txBody>
      </p:sp>
      <p:sp>
        <p:nvSpPr>
          <p:cNvPr id="2560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Vysvětlete: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0825" y="2276475"/>
            <a:ext cx="8785225" cy="4392613"/>
          </a:xfrm>
        </p:spPr>
        <p:txBody>
          <a:bodyPr rtlCol="0">
            <a:normAutofit fontScale="85000" lnSpcReduction="10000"/>
          </a:bodyPr>
          <a:lstStyle/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Jakým směrem musí </a:t>
            </a:r>
            <a:r>
              <a:rPr lang="cs-CZ" altLang="cs-CZ" sz="2800" dirty="0" smtClean="0"/>
              <a:t>vyskakuje posunovač </a:t>
            </a:r>
            <a:r>
              <a:rPr lang="cs-CZ" altLang="cs-CZ" sz="2800" dirty="0"/>
              <a:t>z rozjetého vlaku, aby neupadl</a:t>
            </a:r>
            <a:r>
              <a:rPr lang="cs-CZ" altLang="cs-CZ" sz="2800" dirty="0" smtClean="0"/>
              <a:t>?</a:t>
            </a:r>
          </a:p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Posunovač seskočí (bez odrazu) ve směru jedoucího vlaku a </a:t>
            </a:r>
            <a:r>
              <a:rPr lang="cs-CZ" altLang="cs-CZ" sz="2800" dirty="0" smtClean="0"/>
              <a:t>popoběhne.</a:t>
            </a:r>
            <a:endParaRPr lang="cs-CZ" altLang="cs-CZ" sz="2800" dirty="0"/>
          </a:p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 smtClean="0"/>
              <a:t>Musí </a:t>
            </a:r>
            <a:r>
              <a:rPr lang="cs-CZ" altLang="cs-CZ" sz="2800" dirty="0"/>
              <a:t>mít vesmírná sonda, která se pohybuje </a:t>
            </a:r>
            <a:r>
              <a:rPr lang="cs-CZ" altLang="cs-CZ" sz="2800" dirty="0" smtClean="0"/>
              <a:t>v meziplanetárním </a:t>
            </a:r>
            <a:r>
              <a:rPr lang="cs-CZ" altLang="cs-CZ" sz="2800" dirty="0"/>
              <a:t>prostoru, stále zapnuté motory, aby se dostala k cíli</a:t>
            </a:r>
            <a:r>
              <a:rPr lang="cs-CZ" altLang="cs-CZ" sz="2800" dirty="0" smtClean="0"/>
              <a:t>?</a:t>
            </a:r>
          </a:p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/>
              <a:t>Sonda se může pohybovat i bez spuštěných motorů, zachovává si rychlost, kterou získala v okamžiku vypnutí </a:t>
            </a:r>
            <a:r>
              <a:rPr lang="cs-CZ" altLang="cs-CZ" sz="2800" dirty="0" smtClean="0"/>
              <a:t>motorů.</a:t>
            </a:r>
            <a:endParaRPr lang="cs-CZ" altLang="cs-CZ" sz="2800" dirty="0"/>
          </a:p>
          <a:p>
            <a:pPr marL="609600" indent="-609600" fontAlgn="auto">
              <a:lnSpc>
                <a:spcPct val="90000"/>
              </a:lnSpc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 smtClean="0"/>
              <a:t>Proveď </a:t>
            </a:r>
            <a:r>
              <a:rPr lang="cs-CZ" altLang="cs-CZ" sz="2800" dirty="0"/>
              <a:t>pokus: na hladkou pohlednici postav sklenici s vodou. Jak vytáhneš pohlednici, aniž bys zvedl sklenici?</a:t>
            </a:r>
          </a:p>
          <a:p>
            <a:pPr marL="609600" indent="-609600" fontAlgn="auto">
              <a:spcAft>
                <a:spcPts val="0"/>
              </a:spcAft>
              <a:buFontTx/>
              <a:buAutoNum type="arabicPeriod"/>
              <a:defRPr/>
            </a:pPr>
            <a:r>
              <a:rPr lang="cs-CZ" altLang="cs-CZ" sz="2800" dirty="0" smtClean="0"/>
              <a:t>Vytáhnout </a:t>
            </a:r>
            <a:r>
              <a:rPr lang="cs-CZ" altLang="cs-CZ" sz="2800" dirty="0"/>
              <a:t>rychlým trhnutím.  Sklenice by měla zůstat v </a:t>
            </a:r>
            <a:r>
              <a:rPr lang="cs-CZ" altLang="cs-CZ" sz="2800" dirty="0" smtClean="0"/>
              <a:t>klidu.</a:t>
            </a:r>
            <a:endParaRPr lang="cs-CZ" altLang="cs-CZ" sz="2800" dirty="0"/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274320" indent="-274320" fontAlgn="auto"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Kdo byl Isaac Newton.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se projevuje setrvačnost u těles v klidu.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Jak se projevuje setrvačnost u těles v pohybu.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Co říká první Newtonův zákon.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Kde se setkáme s důsledky setrvačnosti.</a:t>
            </a:r>
          </a:p>
        </p:txBody>
      </p:sp>
      <p:sp>
        <p:nvSpPr>
          <p:cNvPr id="26626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981F6CB-FEC1-41B4-A1BC-053DC5558FF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>
              <a:cs typeface="Arial" charset="0"/>
            </a:endParaRPr>
          </a:p>
        </p:txBody>
      </p:sp>
      <p:sp>
        <p:nvSpPr>
          <p:cNvPr id="26627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Co jsme se dozvěděli?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7288"/>
            <a:ext cx="8785225" cy="4025900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Následující test se skládá z 5 uzavřených otázek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Každá otázka nabízí 3 možné odpovědi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Právě jedna odpověď je správná</a:t>
            </a:r>
            <a:r>
              <a:rPr lang="cs-CZ" sz="3200" smtClean="0">
                <a:latin typeface="Arial" charset="0"/>
              </a:rPr>
              <a:t>.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Jestli jste odpověděli správně</a:t>
            </a:r>
            <a:r>
              <a:rPr lang="cs-CZ" sz="3200" smtClean="0">
                <a:latin typeface="Arial" charset="0"/>
              </a:rPr>
              <a:t>,</a:t>
            </a:r>
            <a:r>
              <a:rPr lang="cs-CZ" sz="3200" smtClean="0">
                <a:latin typeface="Calibri" pitchFamily="34" charset="0"/>
              </a:rPr>
              <a:t> se dozvíte po kliknutí na odpověď</a:t>
            </a:r>
          </a:p>
          <a:p>
            <a:pPr>
              <a:buFont typeface="Arial" charset="0"/>
              <a:buChar char="•"/>
            </a:pPr>
            <a:r>
              <a:rPr lang="cs-CZ" sz="3200" smtClean="0">
                <a:latin typeface="Calibri" pitchFamily="34" charset="0"/>
              </a:rPr>
              <a:t>Hodně štěstí … </a:t>
            </a: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  <a:p>
            <a:pPr>
              <a:buFont typeface="Arial" charset="0"/>
              <a:buChar char="•"/>
            </a:pPr>
            <a:endParaRPr lang="cs-CZ" sz="3200" smtClean="0">
              <a:latin typeface="Calibri" pitchFamily="34" charset="0"/>
            </a:endParaRPr>
          </a:p>
        </p:txBody>
      </p:sp>
      <p:sp>
        <p:nvSpPr>
          <p:cNvPr id="27650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84796DC-4143-4675-9FDF-63734E04EE3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14</a:t>
            </a:fld>
            <a:endParaRPr lang="cs-CZ">
              <a:cs typeface="Arial" charset="0"/>
            </a:endParaRPr>
          </a:p>
        </p:txBody>
      </p:sp>
      <p:sp>
        <p:nvSpPr>
          <p:cNvPr id="27651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Závěrečné opakování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B449BFA-20CA-419F-88ED-4525C8A2618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15</a:t>
            </a:fld>
            <a:endParaRPr lang="cs-CZ">
              <a:cs typeface="Arial" charset="0"/>
            </a:endParaRPr>
          </a:p>
        </p:txBody>
      </p:sp>
      <p:sp>
        <p:nvSpPr>
          <p:cNvPr id="2867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/>
            </a:pPr>
            <a:r>
              <a:rPr lang="cs-CZ" sz="3200" smtClean="0"/>
              <a:t>Kam se pohne řidič auta, když prudce zabrzdí?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</a:t>
            </a:r>
            <a:r>
              <a:rPr lang="cs-CZ" sz="2800" dirty="0"/>
              <a:t>zadnímu oknu </a:t>
            </a:r>
            <a:r>
              <a:rPr lang="cs-CZ" sz="2800" dirty="0"/>
              <a:t>auta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</a:t>
            </a:r>
            <a:r>
              <a:rPr lang="cs-CZ" sz="2800" dirty="0"/>
              <a:t>bočnímu oknu </a:t>
            </a:r>
            <a:r>
              <a:rPr lang="cs-CZ" sz="2800" dirty="0"/>
              <a:t>auta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přednímu oknu auta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F81F5FB-130D-4E60-876A-CC788FF4ADA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16</a:t>
            </a:fld>
            <a:endParaRPr lang="cs-CZ">
              <a:cs typeface="Arial" charset="0"/>
            </a:endParaRPr>
          </a:p>
        </p:txBody>
      </p:sp>
      <p:sp>
        <p:nvSpPr>
          <p:cNvPr id="29698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2"/>
            </a:pPr>
            <a:r>
              <a:rPr lang="cs-CZ" sz="3200" smtClean="0"/>
              <a:t>Kam se pohne řidič auta, když se prudce rozjede?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4052888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přednímu oknu auta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</a:t>
            </a:r>
            <a:r>
              <a:rPr lang="cs-CZ" sz="2800" dirty="0"/>
              <a:t>bočnímu oknu </a:t>
            </a:r>
            <a:r>
              <a:rPr lang="cs-CZ" sz="2800" dirty="0"/>
              <a:t>auta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395288" y="40052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</a:t>
            </a:r>
            <a:r>
              <a:rPr lang="cs-CZ" sz="2800" dirty="0"/>
              <a:t>zadnímu oknu </a:t>
            </a:r>
            <a:r>
              <a:rPr lang="cs-CZ" sz="2800" dirty="0"/>
              <a:t>auta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6C67A96-F10A-4758-A83C-DAEFE02DF4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17</a:t>
            </a:fld>
            <a:endParaRPr lang="cs-CZ">
              <a:cs typeface="Arial" charset="0"/>
            </a:endParaRPr>
          </a:p>
        </p:txBody>
      </p:sp>
      <p:sp>
        <p:nvSpPr>
          <p:cNvPr id="30722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3"/>
            </a:pPr>
            <a:r>
              <a:rPr lang="cs-CZ" sz="3200" smtClean="0"/>
              <a:t>Kam se pohne řidič auta, když prudce zatočí doprava?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přednímu oknu </a:t>
            </a:r>
            <a:r>
              <a:rPr lang="cs-CZ" sz="2800" dirty="0"/>
              <a:t>auta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</a:t>
            </a:r>
            <a:r>
              <a:rPr lang="cs-CZ" sz="2800" dirty="0"/>
              <a:t>pravému oknu auta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směrem k </a:t>
            </a:r>
            <a:r>
              <a:rPr lang="cs-CZ" sz="2800" dirty="0"/>
              <a:t>levému oknu auta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8FADD1B-4C90-4C74-A66E-AD977D4FD32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18</a:t>
            </a:fld>
            <a:endParaRPr lang="cs-CZ">
              <a:cs typeface="Arial" charset="0"/>
            </a:endParaRPr>
          </a:p>
        </p:txBody>
      </p:sp>
      <p:sp>
        <p:nvSpPr>
          <p:cNvPr id="31746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4"/>
            </a:pPr>
            <a:r>
              <a:rPr lang="cs-CZ" sz="3200" smtClean="0"/>
              <a:t>Kdo musí před semafory začít brzdit nejdřív?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33825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5378450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2684463"/>
            <a:ext cx="1260475" cy="103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95288" y="3967163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osobní automobil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288" y="537051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Calibri" pitchFamily="34" charset="0"/>
              </a:rPr>
              <a:t>motocykl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nákladní automobil</a:t>
            </a:r>
            <a:endParaRPr lang="cs-CZ" sz="2800" dirty="0">
              <a:solidFill>
                <a:schemeClr val="accent5">
                  <a:lumMod val="75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165A177-354C-4F08-9244-8EE26CE3024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cs-CZ">
              <a:cs typeface="Arial" charset="0"/>
            </a:endParaRPr>
          </a:p>
        </p:txBody>
      </p:sp>
      <p:sp>
        <p:nvSpPr>
          <p:cNvPr id="3277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14350" indent="-514350" algn="l">
              <a:buFont typeface="Candara" pitchFamily="34" charset="0"/>
              <a:buAutoNum type="arabicPeriod" startAt="5"/>
            </a:pPr>
            <a:r>
              <a:rPr lang="cs-CZ" sz="3200" smtClean="0"/>
              <a:t>Při intenzivním brzdění na kole je nebezpečnější brzdit:</a:t>
            </a:r>
          </a:p>
        </p:txBody>
      </p:sp>
      <p:pic>
        <p:nvPicPr>
          <p:cNvPr id="13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2603500"/>
            <a:ext cx="1414462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5" descr="C:\Users\HP\AppData\Local\Microsoft\Windows\Temporary Internet Files\Content.IE5\6A2TVGPH\MC9004404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78713" y="3976688"/>
            <a:ext cx="1414462" cy="11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0" name="Picture 2" descr="C:\Documents and Settings\Ďobek\Local Settings\Temporary Internet Files\Content.IE5\1RVC0P42\MC90043779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32700" y="5348288"/>
            <a:ext cx="1260475" cy="1033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-1331913" y="-171450"/>
            <a:ext cx="11412538" cy="7272338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95288" y="2636838"/>
            <a:ext cx="6840537" cy="1079500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zadní brzdou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395288" y="3968750"/>
            <a:ext cx="6840537" cy="1081088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je to jedno</a:t>
            </a:r>
            <a:endParaRPr lang="cs-CZ" sz="2800" dirty="0"/>
          </a:p>
        </p:txBody>
      </p:sp>
      <p:sp>
        <p:nvSpPr>
          <p:cNvPr id="9" name="Zaoblený obdélník 8"/>
          <p:cNvSpPr/>
          <p:nvPr/>
        </p:nvSpPr>
        <p:spPr>
          <a:xfrm>
            <a:off x="395288" y="5300663"/>
            <a:ext cx="6840537" cy="1081087"/>
          </a:xfrm>
          <a:prstGeom prst="round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přední brzdou</a:t>
            </a:r>
            <a:endParaRPr lang="cs-CZ" sz="28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"/>
                            </p:stCondLst>
                            <p:childTnLst>
                              <p:par>
                                <p:cTn id="29" presetID="10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Zástupný symbol pro obsah 1"/>
          <p:cNvSpPr>
            <a:spLocks noGrp="1"/>
          </p:cNvSpPr>
          <p:nvPr>
            <p:ph idx="1"/>
          </p:nvPr>
        </p:nvSpPr>
        <p:spPr>
          <a:xfrm>
            <a:off x="250825" y="1844675"/>
            <a:ext cx="8713788" cy="4968875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cs-CZ" sz="1600" i="1" u="sng" smtClean="0"/>
              <a:t>Použitá literatura: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RAUNER, Karel; HAVEL, Václav; RANDA, Miroslav. </a:t>
            </a:r>
            <a:r>
              <a:rPr lang="cs-CZ" sz="1600" i="1" smtClean="0"/>
              <a:t>Fyzika 7 učebnice pro základní školy a víceletá gymnázia</a:t>
            </a:r>
            <a:r>
              <a:rPr lang="cs-CZ" sz="1600" smtClean="0"/>
              <a:t>. Plzeň: Fraus, 2005, ISBN 80-7238-431-7. </a:t>
            </a:r>
          </a:p>
          <a:p>
            <a:pPr lvl="1">
              <a:buFont typeface="Arial" charset="0"/>
              <a:buChar char="•"/>
            </a:pPr>
            <a:r>
              <a:rPr lang="cs-CZ" sz="1600" smtClean="0"/>
              <a:t>RAUNER, Karel; HAVEL, Václav; RANDA, Miroslav. </a:t>
            </a:r>
            <a:r>
              <a:rPr lang="cs-CZ" sz="1600" i="1" smtClean="0"/>
              <a:t>Fyzika 7 pracovní sešit pro základní školy a víceletá gymnázia</a:t>
            </a:r>
            <a:r>
              <a:rPr lang="cs-CZ" sz="1600" smtClean="0"/>
              <a:t>. Plzeň: Fraus, 2005, ISBN 80-7238-432-5. </a:t>
            </a:r>
          </a:p>
          <a:p>
            <a:pPr>
              <a:buClr>
                <a:srgbClr val="31B6FD"/>
              </a:buClr>
              <a:buFont typeface="Arial" charset="0"/>
              <a:buChar char="•"/>
            </a:pPr>
            <a:r>
              <a:rPr lang="cs-CZ" sz="1600" i="1" u="sng" smtClean="0">
                <a:solidFill>
                  <a:srgbClr val="073E87"/>
                </a:solidFill>
              </a:rPr>
              <a:t>Jiné zdroje:</a:t>
            </a:r>
            <a:r>
              <a:rPr lang="cs-CZ" sz="1600" smtClean="0"/>
              <a:t> </a:t>
            </a:r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400" smtClean="0"/>
              <a:t>Obr. 1 - AUTOR NEUVEDEN. </a:t>
            </a:r>
            <a:r>
              <a:rPr lang="cs-CZ" sz="1400" i="1" smtClean="0"/>
              <a:t>fyzweb.cz</a:t>
            </a:r>
            <a:r>
              <a:rPr lang="cs-CZ" sz="1400" smtClean="0"/>
              <a:t> [online]. [cit. 12.12.2013]. Dostupný na WWW: </a:t>
            </a:r>
            <a:r>
              <a:rPr lang="cs-CZ" sz="1400" smtClean="0">
                <a:hlinkClick r:id="rId2"/>
              </a:rPr>
              <a:t>http://fyzweb.cz/materialy/aplety_hwang/PohybTelesVcentralnimGravitacnimPoliZeme/projectileOrbit_cz.html </a:t>
            </a:r>
            <a:endParaRPr lang="cs-CZ" sz="1400" smtClean="0"/>
          </a:p>
          <a:p>
            <a:pPr lvl="1">
              <a:buClr>
                <a:srgbClr val="31B6FD"/>
              </a:buClr>
              <a:buFont typeface="Arial" charset="0"/>
              <a:buChar char="•"/>
            </a:pPr>
            <a:r>
              <a:rPr lang="cs-CZ" sz="1600" smtClean="0"/>
              <a:t>Zdroj obrázků: www.office.microsoft.com</a:t>
            </a:r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  <a:p>
            <a:pPr lvl="1">
              <a:buFont typeface="Arial" charset="0"/>
              <a:buChar char="•"/>
            </a:pPr>
            <a:endParaRPr lang="cs-CZ" sz="1800" smtClean="0"/>
          </a:p>
        </p:txBody>
      </p:sp>
      <p:sp>
        <p:nvSpPr>
          <p:cNvPr id="3379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4829954-12A0-4EE8-9F8A-0245F53C544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cs-CZ">
              <a:cs typeface="Arial" charset="0"/>
            </a:endParaRPr>
          </a:p>
        </p:txBody>
      </p:sp>
      <p:sp>
        <p:nvSpPr>
          <p:cNvPr id="33795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2990</TotalTime>
  <Words>850</Words>
  <Application>Microsoft Office PowerPoint</Application>
  <PresentationFormat>On-screen Show (4:3)</PresentationFormat>
  <Paragraphs>133</Paragraphs>
  <Slides>20</Slides>
  <Notes>0</Notes>
  <HiddenSlides>1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20</vt:i4>
      </vt:variant>
    </vt:vector>
  </HeadingPairs>
  <TitlesOfParts>
    <vt:vector size="32" baseType="lpstr">
      <vt:lpstr>Candara</vt:lpstr>
      <vt:lpstr>Arial</vt:lpstr>
      <vt:lpstr>Symbol</vt:lpstr>
      <vt:lpstr>Calibri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Vlnění</vt:lpstr>
      <vt:lpstr>Základní škola a Mateřská škola Bílá Třemešná, okres Trutnov</vt:lpstr>
      <vt:lpstr>Anotace</vt:lpstr>
      <vt:lpstr>První Newtonův pohybový zákon</vt:lpstr>
      <vt:lpstr>Isaac Newton</vt:lpstr>
      <vt:lpstr>Setrvačnost (tělesa v klidu)</vt:lpstr>
      <vt:lpstr>Setrvačnost (tělesa v klidu)</vt:lpstr>
      <vt:lpstr>Setrvačnost (tělesa v klidu)</vt:lpstr>
      <vt:lpstr>Setrvačnost (tělesa v klidu)</vt:lpstr>
      <vt:lpstr>První Newtonův pohybový zákon (zákon setrvačnosti)</vt:lpstr>
      <vt:lpstr>Důsledky setrvačnosti</vt:lpstr>
      <vt:lpstr>Důsledky setrvačnosti</vt:lpstr>
      <vt:lpstr>Vysvětlete:</vt:lpstr>
      <vt:lpstr>Co jsme se dozvěděli?</vt:lpstr>
      <vt:lpstr>Závěrečné opakování</vt:lpstr>
      <vt:lpstr>Kam se pohne řidič auta, když prudce zabrzdí?</vt:lpstr>
      <vt:lpstr>Kam se pohne řidič auta, když se prudce rozjede?</vt:lpstr>
      <vt:lpstr>Kam se pohne řidič auta, když prudce zatočí doprava?</vt:lpstr>
      <vt:lpstr>Kdo musí před semafory začít brzdit nejdřív?</vt:lpstr>
      <vt:lpstr>Při intenzivním brzdění na kole je nebezpečnější brzdit: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DUM</cp:lastModifiedBy>
  <cp:revision>314</cp:revision>
  <dcterms:created xsi:type="dcterms:W3CDTF">2013-05-10T12:01:16Z</dcterms:created>
  <dcterms:modified xsi:type="dcterms:W3CDTF">2014-01-18T19:47:56Z</dcterms:modified>
</cp:coreProperties>
</file>