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82" r:id="rId4"/>
    <p:sldId id="283" r:id="rId5"/>
    <p:sldId id="286" r:id="rId6"/>
    <p:sldId id="284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9" r:id="rId19"/>
    <p:sldId id="300" r:id="rId20"/>
    <p:sldId id="301" r:id="rId21"/>
    <p:sldId id="302" r:id="rId22"/>
    <p:sldId id="260" r:id="rId23"/>
    <p:sldId id="268" r:id="rId24"/>
    <p:sldId id="273" r:id="rId25"/>
    <p:sldId id="27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0E8"/>
    <a:srgbClr val="C83644"/>
    <a:srgbClr val="F3A7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>
        <p:scale>
          <a:sx n="130" d="100"/>
          <a:sy n="130" d="100"/>
        </p:scale>
        <p:origin x="534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VY_32_INOVACE_Gotické umění </a:t>
          </a:r>
        </a:p>
        <a:p>
          <a:r>
            <a:rPr lang="cs-CZ" sz="2000" b="0" dirty="0" smtClean="0"/>
            <a:t>v Evropě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VY_32_INOVACE_Gotické umění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v Evropě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3345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66919141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700808"/>
            <a:ext cx="7380808" cy="4425355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výtvarné a estetické výchovy na 2. stupni základní školy. Slouží jako osnova pro výklad. Je  doplněn </a:t>
            </a:r>
            <a:r>
              <a:rPr lang="cs-CZ" dirty="0" smtClean="0"/>
              <a:t>fotografiemi. </a:t>
            </a:r>
          </a:p>
          <a:p>
            <a:r>
              <a:rPr lang="cs-CZ" dirty="0" smtClean="0"/>
              <a:t>S </a:t>
            </a:r>
            <a:r>
              <a:rPr lang="cs-CZ" dirty="0"/>
              <a:t>tématem se žáci setkávají také  v hodinách dějepisu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snímcích 3 a 4 žáci doplňují informace, ověří si je kliknutím do oválu, na snímku 6 se po kliknutí do obrázku a na šipku zobrazí informace. Na snímku 7 se popisek zobrazí po kliknutí na šipku. Na snímcích 8, 9, 10, 13, 16, 17, 21 se popis zobrazí po kliknutí do obrázku.</a:t>
            </a:r>
          </a:p>
          <a:p>
            <a:r>
              <a:rPr lang="cs-CZ" dirty="0" smtClean="0"/>
              <a:t>Na snímcích 18 a 20 se po kliknutí zobrazí správná odpověď.</a:t>
            </a:r>
          </a:p>
          <a:p>
            <a:r>
              <a:rPr lang="cs-CZ" dirty="0" smtClean="0"/>
              <a:t>Materiál je určen pro interaktivní výuku</a:t>
            </a:r>
          </a:p>
          <a:p>
            <a:r>
              <a:rPr lang="cs-CZ" dirty="0" smtClean="0"/>
              <a:t>Časová dotace 20 minut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  <p:bldLst>
      <p:bldP spid="2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Gotika vznikla z románského slohu ve 2. polovině</a:t>
            </a:r>
          </a:p>
          <a:p>
            <a:r>
              <a:rPr lang="cs-CZ" dirty="0" smtClean="0"/>
              <a:t> 12. století, trvala    300  let</a:t>
            </a:r>
          </a:p>
          <a:p>
            <a:r>
              <a:rPr lang="cs-CZ" dirty="0" smtClean="0"/>
              <a:t>Později vzniklý název slohu je hanlivý, znamená barbarský, podle kmene Gótů</a:t>
            </a:r>
          </a:p>
          <a:p>
            <a:r>
              <a:rPr lang="cs-CZ" dirty="0" smtClean="0"/>
              <a:t>Gotická architektura není jako jediná ze všech slohů odvozena z antiky</a:t>
            </a:r>
          </a:p>
          <a:p>
            <a:r>
              <a:rPr lang="cs-CZ" dirty="0" smtClean="0"/>
              <a:t>Gotika vznikla ve Francii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59632" y="3068960"/>
            <a:ext cx="1368152" cy="5417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1683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Pro správnou odpověď klikni do oválu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419872" y="3140968"/>
            <a:ext cx="756084" cy="385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355976" y="3920480"/>
            <a:ext cx="914400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730787"/>
            <a:ext cx="1008613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19872" y="5157192"/>
            <a:ext cx="1080120" cy="4737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812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" grpId="0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1844824"/>
            <a:ext cx="7524824" cy="428133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Vysoké, štíhlé stavby, směřující vzhůru k bohu tzv. </a:t>
            </a:r>
          </a:p>
          <a:p>
            <a:pPr marL="0" indent="0">
              <a:buNone/>
            </a:pPr>
            <a:r>
              <a:rPr lang="cs-CZ" dirty="0" smtClean="0"/>
              <a:t>     vertikalismus</a:t>
            </a:r>
          </a:p>
          <a:p>
            <a:r>
              <a:rPr lang="cs-CZ" dirty="0" smtClean="0"/>
              <a:t> odhmotnění, prosvětlení</a:t>
            </a:r>
          </a:p>
          <a:p>
            <a:r>
              <a:rPr lang="cs-CZ" dirty="0" smtClean="0"/>
              <a:t>Lomený oblouk</a:t>
            </a:r>
          </a:p>
          <a:p>
            <a:r>
              <a:rPr lang="cs-CZ" dirty="0" smtClean="0"/>
              <a:t>Vnitřní opěrný systém – žebrová klenba</a:t>
            </a:r>
          </a:p>
          <a:p>
            <a:r>
              <a:rPr lang="cs-CZ" dirty="0" smtClean="0"/>
              <a:t>Vnější opěrný systém</a:t>
            </a:r>
          </a:p>
          <a:p>
            <a:r>
              <a:rPr lang="cs-CZ" dirty="0" smtClean="0"/>
              <a:t>Velká členěná okna s vitrážemi</a:t>
            </a:r>
          </a:p>
          <a:p>
            <a:r>
              <a:rPr lang="cs-CZ" dirty="0" smtClean="0"/>
              <a:t>Rozeta - kulaté okno v průčelí chrámu</a:t>
            </a:r>
          </a:p>
          <a:p>
            <a:r>
              <a:rPr lang="cs-CZ" dirty="0" smtClean="0"/>
              <a:t>Bohatá vnější sochařská výzdoba např. prvky</a:t>
            </a:r>
          </a:p>
          <a:p>
            <a:pPr marL="0" indent="0">
              <a:buNone/>
            </a:pPr>
            <a:r>
              <a:rPr lang="cs-CZ" dirty="0" smtClean="0"/>
              <a:t>    fiály, chrliče, sochy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gotické architektury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115616" y="2204864"/>
            <a:ext cx="187220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6" y="2996952"/>
            <a:ext cx="108012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39952" y="3334473"/>
            <a:ext cx="1152128" cy="5985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01616" y="4077072"/>
            <a:ext cx="1346448" cy="601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65312" y="4581128"/>
            <a:ext cx="113042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71600" y="5373216"/>
            <a:ext cx="2592288" cy="6624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85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Počátky gotiky jsou spojeny se Saint – Denis u Paříže</a:t>
            </a:r>
          </a:p>
          <a:p>
            <a:r>
              <a:rPr lang="cs-CZ" dirty="0" smtClean="0"/>
              <a:t>Franský král Dagobert tu v 7. století založil opatství</a:t>
            </a:r>
          </a:p>
          <a:p>
            <a:r>
              <a:rPr lang="cs-CZ" dirty="0" smtClean="0"/>
              <a:t>Do 18. století byl kostel pohřebištěm francouzských králů</a:t>
            </a:r>
          </a:p>
          <a:p>
            <a:r>
              <a:rPr lang="cs-CZ" dirty="0" smtClean="0"/>
              <a:t>Místem korunovace francouzských královen</a:t>
            </a:r>
          </a:p>
          <a:p>
            <a:r>
              <a:rPr lang="cs-CZ" dirty="0" smtClean="0"/>
              <a:t>Díky přestavbě z 12. století je kostel považován za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gotickou stavbu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Gotická architektura ve Francii</a:t>
            </a:r>
          </a:p>
        </p:txBody>
      </p:sp>
    </p:spTree>
    <p:extLst>
      <p:ext uri="{BB962C8B-B14F-4D97-AF65-F5344CB8AC3E}">
        <p14:creationId xmlns:p14="http://schemas.microsoft.com/office/powerpoint/2010/main" xmlns="" val="631595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  <p:bldLst>
      <p:bldP spid="2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2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685" y="1279782"/>
            <a:ext cx="3082971" cy="4309458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1271662"/>
            <a:ext cx="2906971" cy="4106574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490213"/>
            <a:ext cx="2247275" cy="30990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347864" y="1271662"/>
            <a:ext cx="2663499" cy="107721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BAZILIKA SAINT - DENIS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167135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1383159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2391271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1115616" y="3790546"/>
            <a:ext cx="797201" cy="23175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11560" y="606367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Rozeta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6631005" y="2241033"/>
            <a:ext cx="821315" cy="382711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084168" y="5949280"/>
            <a:ext cx="2261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Žebrová klenba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3969642" y="4154588"/>
            <a:ext cx="457200" cy="15066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771801" y="5805264"/>
            <a:ext cx="2736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Sochařská výzdoba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404664"/>
            <a:ext cx="3800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 a na šipku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8797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2" grpId="0"/>
      <p:bldP spid="27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308" y="332656"/>
            <a:ext cx="3991753" cy="5942473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2483768" y="5373216"/>
            <a:ext cx="3744416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228184" y="512757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Boční loď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3265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Katedrála v Amiens - plán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1404859" y="3933056"/>
            <a:ext cx="4248472" cy="626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724128" y="432910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Opěrný pilíř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3529095" y="3570970"/>
            <a:ext cx="2195033" cy="1460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724128" y="347139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Hlavní loď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32" name="Přímá spojnice se šipkou 31"/>
          <p:cNvCxnSpPr/>
          <p:nvPr/>
        </p:nvCxnSpPr>
        <p:spPr>
          <a:xfrm flipH="1" flipV="1">
            <a:off x="2572158" y="2202460"/>
            <a:ext cx="3081173" cy="1464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2699792" y="1124744"/>
            <a:ext cx="2953539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724128" y="210323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Opěrné oblouky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44" name="Přímá spojnice se šipkou 43"/>
          <p:cNvCxnSpPr/>
          <p:nvPr/>
        </p:nvCxnSpPr>
        <p:spPr>
          <a:xfrm flipH="1" flipV="1">
            <a:off x="959140" y="855876"/>
            <a:ext cx="4620972" cy="38326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580112" y="10527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Fiála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11560" y="33265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5733256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Pro označení architektonických prvků klikni na šipku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8099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9" grpId="0"/>
      <p:bldP spid="20" grpId="0"/>
      <p:bldP spid="29" grpId="0"/>
      <p:bldP spid="41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275856" y="630423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430779"/>
            <a:ext cx="2996571" cy="4168016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8793" y="133962"/>
            <a:ext cx="3056447" cy="3884607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3861048"/>
            <a:ext cx="4390886" cy="278498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72200" y="1599211"/>
            <a:ext cx="2232248" cy="95410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KATEDRÁLA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V AMIENS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5766355"/>
            <a:ext cx="40308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Sochařská výzdoba – svatí se svými atributy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1412776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11663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861048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40126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270" y="836999"/>
            <a:ext cx="3999004" cy="5472321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863480"/>
            <a:ext cx="4454962" cy="2925560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3799421"/>
            <a:ext cx="4283968" cy="25819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132160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Katedrála v </a:t>
            </a:r>
            <a:r>
              <a:rPr lang="cs-CZ" sz="2800" dirty="0" err="1" smtClean="0">
                <a:solidFill>
                  <a:schemeClr val="bg1"/>
                </a:solidFill>
              </a:rPr>
              <a:t>Chartres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2618909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Katedrála Notre- Dame v Paříži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01614" y="5013176"/>
            <a:ext cx="33748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Katedrála v Remeši, místo korunovací králů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764704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764704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717032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6064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56774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214272"/>
            <a:ext cx="2918328" cy="3960153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839614"/>
            <a:ext cx="2701417" cy="33547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911622"/>
            <a:ext cx="2700299" cy="107721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Saint </a:t>
            </a:r>
            <a:r>
              <a:rPr lang="cs-CZ" sz="3200" dirty="0" err="1" smtClean="0">
                <a:solidFill>
                  <a:schemeClr val="bg1"/>
                </a:solidFill>
              </a:rPr>
              <a:t>Chapelle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 v Paříži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1124744"/>
            <a:ext cx="2880320" cy="489364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Kaple byla postavena pro Kristovu trnovou korunu,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kterou získal král Ludvík IX., trny obdarovával evropské panovníky i Přemysla Otakara II., pro toho byl tento dar podnětem pro stavbu kláštera Zlatá Koruna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9207" y="4306972"/>
            <a:ext cx="2473679" cy="171141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1520" y="2175247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836712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9578" y="429309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71823" y="938490"/>
            <a:ext cx="1221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vitráže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58245" y="4306972"/>
            <a:ext cx="1060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rozeta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260648"/>
            <a:ext cx="2414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2492896"/>
            <a:ext cx="1188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Interiér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80442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196752"/>
            <a:ext cx="6912768" cy="375425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47564" y="5229200"/>
            <a:ext cx="7848872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Francie hrála v gotickém slohu určující roli, zřízení papežského sídla v Avignonu posílilo vliv Francie v Evropě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87724" y="457508"/>
            <a:ext cx="4968552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PAPEŽSKÝ PALÁC V AVIGNONU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196752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864505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Gotický sloh se do Španělska šířil z Francie, zásluhou cisterciáků</a:t>
            </a:r>
          </a:p>
          <a:p>
            <a:r>
              <a:rPr lang="cs-CZ" dirty="0" err="1" smtClean="0"/>
              <a:t>Reconquista</a:t>
            </a:r>
            <a:r>
              <a:rPr lang="cs-CZ" dirty="0" smtClean="0"/>
              <a:t> (zpětné dobývání území na Maurech) sem přiváděla nejen válečníky, ale i řemeslníky a umělce</a:t>
            </a:r>
          </a:p>
          <a:p>
            <a:r>
              <a:rPr lang="cs-CZ" dirty="0" smtClean="0"/>
              <a:t>Specifikou je tzv. </a:t>
            </a:r>
            <a:r>
              <a:rPr lang="cs-CZ" dirty="0" err="1" smtClean="0"/>
              <a:t>isabelský</a:t>
            </a:r>
            <a:r>
              <a:rPr lang="cs-CZ" dirty="0" smtClean="0"/>
              <a:t> sloh (podle Isabely Kastilské) – </a:t>
            </a:r>
            <a:r>
              <a:rPr lang="cs-CZ" dirty="0" err="1" smtClean="0"/>
              <a:t>horizontalita</a:t>
            </a:r>
            <a:r>
              <a:rPr lang="cs-CZ" dirty="0" smtClean="0"/>
              <a:t> a bohatá výzdoba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maurskými vlivy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Gotická architektura ve Španělsku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0974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251520" y="625016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88640"/>
            <a:ext cx="3634985" cy="5490787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212107"/>
            <a:ext cx="2762769" cy="3782156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3789040"/>
            <a:ext cx="3997695" cy="275540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92080" y="2060848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Katedrála v </a:t>
            </a:r>
            <a:r>
              <a:rPr lang="cs-CZ" sz="2400" dirty="0" err="1" smtClean="0">
                <a:solidFill>
                  <a:schemeClr val="bg1"/>
                </a:solidFill>
              </a:rPr>
              <a:t>Burgosu</a:t>
            </a:r>
            <a:r>
              <a:rPr lang="cs-CZ" sz="2400" dirty="0" smtClean="0">
                <a:solidFill>
                  <a:schemeClr val="bg1"/>
                </a:solidFill>
              </a:rPr>
              <a:t> 13. – 16.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4092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Katedrála v Leónu 13.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86104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Katedrála v Toledu 13. – 18.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4874" y="260648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188640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6093296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587727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6608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Gotické umění se šířilo v Itálii zásluhou řádů františkánů a dominikánů</a:t>
            </a:r>
          </a:p>
          <a:p>
            <a:r>
              <a:rPr lang="cs-CZ" dirty="0" smtClean="0"/>
              <a:t>Ti posílali své nejnadanější novice studovat do Paříže</a:t>
            </a:r>
          </a:p>
          <a:p>
            <a:r>
              <a:rPr lang="cs-CZ" dirty="0" smtClean="0"/>
              <a:t>Nejvýznamnější památkou profánní architektury je Dóžecí palác v Benátkách</a:t>
            </a:r>
          </a:p>
          <a:p>
            <a:r>
              <a:rPr lang="cs-CZ" dirty="0" smtClean="0"/>
              <a:t>Nejvýznamnější stavbou sakrální architektury je milánský dóm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Gotická architektura v Itálii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906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88640"/>
            <a:ext cx="4536503" cy="3563601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2151" y="3356992"/>
            <a:ext cx="4324953" cy="281369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75408" y="692696"/>
            <a:ext cx="3945064" cy="2308324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Stavba milánského dómu začala roku 1387, dokončena byla roku 1813, zdobí ji 135 věžiček a 2000 soch. Je to trojlodní bazilika s trojlodním transeptem (příčnou lodí)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547" y="4293096"/>
            <a:ext cx="3888432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Současná podoba Dóžecího paláce v Benátkách je ze 14. století, palác stál na tomto místě již v 9. století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188640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661248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19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064927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Gotické umění ve střední Evropě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51830" y="548680"/>
            <a:ext cx="6040341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GOTICKÉ UMĚNÍ VE STŘEDNÍ EVROPĚ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267851"/>
            <a:ext cx="4496228" cy="2792394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351601"/>
            <a:ext cx="3615294" cy="3778565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78834" y="4176352"/>
            <a:ext cx="1956946" cy="246004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39552" y="126876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340768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4119463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581128"/>
            <a:ext cx="2536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9" y="3399383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Katedrála v Kolíně nad Rýnem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180243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1248 - 1880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3830" y="4201562"/>
            <a:ext cx="1014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Vitráž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79940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04664"/>
            <a:ext cx="5657776" cy="3811934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7617" y="2924944"/>
            <a:ext cx="3135666" cy="36676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4705980"/>
            <a:ext cx="4680520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Svatoštěpánský dóm ve Vídni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732727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Původní románský kostel byl přistavěn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 gotickém slohu, na konci 2. světové války zničen požárem a  obnoven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2852936"/>
            <a:ext cx="3234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 střeše je 230 tisíc tašek v deseti barvách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1095127"/>
            <a:ext cx="2429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04664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88424" y="6021288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24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7434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Sochařská díla byla součástí architektury</a:t>
            </a:r>
          </a:p>
          <a:p>
            <a:r>
              <a:rPr lang="cs-CZ" dirty="0" smtClean="0"/>
              <a:t>Časté náměty: Kristus, Panna Marie, světci, patroni, apoštolové, rostlinné a zvířecí motivy, příšerky</a:t>
            </a:r>
          </a:p>
          <a:p>
            <a:r>
              <a:rPr lang="cs-CZ" dirty="0" smtClean="0"/>
              <a:t>Proč ubylo nástěnného malířství?</a:t>
            </a:r>
          </a:p>
          <a:p>
            <a:r>
              <a:rPr lang="cs-CZ" dirty="0" smtClean="0"/>
              <a:t>Rozvoj deskového malířství</a:t>
            </a:r>
          </a:p>
          <a:p>
            <a:r>
              <a:rPr lang="cs-CZ" dirty="0" smtClean="0"/>
              <a:t>Rozvoj knižního malířství – knihy se zmenšily do dnešních rozměrů</a:t>
            </a:r>
          </a:p>
          <a:p>
            <a:r>
              <a:rPr lang="cs-CZ" dirty="0" smtClean="0"/>
              <a:t>Tzv. Knihy hodinek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a malířství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3903439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Zmenšila se plocha stěn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6814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994" y="188640"/>
            <a:ext cx="3982006" cy="63159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60032" y="1412776"/>
            <a:ext cx="3888432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Hodinky vévody z </a:t>
            </a:r>
            <a:r>
              <a:rPr lang="cs-CZ" sz="2400" dirty="0" err="1" smtClean="0">
                <a:solidFill>
                  <a:schemeClr val="bg1"/>
                </a:solidFill>
              </a:rPr>
              <a:t>Berry</a:t>
            </a:r>
            <a:r>
              <a:rPr lang="cs-CZ" sz="2400" dirty="0" smtClean="0">
                <a:solidFill>
                  <a:schemeClr val="bg1"/>
                </a:solidFill>
              </a:rPr>
              <a:t> – kniha modliteb s z celostránkovými  </a:t>
            </a:r>
            <a:r>
              <a:rPr lang="cs-CZ" sz="2400" dirty="0">
                <a:solidFill>
                  <a:schemeClr val="bg1"/>
                </a:solidFill>
              </a:rPr>
              <a:t>ilustracemi bratrů z </a:t>
            </a:r>
            <a:r>
              <a:rPr lang="cs-CZ" sz="2400" dirty="0" err="1">
                <a:solidFill>
                  <a:schemeClr val="bg1"/>
                </a:solidFill>
              </a:rPr>
              <a:t>Limburka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let 1404 - 1409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88640"/>
            <a:ext cx="478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25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4096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Gotický sloh vznikl z románského kolem roku</a:t>
            </a:r>
          </a:p>
          <a:p>
            <a:r>
              <a:rPr lang="cs-CZ" dirty="0" smtClean="0"/>
              <a:t>Země, kde vznikl gotický </a:t>
            </a:r>
            <a:r>
              <a:rPr lang="cs-CZ" dirty="0" smtClean="0"/>
              <a:t>sloh, </a:t>
            </a:r>
            <a:r>
              <a:rPr lang="cs-CZ" dirty="0" smtClean="0"/>
              <a:t>je</a:t>
            </a:r>
          </a:p>
          <a:p>
            <a:r>
              <a:rPr lang="cs-CZ" dirty="0" smtClean="0"/>
              <a:t>Typickým rysem je</a:t>
            </a:r>
          </a:p>
          <a:p>
            <a:r>
              <a:rPr lang="cs-CZ" dirty="0" smtClean="0"/>
              <a:t>Gotická architektura používá                   oblouk</a:t>
            </a:r>
          </a:p>
          <a:p>
            <a:r>
              <a:rPr lang="cs-CZ" dirty="0" smtClean="0"/>
              <a:t>Vnitřní a vnější                 systém</a:t>
            </a:r>
          </a:p>
          <a:p>
            <a:r>
              <a:rPr lang="cs-CZ" dirty="0" smtClean="0"/>
              <a:t>Velká členitá okna s</a:t>
            </a:r>
          </a:p>
          <a:p>
            <a:r>
              <a:rPr lang="cs-CZ" dirty="0" smtClean="0"/>
              <a:t>Gotické umění se šířilo zásluhou řádů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263691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1150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309857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Francie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354339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vertikalita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397544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lomený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443711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opěrný     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6916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vitrážemi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262299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dominikánů a františkánů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15207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 odpověď a klikni pro kontrolu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98978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764704"/>
            <a:ext cx="3621949" cy="2378523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253" y="3645024"/>
            <a:ext cx="3688723" cy="2223158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1" y="692696"/>
            <a:ext cx="3095511" cy="2431646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3428" y="3573016"/>
            <a:ext cx="3439477" cy="223762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5576" y="18864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Co je na obrázku ? Klikni do něho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3595" y="3140968"/>
            <a:ext cx="41824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Katedrála Notre Dame v Paříži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7" y="5877272"/>
            <a:ext cx="280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Katedrála v Remeši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1409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Milánský dóm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580526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Dóžecí palác v Benátkách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90379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47709" y="1628800"/>
            <a:ext cx="7448583" cy="4536504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 smtClean="0"/>
              <a:t>Použitá literatura: </a:t>
            </a:r>
            <a:r>
              <a:rPr lang="cs-CZ" dirty="0"/>
              <a:t>PIJOAN, José. </a:t>
            </a:r>
            <a:r>
              <a:rPr lang="cs-CZ" i="1" dirty="0"/>
              <a:t>Dějiny umění</a:t>
            </a:r>
            <a:r>
              <a:rPr lang="cs-CZ" dirty="0"/>
              <a:t>. Praha: Odeon, </a:t>
            </a:r>
            <a:r>
              <a:rPr lang="cs-CZ" dirty="0" smtClean="0"/>
              <a:t>1982</a:t>
            </a:r>
          </a:p>
          <a:p>
            <a:r>
              <a:rPr lang="cs-CZ" dirty="0" smtClean="0"/>
              <a:t>HEROUT</a:t>
            </a:r>
            <a:r>
              <a:rPr lang="cs-CZ" dirty="0"/>
              <a:t>, Jaroslav a kol. </a:t>
            </a:r>
            <a:r>
              <a:rPr lang="cs-CZ" i="1" dirty="0"/>
              <a:t>Staletí kolem nás</a:t>
            </a:r>
            <a:r>
              <a:rPr lang="cs-CZ" dirty="0"/>
              <a:t>. Praha: Panorama, </a:t>
            </a:r>
            <a:r>
              <a:rPr lang="cs-CZ" dirty="0" smtClean="0"/>
              <a:t>1981</a:t>
            </a:r>
          </a:p>
          <a:p>
            <a:r>
              <a:rPr lang="cs-CZ" i="1" u="sng" dirty="0" smtClean="0"/>
              <a:t>Jiné zdroje:</a:t>
            </a:r>
          </a:p>
          <a:p>
            <a:r>
              <a:rPr lang="cs-CZ" dirty="0"/>
              <a:t>KRISTOBALITE.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art_roman_p/3945122069/in/photolist-71BMm2-71FdgQ-71FdK7-71FecY-71FeGQ-71Ffkf-71Fhsb-71FhSq-71Find-71FjMj-71FkJ1-71FnJs-71Foi5-71FpqJ-71FpP5-71FqXQ-71Fs43-71FvQb-71Fzty-71FAkN-71FCuw-71FCWb-71FDkL-71FDL7-71FEaL-71FFjm-71FFM1-71FJRw-71FKf5-71FL5h-71FLsh-71FMfw-71FMR3-71FNHN-7hM4mZ-7hR1qw-7wdnNN-amdgxX-d9ESCv-faU1SJ-dLfzmR-dLfzJr-dLfzxc-dLfzVz-dJe7NM-7BpEvy-dLm5Yy-dLm5KU-aazAFy-7PAGfa-bkdSs2/lightbox</a:t>
            </a:r>
            <a:r>
              <a:rPr lang="cs-CZ" dirty="0" smtClean="0"/>
              <a:t>/ (foto 1)</a:t>
            </a:r>
          </a:p>
          <a:p>
            <a:r>
              <a:rPr lang="cs-CZ" dirty="0"/>
              <a:t>JEAN-PHI92.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jean-phi_gaist/9300991982/in/photolist-faU1SJ-dLfzmR-dLfzJr-dLfzxc-dLfzVz-dJe7NM-7BpEvy-dLm5Yy-dLm5KU-aazAFy-7PAGfa-bkdSs2-bkdT5H-bkdTxp-bkdSFi-bkdThR-bkdSUt-aydjaa-aydjbx-bkdTHz-fbGRhs-fbGUcW-djUj3H-ddMYs9-9UosMd-9UoqsU-9UkC1D-9UkJsF-9UkFFx-9UouhN-9Uork1-9UkF9a-9UkHLr-9Uovhd-9UouKd-9UkCNZ-7Ftz6M-ayg1G7-8HbSJw-emtqXK-932rwm-aydjfp-ddMTxY-ddMXkV-ddMWf8-ddMULE-ddMSvp-ddMVcc-ddMTA6-ddMZnY-9YnwYq/lightbox/</a:t>
            </a:r>
            <a:r>
              <a:rPr lang="cs-CZ" dirty="0" smtClean="0"/>
              <a:t>  (foto 2)</a:t>
            </a:r>
          </a:p>
          <a:p>
            <a:r>
              <a:rPr lang="cs-CZ" dirty="0"/>
              <a:t>KRISTOBALITE.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art_roman_p/3945877002/in/photolist-71FDL7-71FEaL-71FFjm-71FFM1-71FJRw-71FKf5-71FL5h-71FLsh-71FMfw-71FMR3-71FNHN-7hM4mZ-7hR1qw-7wdnNN-amdgxX-d9ESCv-faU1SJ-dLfzmR-dLfzJr-dLfzxc-dLfzVz-dJe7NM-7BpEvy-dLm5Yy-dLm5KU-aazAFy-7PAGfa-bkdSs2-bkdT5H-bkdTxp-bkdSFi-bkdThR-bkdSUt-aydjaa-aydjbx-bkdTHz-fbGRhs-fbGUcW-djUj3H-ddMYs9-9UosMd-9UoqsU-9UkC1D-9UkJsF-9UkFFx-9UouhN-9Uork1-9UkF9a-9UkHLr-9Uovhd-9UouKd/lightbox/ </a:t>
            </a:r>
            <a:r>
              <a:rPr lang="cs-CZ" dirty="0" smtClean="0"/>
              <a:t>(foto 3)</a:t>
            </a:r>
          </a:p>
          <a:p>
            <a:r>
              <a:rPr lang="cs-CZ" dirty="0"/>
              <a:t>LE DUC, Eugene Violet. </a:t>
            </a:r>
            <a:r>
              <a:rPr lang="cs-CZ" i="1" dirty="0" smtClean="0"/>
              <a:t>wikimedia.org</a:t>
            </a:r>
            <a:r>
              <a:rPr lang="cs-CZ" dirty="0" smtClean="0"/>
              <a:t> </a:t>
            </a:r>
            <a:r>
              <a:rPr lang="cs-CZ" dirty="0"/>
              <a:t>[online]. [cit. 11.1.2014]. Dostupný na WWW: http://upload.wikimedia.org/wikipedia/commons/a/ab/Coupe.cathedrale.Amiens.png </a:t>
            </a:r>
            <a:r>
              <a:rPr lang="cs-CZ" dirty="0" smtClean="0"/>
              <a:t>(obr. 4)</a:t>
            </a:r>
          </a:p>
          <a:p>
            <a:r>
              <a:rPr lang="cs-CZ" dirty="0"/>
              <a:t>BEKKER, Henk.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henkbekker/11400972336/in/photolist-insXSy-int1aP-int74m-insZ7X-intAmd-intvSq-iZmG2G-iZibja-intt8Y-intvvx-intv5n-inu6ke-intSsk-intRfa-intFUX-inttZ5-intT6e-8mt3ni-9JKCyd-9K2tPU-9K2sXA-9JYCZZ-9JKCYS-9K2ttA-9JYDUH-9JYDxz-9JGPgx-9JYEhK-9K2svQ-9JYDkg-9JGPG2-7Ev8ay-7ErdH8-7Ev7n1-8mie1p-8midJM-8mmmXQ-8mwaBb-insWpo-apC1yG-apzjbg-apzjdH-8mt3ga-int1uB-int2mg-insWRf-insYFM-intso1-intzZS-intgDU-int7YQ/lightbox/ (foto 5)</a:t>
            </a:r>
            <a:r>
              <a:rPr lang="cs-CZ" i="1" u="sng" dirty="0"/>
              <a:t> </a:t>
            </a:r>
          </a:p>
          <a:p>
            <a:r>
              <a:rPr lang="cs-CZ" dirty="0"/>
              <a:t>WALWYN.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overton_cat/4841285059/in/photolist-8nNRo4-insXSy-int1aP-int74m-insZ7X-intAmd-intvSq-iZmG2G-iZibja-intt8Y-intvvx-intv5n-inu6ke-intSsk-intRfa-intFUX-inttZ5-intT6e-8mt3ni-9JKCyd-9K2tPU-9K2sXA-9JYCZZ-9JKCYS-9K2ttA-9JYDUH-9JYDxz-9JGPgx-9JYEhK-9K2svQ-9JYDkg-9JGPG2-7Ev8ay-7ErdH8-7Ev7n1-8mie1p-8midJM-8mmmXQ-8mwaBb-insWpo-apC1yG-apzjbg-apzjdH-8mt3ga-int1uB-int2mg-insWRf-insYFM-intso1-intzZS-intgDU/lightbox/ (foto 6)</a:t>
            </a:r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09588" y="1628800"/>
            <a:ext cx="7524825" cy="4497363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 smtClean="0"/>
              <a:t>DRUMSARA</a:t>
            </a:r>
            <a:r>
              <a:rPr lang="cs-CZ" dirty="0"/>
              <a:t>, Jane.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44460990@N04/5357113590/in/photolist-9aoBeq-9akibn-9akiN2-9akZ8t-825UGa-8nNRo4-insXSy-int1aP-int74m-insZ7X-intAmd-intvSq-iZmG2G-iZibja-intt8Y-intvvx-intv5n-inu6ke-intSsk-intRfa-intFUX-inttZ5-intT6e-8mt3ni-9JKCyd-9K2tPU-9K2sXA-9JYCZZ-9JKCYS-9K2ttA-9JYDUH-9JYDxz-9JGPgx-9JYEhK-9K2svQ-9JYDkg-9JGPG2-7Ev8ay-7ErdH8-7Ev7n1-8mie1p-8midJM-8mmmXQ-8mwaBb-insWpo-apC1yG-apzjbg-apzjdH-8mt3ga-int1uB-int2mg/lightbox/ </a:t>
            </a:r>
            <a:r>
              <a:rPr lang="cs-CZ" dirty="0" smtClean="0"/>
              <a:t>(foto 7)</a:t>
            </a:r>
          </a:p>
          <a:p>
            <a:r>
              <a:rPr lang="cs-CZ" dirty="0"/>
              <a:t>CONTEXT-TRAVEL.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contexttravel/4478813366/in/photolist-7PM6b7-cNKqyq-cNKs15-9D6TuZ-9D9MYm-7AuVfx-7AuW84-a37PLM-ch79yN-ch7aMW-7AMJ75-7AMJZY-7AMKRS-ch7afm-ch7bsJ-ch7c6J-aTnQQa-b9wDFc-a76sB1-ch74eh-cNKtuw-7AiEsz-7B5hcv-7B8XLw-7AiFYn-7B94Xj-7B5c76-7B4RL6-ch76NN-a3aEU7-ch78vf-ch77o7-cNKsi7-cNKsqo-cNKtVf-cNKtEd-cNKoPm-cNKpbQ-cNKqqh-dQ3FDL-cNKpxS-cNKpNY-cNKpoy-cNKsyS-a37PKr-7Lr5As-7B4PQM-ch77Wh-7ZebkX-7Ln6CP-awKteN/lightbox/ </a:t>
            </a:r>
            <a:r>
              <a:rPr lang="cs-CZ" dirty="0" smtClean="0"/>
              <a:t>(foto 8)</a:t>
            </a:r>
          </a:p>
          <a:p>
            <a:r>
              <a:rPr lang="cs-CZ" dirty="0"/>
              <a:t>ROSIER, Jean </a:t>
            </a:r>
            <a:r>
              <a:rPr lang="cs-CZ" dirty="0" err="1"/>
              <a:t>Marc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12.1.2014]. Dostupný na WWW: http://upload.wikimedia.org/wikipedia/commons/a/a3/Avignon%2C_Palais_des_Papes_depuis_Tour_Philippe_le_Bel_by_JM_Rosier.jpg (foto 14</a:t>
            </a:r>
            <a:r>
              <a:rPr lang="cs-CZ" dirty="0" smtClean="0"/>
              <a:t>)</a:t>
            </a:r>
          </a:p>
          <a:p>
            <a:r>
              <a:rPr lang="cs-CZ" dirty="0" smtClean="0"/>
              <a:t>BARON</a:t>
            </a:r>
            <a:r>
              <a:rPr lang="cs-CZ" dirty="0"/>
              <a:t>, David. </a:t>
            </a:r>
            <a:r>
              <a:rPr lang="cs-CZ" i="1" dirty="0"/>
              <a:t>flickr.com</a:t>
            </a:r>
            <a:r>
              <a:rPr lang="cs-CZ" dirty="0"/>
              <a:t> [online]. [cit. 11.1.2014]. Dostupný na WWW: http://www.flickr.com/photos/dbaron/6813724085/in/photolist-bo77Mt-9JV3zc-9JV3ic-dB7t9v-9H4Q5w-dmxB2B-9dXCs9-8sSXs6-9H1RJM-9H4Pp1-9H1Rx6-fmEY9D-dmydny-dmydto-dmydMQ-dmycaB-dmybjp-dmyb1R-dmyeiN-dmybqM-dmybE8-dmybMg-9JXSEN-8BeRm8-8BhTsE-8BfLfM-8BhBYL-8BeGm8-8BhJ7S-8BepFK-8BhsuC-fH62th-dmxbaV/lightbox/ (foto 9)</a:t>
            </a:r>
          </a:p>
          <a:p>
            <a:r>
              <a:rPr lang="cs-CZ" dirty="0"/>
              <a:t>PERON, </a:t>
            </a:r>
            <a:r>
              <a:rPr lang="cs-CZ" dirty="0" err="1"/>
              <a:t>Ludovic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11.1.2014]. Dostupný na WWW: http://upload.wikimedia.org/wikipedia/commons/6/64/Cath%C3%A9drale_de_Reims_et_Palais_du_Tau.jpg (foto 10)</a:t>
            </a:r>
          </a:p>
          <a:p>
            <a:r>
              <a:rPr lang="cs-CZ" dirty="0"/>
              <a:t>GUELFI, Luciano. </a:t>
            </a:r>
            <a:r>
              <a:rPr lang="cs-CZ" i="1" dirty="0"/>
              <a:t>flickr.com</a:t>
            </a:r>
            <a:r>
              <a:rPr lang="cs-CZ" dirty="0"/>
              <a:t> [online]. [cit. 12.1.2014]. Dostupný na WWW: http://www.flickr.com/photos/lrguelfi/2846358535/in/photolist-5kwkea-5kwkrF-5kwkSX-5kwqH3-5pAjfP-5yBdyi-5yBdQD-5yBe2e-5yBerF-5yBeB8-5yBeTi-5yFwmf-5yFwRY-5yFxny-5z4eZg-5ABr45-5FvSs6-5KR3fK-5KR5Hg-5KVhVh-5KVkvQ-5KVmBJ-6as6Vw-6rVe2i-6rVeQF-6rVfdR-6rVge4-6rVgMX-6rViCi-6rVjrP-6rVkJP-6rVm1D-6rVmhz-6rVmAT-6rVnfc-6rVnt4-6rVnCP-6rVorB-6rVpmH-6rVpDZ-6rVq2g-6rVqp4-6rVqDF-6rZmWf-6rZnsh-6rZnPh-6rZqxA-6rZraj-6rZsjj-6rZt1W-6rZtoS/lightbox/ (foto 11)</a:t>
            </a:r>
          </a:p>
          <a:p>
            <a:r>
              <a:rPr lang="cs-CZ" dirty="0"/>
              <a:t>ELISA.B.. </a:t>
            </a:r>
            <a:r>
              <a:rPr lang="cs-CZ" i="1" dirty="0"/>
              <a:t>flickr.com</a:t>
            </a:r>
            <a:r>
              <a:rPr lang="cs-CZ" dirty="0"/>
              <a:t> [online]. [cit. 12.1.2014]. Dostupný na WWW: http://www.flickr.com/photos/37996605603@N01/7261591656/in/photolist-c4Fyd9-asY28o-bDMyU2-8LKyyB-gL27Ni-gL2USa-gL34KF-c4Fxo7-8LzhX9-8D4Cf2-8D4BU8-8D4BjF-8D7MSy-8D4G24-8D4CsR-8D7HAy-8D4AYF-8D4C5k-8D7Jbj-8D7TRw-8D7JNq-ahcHbu/lightbox/ (foto 12)</a:t>
            </a:r>
          </a:p>
          <a:p>
            <a:endParaRPr lang="cs-CZ" i="1" u="sng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699166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65572" y="1196752"/>
            <a:ext cx="7812857" cy="5256584"/>
          </a:xfrm>
        </p:spPr>
        <p:txBody>
          <a:bodyPr>
            <a:noAutofit/>
          </a:bodyPr>
          <a:lstStyle/>
          <a:p>
            <a:r>
              <a:rPr lang="cs-CZ" sz="1000" i="1" u="sng" dirty="0"/>
              <a:t>Internetové odkazy: </a:t>
            </a:r>
            <a:endParaRPr lang="cs-CZ" sz="1000" i="1" u="sng" dirty="0" smtClean="0"/>
          </a:p>
          <a:p>
            <a:r>
              <a:rPr lang="cs-CZ" sz="1000" dirty="0" smtClean="0"/>
              <a:t>KOVASTA</a:t>
            </a:r>
            <a:r>
              <a:rPr lang="cs-CZ" sz="1000" dirty="0"/>
              <a:t>, Paolo. </a:t>
            </a:r>
            <a:r>
              <a:rPr lang="cs-CZ" sz="1000" i="1" dirty="0" smtClean="0"/>
              <a:t>flickr.com</a:t>
            </a:r>
            <a:r>
              <a:rPr lang="cs-CZ" sz="1000" dirty="0" smtClean="0"/>
              <a:t> </a:t>
            </a:r>
            <a:r>
              <a:rPr lang="cs-CZ" sz="1000" dirty="0"/>
              <a:t>[online]. [cit. 12.1.2014]. Dostupný na WWW: http://www.flickr.com/photos/pakitt/2994429633/in/photolist-5yBeB8-5yBeTi-5yFwmf-5yFwRY-5yFxny-5z4eZg-5ABr45-5FvSs6-5KR3fK-5KR5Hg-5KVhVh-5KVkvQ-5KVmBJ-6as6Vw-6rVe2i-6rVeQF-6rVfdR-6rVge4-6rVgMX-6rViCi-6rVjrP-6rVkJP-6rVm1D-6rVmhz-6rVmAT-6rVnfc-6rVnt4-6rVnCP-6rVorB-6rVpmH-6rVpDZ-6rVq2g-6rVqp4-6rVqDF-6rZmWf-6rZnsh-6rZnPh-6rZqxA-6rZraj-6rZsjj-6rZt1W-6rZtoS-6rZtFo-6rZv1o-6rZvcw-6rZweQ-6rZxej-6rZymm-6rZQyw-6MdPPd-6NJCBi/lightbox/ </a:t>
            </a:r>
            <a:r>
              <a:rPr lang="cs-CZ" sz="1000" dirty="0" smtClean="0"/>
              <a:t>(foto 13)</a:t>
            </a:r>
          </a:p>
          <a:p>
            <a:r>
              <a:rPr lang="cs-CZ" sz="1000" dirty="0"/>
              <a:t>MIEZA, Jose Luis. </a:t>
            </a:r>
            <a:r>
              <a:rPr lang="cs-CZ" sz="1000" i="1" dirty="0"/>
              <a:t>flickr.com</a:t>
            </a:r>
            <a:r>
              <a:rPr lang="cs-CZ" sz="1000" dirty="0"/>
              <a:t> [online]. [cit. 12.1.2014]. Dostupný na WWW: http://www.flickr.com/photos/reinante/2305535512/in/photolist-4vJtoh-4vJAbL-4At2H5-4AtrT9-4AtFho-4AugB5-4AyKVT-4ANGxn-4ANPU2-4ANVSK-4APoEa-4GDDof-566AFH-597WHM-5fv7yV-5fv9Qe-5fzu5S-5nbYgu-5zJ9Ha-5zPKCw-5LxKfy-5NcLxs-5SvsqX-5VTNAy-691XDt-6erwFM-6evAyY-6eSsyi-6eStBM-6eUHhN-6eUJ6G-6eVsYU-6eZtUt-6f4CqN-6f4D7A-6fa8vW-6gvBck-6A6u3M-6A6upP-6DCZuZ-6VtMdr-6VtWDM-6VtY2g-6Vy4eQ-7t8PTi-7t8QQD-7t8RPT-7tcRcW-9Vg7wN-9Rw3WU-dRa4E1/lightbox/ (foto 15)</a:t>
            </a:r>
          </a:p>
          <a:p>
            <a:r>
              <a:rPr lang="cs-CZ" sz="1000" dirty="0"/>
              <a:t>LUMIAGO. </a:t>
            </a:r>
            <a:r>
              <a:rPr lang="cs-CZ" sz="1000" i="1" dirty="0"/>
              <a:t>flickr.com</a:t>
            </a:r>
            <a:r>
              <a:rPr lang="cs-CZ" sz="1000" dirty="0"/>
              <a:t> [online]. [cit. 12.1.2014]. Dostupný na WWW: http://www.flickr.com/photos/lumiago/2198190642/in/photolist-4mfiuE-4pSEtU-4ueH8k-4ymhFZ-4QpntU-4SZcMu-4TJYSJ-4YphKV-4YtDJ9-57ddX5-5fveGK-5C5MNe-5JSAPT-5T3Udg-5UXHR6-64FwwP-66C2yd-67oU7G-6bqyfU-6mqfLP-6mqUVB-6mupdq-6PCdsw-6TvoTF-6Tvqgn-6TvsqP-6TvsHz-6TvtSk-6TzrUd-6TzsUb-6TVjhc-74m9Cr-7e8rHT-7io3er-7irW4s-7kLpH2-9RvHwU-9RpsnM-htk9yu-htuqrn-9Vg6U3-9RsMhP-9RsAzM-9Rs7Nb-9QQXY8-7RyAZx-9VdhzB-9Vg7rA-9Vg7vb-9QQZ2P-g592Cx/lightbox/ (foto 16)</a:t>
            </a:r>
          </a:p>
          <a:p>
            <a:r>
              <a:rPr lang="cs-CZ" sz="1000" dirty="0"/>
              <a:t>EMEL, </a:t>
            </a:r>
            <a:r>
              <a:rPr lang="cs-CZ" sz="1000" dirty="0" err="1"/>
              <a:t>Greg</a:t>
            </a:r>
            <a:r>
              <a:rPr lang="cs-CZ" sz="1000" dirty="0"/>
              <a:t>. </a:t>
            </a:r>
            <a:r>
              <a:rPr lang="cs-CZ" sz="1000" i="1" dirty="0"/>
              <a:t>flickr.com</a:t>
            </a:r>
            <a:r>
              <a:rPr lang="cs-CZ" sz="1000" dirty="0"/>
              <a:t> [online]. [cit. 12.1.2014]. Dostupný na WWW: http://www.flickr.com/photos/hillsdalehouse/16307272/in/photolist-2rzzS-2rAht-2rAni-2rAQp-2FGZc-3dNkz-3dNo3-5Q9mU-8tPVe-8Pt44-8T4zV-ucCDC-2oUL4t-4kLKDp-4tASX8-4SeKZR-4SeL3M-4SeL9g-4SeLm6-4SeLpT-4SeLsZ-4SeLGt-4SeLTB-4SeM6V-4SeMdM-4SeMmi-4SeMot-4SeMtz-4SeMzK-4SeMLx-4SeMPP-4SeN5R-4SeNfe-4SeNiF-4SeNL2-4SeNTp-4SeNX4-4SeP1v-4SeP4B-4SePbr-4SePuZ-4SePBT-4SePU8-4SiXv9-4SiXBh-4SiXV5-4SiXYu-4SiY21-4SiY9m-4SiYcU-4SiYkd/lightbox/ (foto 17)</a:t>
            </a:r>
          </a:p>
          <a:p>
            <a:r>
              <a:rPr lang="cs-CZ" sz="1000" dirty="0"/>
              <a:t>GIOVANI. </a:t>
            </a:r>
            <a:r>
              <a:rPr lang="cs-CZ" sz="1000" i="1" dirty="0"/>
              <a:t>flickr.com</a:t>
            </a:r>
            <a:r>
              <a:rPr lang="cs-CZ" sz="1000" dirty="0"/>
              <a:t> [online]. [cit. 12.1.2014]. Dostupný na WWW: http://www.flickr.com/photos/giovanni_novara1/6880087035/in/photolist-btYfbg-ayzCeA-eBY4DR-eBYNgB-eC2YKE-gZ3Jgb-bwwz9r-7EEeWD-eC2UWb-bSSkpp-bDY2xb-bSSnQz-bDXCju-bDXtGj-bSSiVV-bSSieD-bDXX5q-bSSqhn-bSSR24-bSSaZ8-bSSphg-bDXELb-bSSbQB-bDXyuG-bDXUUE-eB5r3i-eAtatu-c27LmU-c27R47-c2EsZG-c26t2S-c1Dn4S-c1Dios-c1JsrS-c28e3f-c18HGN-c1JjiN-c18CaA-c27N9m-c27sTm-c1Djs7-c1DrAu-c1JoNm-c2EvR3-c2EorY-c2DQN5-c28qSo-c1Jxkm-c1Jyt1-c25vEf-c28uqy/lightbox/ (foto 18)</a:t>
            </a:r>
          </a:p>
          <a:p>
            <a:r>
              <a:rPr lang="en-US" sz="1000" dirty="0"/>
              <a:t>AYRES, Dean. </a:t>
            </a:r>
            <a:r>
              <a:rPr lang="en-US" sz="1000" i="1" dirty="0"/>
              <a:t>flickr.com</a:t>
            </a:r>
            <a:r>
              <a:rPr lang="en-US" sz="1000" dirty="0"/>
              <a:t> [online]. [cit. 12.1.2014].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www.flickr.com/photos/deano/568823038/in/photolist-SgngL-WoVxv-WoVyB-ZBdDU-2r3THH-2r3VQp-2rChNY-2PEenp-3bCCXR-3bFL2G-3bFLys-3eETsE-3oDVNc-3oJtrS-491dMt-4aSL6k-4aWMVu-4aWNcL-4aWNNb-4aWP6C-4gtEWq-4hFsrx-4hKxtq-4hKxyq-4ohidj-4ohJY6-4omP4q-4qBAtg-4sfzAp-4sjBqj-4sjBWo-4tMPrp-4APNpz-4APRUc-4AT1hs-4AT9qt-4CtiY1-4FwPa7-4FLfc7-4Hcwxc-4HvkZN-4KUUv9-4TB8c5-4UCcJv-4UGpSC-51DzSn-57C5wp-5gnkNP-5grGZm-5sPzNU-5t5J2r/lightbox/ </a:t>
            </a:r>
            <a:r>
              <a:rPr lang="cs-CZ" sz="1000" dirty="0"/>
              <a:t>(foto 19</a:t>
            </a:r>
            <a:r>
              <a:rPr lang="cs-CZ" sz="1000" dirty="0" smtClean="0"/>
              <a:t>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250501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84573"/>
            <a:ext cx="8208912" cy="5073427"/>
          </a:xfrm>
        </p:spPr>
        <p:txBody>
          <a:bodyPr>
            <a:normAutofit/>
          </a:bodyPr>
          <a:lstStyle/>
          <a:p>
            <a:r>
              <a:rPr lang="cs-CZ" sz="1000" i="1" u="sng" dirty="0" smtClean="0"/>
              <a:t>Internetové odkazy: </a:t>
            </a:r>
          </a:p>
          <a:p>
            <a:r>
              <a:rPr lang="cs-CZ" sz="1000" dirty="0" smtClean="0"/>
              <a:t>KEHREN</a:t>
            </a:r>
            <a:r>
              <a:rPr lang="cs-CZ" sz="1000" dirty="0"/>
              <a:t>, Frank. </a:t>
            </a:r>
            <a:r>
              <a:rPr lang="cs-CZ" sz="1000" i="1" dirty="0"/>
              <a:t>flickr.com</a:t>
            </a:r>
            <a:r>
              <a:rPr lang="cs-CZ" sz="1000" dirty="0"/>
              <a:t> [online]. [cit. 18.1.2014]. Dostupný na WWW: http://www.flickr.com/photos/fkehren/3173276218/in/photolist-5QpSsW-5QpUef-5QpVqA-5QpWFy-5Qq1TW-5Qq3Eh-5Qq5fu-5Qq6Nm-5Qqbvj-5ULjvv-5ULjF8-5UQGtm-5UQGyf-5UQGHu-5UQGSU-5Vo3KU-5YXTxe-5Z36nW-5Z36w9-6asye2-6asyfg-6asygg-6asymg-6asyVZ-6asyYk-6asz1i-6asz3R-6asz4X-6asz5V-6asz8i-6asz9c-6aszdc-6aszet-6aszgD-6awHfQ-6awHns-6awHrA-6awJbm-6awJfL-6awJow-6eWBPn-6eWC42-6eWC9B-6eWCpB-6eWCBK-6eWCRZ-6eWD1P-6f1MbU-6f1Msq-6f1MNC-6f1N3j/lightbox/ (foto 20)</a:t>
            </a:r>
          </a:p>
          <a:p>
            <a:r>
              <a:rPr lang="cs-CZ" sz="1000" dirty="0"/>
              <a:t>DARPINIAN, James. </a:t>
            </a:r>
            <a:r>
              <a:rPr lang="cs-CZ" sz="1000" i="1" dirty="0"/>
              <a:t>flickr.com</a:t>
            </a:r>
            <a:r>
              <a:rPr lang="cs-CZ" sz="1000" dirty="0"/>
              <a:t> [online]. [cit. 18.1.2014]. Dostupný na WWW: http://www.flickr.com/photos/jdarpinian/6300982403/in/photolist-aANbxD-8evxar-8eyw9b-8eyBYU-c1vs8N-9ZfAsC-c1vm93-c1vn6w-c1vnSu-c1vkCU-c1vpej-c1vp3d-c1vmwL-c1vnhu-8LNzAz-c1vrYG-dbKEmr-dbKFKw-c1vk7W-dbKDZx-c1v9C7-c7svZQ-9ZfvHU-9ZcCxz-9ZfxwG-9ZcC7F-8LNwGM-c1vq9Y-9ZcCUz-c1voCJ-c1wYsf-7Gh47F-ctTFCs-ctTETd-ctTGpS-c1vh2A-ab4Gtg-9BxhDb-a69hpi-a5UxoD-a5UxoK-a69hpp-a6afrM-a6ckku-a69EiK-a6ckky-a6ckkE-a6afs4-a6ckkL-9BxdDA-8LNsrD/lightbox/ (foto 21)</a:t>
            </a:r>
          </a:p>
          <a:p>
            <a:r>
              <a:rPr lang="cs-CZ" sz="1000" dirty="0" smtClean="0"/>
              <a:t>SHANKARS S.. </a:t>
            </a:r>
            <a:r>
              <a:rPr lang="cs-CZ" sz="1000" i="1" dirty="0" smtClean="0"/>
              <a:t>flickr.com</a:t>
            </a:r>
            <a:r>
              <a:rPr lang="cs-CZ" sz="1000" dirty="0" smtClean="0"/>
              <a:t> [online]. [cit. 18.1.2014]. Dostupný na WWW: http://www.flickr.com/photos/shankaronline/7225951996/in/photolist-c1wTMf-c1vobm-c1vmkm-7TEhAS-c1wvWN-c1v7Xm-c1v87N-c1ww8j-c1wTCu-c1viEA-7ZbrBw-a69EiR-a69EiV-bVQdQg-bRzwKV-a6aitP-ctTJed-ctTKvC-ctTLC5-ctTH1Q-dgq3WP-adeeyd-bgTjD4-ekojqi-8ujser-8nk4oD-8LNmar-bXr2vs-8bqf66-aogHKe-9zRaHh-9zR9Bo-bySpjS-9UxbhX-cxc24q-cxbYxE-cxc5Zj-cxc3yN-cxbZ9y-cxbY5h-cxc315-cxc9nS-cxc9Zb-cxc89L-cxc4oG-cxc4Su-cxc5Cd-cxc9H7-cxcakQ-cxc95o-cxbYiW/lightbox/ (foto 22)</a:t>
            </a:r>
          </a:p>
          <a:p>
            <a:r>
              <a:rPr lang="cs-CZ" sz="1000" dirty="0" smtClean="0"/>
              <a:t>RIVERS</a:t>
            </a:r>
            <a:r>
              <a:rPr lang="cs-CZ" sz="1000" dirty="0"/>
              <a:t>, </a:t>
            </a:r>
            <a:r>
              <a:rPr lang="cs-CZ" sz="1000" dirty="0" err="1"/>
              <a:t>Rene</a:t>
            </a:r>
            <a:r>
              <a:rPr lang="cs-CZ" sz="1000" dirty="0"/>
              <a:t>. </a:t>
            </a:r>
            <a:r>
              <a:rPr lang="cs-CZ" sz="1000" i="1" dirty="0"/>
              <a:t>flickr.com</a:t>
            </a:r>
            <a:r>
              <a:rPr lang="cs-CZ" sz="1000" dirty="0"/>
              <a:t> [online]. [cit. 18.1.2014]. Dostupný na WWW: http://www.flickr.com/photos/renedrivers/7806013112/in/photolist-cTMRJY-cTMYBj-cTMvCu-cTMvTw-cTMsQo-cTMtdY-cTMvpm-cTMtrA-cTMsDw-cTMRZL-cTMWyf-cTMXyy-cTMvgN-9rzR3g-9eMd7a-9SKhfw-dmRvaG-cTMqDq-91g9TM-j7AF2c-j7AGzn-9Zy2tx-eQ6y65-eRTxt5-ePW2xF-ePUe8p-eQ7ev9-91jiVQ-92sNkA-cTMZ1J-dd5F8v-95BGCa-agFTJi-agFTFz-agFTDH-agFTBK-9Zy1v8-9ZtVav-9ZwMa9-9ZASc3-aMXnmF-8xt1bz-dZ66nE-9fNY32-anJgFt-gyfMew-gyoxMY-fgRSBQ-gyjjko-fgBFsR-gyiMKB/lightbox/ (foto 23)</a:t>
            </a:r>
          </a:p>
          <a:p>
            <a:r>
              <a:rPr lang="cs-CZ" sz="1000" dirty="0"/>
              <a:t>MARCINBUNSCH. </a:t>
            </a:r>
            <a:r>
              <a:rPr lang="cs-CZ" sz="1000" i="1" dirty="0"/>
              <a:t>flickr.com</a:t>
            </a:r>
            <a:r>
              <a:rPr lang="cs-CZ" sz="1000" dirty="0"/>
              <a:t> [online]. [cit. 18.1.2014]. Dostupný na WWW: http://www.flickr.com/photos/9025318@N05/570602087/in/photolist-Squ82-2bBgei-2bBzue-34PCUe-37t6ai-37xG1q-37xGfo-3cCCG6-3pEZoV-3qFhjc-3qFmXH-3qFntt-3qFnVT-3qFokF-3qKNwL-3qKPCo-3qKRku-3qKShA-3qKTj9-3Gfn2e-47hWNT-47n2db-47n2n3-47n2yY-4dXnUC-4eVmxQ-4f3LZZ-4f3M5V-4fa12s-4gqFDc-4gqRbH-4jY7GN-4op2f6-4vqMrK-4vqMDZ-4DeLD2-4Dp2Bt-4GqJ5N-4HNnbK-4HNnWi-4HNqEp-4HNshX-4HNtb6-4HNtYi-4HNuSV-4HNvCv-4HNwYV-4HNySZ-4HSAVS-4HSD39-4HSDFh (foto 24)</a:t>
            </a:r>
          </a:p>
          <a:p>
            <a:r>
              <a:rPr lang="cs-CZ" sz="1000" dirty="0"/>
              <a:t>BRATŘI Z LIMBURKA. </a:t>
            </a:r>
            <a:r>
              <a:rPr lang="cs-CZ" sz="1000" i="1" dirty="0"/>
              <a:t>wikipedia.cz</a:t>
            </a:r>
            <a:r>
              <a:rPr lang="cs-CZ" sz="1000" dirty="0"/>
              <a:t> [online]. [cit. 18.1.2014]. Dostupný na WWW: http://upload.wikimedia.org/wikipedia/commons/e/e9/Les_Tr%C3%A8s_Riches_Heures_du_duc_de_Berry_juin.jpg(foto 25) </a:t>
            </a:r>
            <a:endParaRPr lang="cs-CZ" sz="1000" i="1" u="sng" dirty="0"/>
          </a:p>
          <a:p>
            <a:endParaRPr lang="cs-CZ" sz="1000" i="1" u="sng" dirty="0"/>
          </a:p>
          <a:p>
            <a:endParaRPr lang="cs-CZ" sz="1000" dirty="0"/>
          </a:p>
          <a:p>
            <a:endParaRPr lang="cs-CZ" sz="1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1335997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3543</TotalTime>
  <Words>1542</Words>
  <Application>Microsoft Office PowerPoint</Application>
  <PresentationFormat>Předvádění na obrazovce (4:3)</PresentationFormat>
  <Paragraphs>215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Gotika</vt:lpstr>
      <vt:lpstr>Znaky gotické architektury</vt:lpstr>
      <vt:lpstr>Gotická architektura ve Francii</vt:lpstr>
      <vt:lpstr>Snímek 6</vt:lpstr>
      <vt:lpstr>Snímek 7</vt:lpstr>
      <vt:lpstr>Snímek 8</vt:lpstr>
      <vt:lpstr>Snímek 9</vt:lpstr>
      <vt:lpstr>Snímek 10</vt:lpstr>
      <vt:lpstr>Snímek 11</vt:lpstr>
      <vt:lpstr>Gotická architektura ve Španělsku</vt:lpstr>
      <vt:lpstr>Snímek 13</vt:lpstr>
      <vt:lpstr>Gotická architektura v Itálii</vt:lpstr>
      <vt:lpstr>Snímek 15</vt:lpstr>
      <vt:lpstr>Gotické umění ve střední Evropě</vt:lpstr>
      <vt:lpstr>Snímek 17</vt:lpstr>
      <vt:lpstr>Sochařství a malířství</vt:lpstr>
      <vt:lpstr>Snímek 19</vt:lpstr>
      <vt:lpstr>Závěrečné opakování</vt:lpstr>
      <vt:lpstr>Snímek 21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435</cp:revision>
  <dcterms:created xsi:type="dcterms:W3CDTF">2013-05-10T12:01:16Z</dcterms:created>
  <dcterms:modified xsi:type="dcterms:W3CDTF">2014-01-28T20:56:55Z</dcterms:modified>
</cp:coreProperties>
</file>