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1"/>
  </p:notesMasterIdLst>
  <p:sldIdLst>
    <p:sldId id="256" r:id="rId2"/>
    <p:sldId id="262" r:id="rId3"/>
    <p:sldId id="271" r:id="rId4"/>
    <p:sldId id="263" r:id="rId5"/>
    <p:sldId id="264" r:id="rId6"/>
    <p:sldId id="270" r:id="rId7"/>
    <p:sldId id="272" r:id="rId8"/>
    <p:sldId id="273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65" r:id="rId17"/>
    <p:sldId id="266" r:id="rId18"/>
    <p:sldId id="267" r:id="rId19"/>
    <p:sldId id="260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008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Sociologie a psychologie člověka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VY_32_INOVACE_SCHOPNOSTI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Simona Lehrausová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Simona Lehrausová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Sociologie a psychologie člověka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VY_32_INOVACE_SCHOPNOSTI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EFA8F-4745-4073-99AE-0EDA1804699B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96402-FF9D-49F2-99E5-54ED91B1D17D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382BF-2532-463E-9F5F-55763576865D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B8F399-260E-415D-9891-5C4B184D7B0F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A727D7-1E16-4F26-8832-1075B93FB1FD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AB846-EFB1-4939-A41E-E7CD459260BC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510D0-9BF0-4DF0-9BD2-838F2CCF6311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E8289-6F84-44FE-AF77-5022F170548E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30062-625B-455D-AFF9-9A9A31BD1E9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7D7C01-874E-4A4F-BA30-AB94AC23EC9D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C97A2-296C-43F0-937E-9161C760C754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ABAAF3C-2F55-4B00-B5E3-7AB5DA04F58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109708280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2571744"/>
            <a:ext cx="8572559" cy="3714775"/>
          </a:xfrm>
        </p:spPr>
        <p:txBody>
          <a:bodyPr>
            <a:normAutofit fontScale="77500" lnSpcReduction="2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Předmět: Člověk ve společnosti.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Věková skupina: 8. ročník ZŠ.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Časová dotace: </a:t>
            </a:r>
            <a:r>
              <a:rPr lang="cs-CZ" dirty="0" smtClean="0">
                <a:solidFill>
                  <a:schemeClr val="tx1"/>
                </a:solidFill>
              </a:rPr>
              <a:t>20 </a:t>
            </a:r>
            <a:r>
              <a:rPr lang="cs-CZ" dirty="0" smtClean="0">
                <a:solidFill>
                  <a:schemeClr val="tx1"/>
                </a:solidFill>
              </a:rPr>
              <a:t>minut.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Popis: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V materiálu se prolíná výkladová část (snímky 4, 6, 16 a 17)se samostatnou prací žáků.</a:t>
            </a:r>
          </a:p>
          <a:p>
            <a:pPr lvl="1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Samostatná práce žáků: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5: při kliknutí do snímku se postupně přiřazují stupně schopností od nejnižší po nejvyšší úroveň.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Snímky 7 – 15: rozlišujeme obecné a specifické schopnosti. Při kliknutí na správný obdélník se zobrazí usměvavý obličej a posuneme se na další snímek, po špatné odpovědi se zobrazí zamračený obličej a odpověď opakujeme.</a:t>
            </a:r>
          </a:p>
          <a:p>
            <a:pPr lvl="2"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Snímek 18: řadíme stupně inteligence. Při kliknutí do snímku jsou postupně přiřazováno pořadí od nejnižšího po nejvyšší stupeň inteligence.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dirty="0" smtClean="0">
                <a:solidFill>
                  <a:schemeClr val="tx1"/>
                </a:solidFill>
              </a:rPr>
              <a:t>Materiál obsahuje </a:t>
            </a:r>
            <a:r>
              <a:rPr lang="cs-CZ" dirty="0" smtClean="0">
                <a:solidFill>
                  <a:schemeClr val="tx1"/>
                </a:solidFill>
              </a:rPr>
              <a:t>19 </a:t>
            </a:r>
            <a:r>
              <a:rPr lang="cs-CZ" dirty="0" smtClean="0">
                <a:solidFill>
                  <a:schemeClr val="tx1"/>
                </a:solidFill>
              </a:rPr>
              <a:t>stránek a je určen k interaktivní výuce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Schopnosti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6665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780928"/>
            <a:ext cx="79928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Vloha</a:t>
            </a:r>
            <a:r>
              <a:rPr lang="cs-CZ" sz="2400" dirty="0" smtClean="0"/>
              <a:t> = vrozený základ schopnosti (pohybové, hudební,…).</a:t>
            </a:r>
          </a:p>
          <a:p>
            <a:endParaRPr lang="cs-CZ" sz="2400" dirty="0"/>
          </a:p>
          <a:p>
            <a:r>
              <a:rPr lang="cs-CZ" sz="2400" b="1" u="sng" dirty="0" smtClean="0"/>
              <a:t>Schopnost</a:t>
            </a:r>
            <a:r>
              <a:rPr lang="cs-CZ" sz="2400" dirty="0" smtClean="0"/>
              <a:t> = vlastnosti, které člověku umožňují naučit se určitou činnost.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79183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Stupně schopnosti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596412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Rozlišujeme tři stupně schopnosti. Pokus se je seřadit od nejnižší úrovně po nejvyšší.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755576" y="3530666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5" name="Ovál 4"/>
          <p:cNvSpPr/>
          <p:nvPr/>
        </p:nvSpPr>
        <p:spPr>
          <a:xfrm>
            <a:off x="710666" y="4419614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693679" y="5301208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3995936" y="4506451"/>
            <a:ext cx="2304256" cy="4743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Nadání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6177747" y="3704340"/>
            <a:ext cx="2304256" cy="4743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Genialita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5508104" y="5300826"/>
            <a:ext cx="2304256" cy="47439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Talent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568896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17299E-6 C -0.01458 -0.00208 -0.01875 -0.00648 -0.0316 -0.01134 C -0.04601 -0.01689 -0.06111 -0.02174 -0.07587 -0.02429 C -0.08542 -0.02868 -0.09496 -0.03307 -0.10486 -0.03724 C -0.11076 -0.04348 -0.11892 -0.04903 -0.12587 -0.05181 C -0.13246 -0.05828 -0.13889 -0.06615 -0.14566 -0.07239 C -0.1493 -0.07563 -0.15364 -0.07771 -0.15729 -0.08141 C -0.1592 -0.08349 -0.16094 -0.08719 -0.16319 -0.08904 C -0.1651 -0.09089 -0.16788 -0.09066 -0.17014 -0.09274 C -0.17239 -0.09505 -0.1743 -0.09899 -0.17691 -0.09991 C -0.18333 -0.10199 -0.19358 -0.10477 -0.19913 -0.10939 C -0.20694 -0.11564 -0.21476 -0.12257 -0.22361 -0.12604 C -0.23594 -0.13899 -0.25399 -0.13506 -0.26771 -0.13506 " pathEditMode="relative" rAng="0" ptsTypes="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69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99537E-7 C -0.0184 -0.00254 -0.03611 -0.00948 -0.05452 -0.01226 C -0.07413 -0.01804 -0.09427 -0.01781 -0.11424 -0.02081 C -0.13438 -0.02382 -0.15417 -0.03053 -0.17483 -0.03284 C -0.1908 -0.04001 -0.17379 -0.0333 -0.19879 -0.03816 C -0.21632 -0.0414 -0.23333 -0.04625 -0.25087 -0.04833 C -0.26597 -0.0555 -0.2809 -0.06221 -0.29636 -0.06753 C -0.30052 -0.06892 -0.30521 -0.06892 -0.30903 -0.071 C -0.32136 -0.07678 -0.32795 -0.08349 -0.3408 -0.08649 C -0.3467 -0.09135 -0.35191 -0.09736 -0.35851 -0.10037 C -0.3717 -0.11286 -0.38785 -0.11448 -0.40278 -0.12118 C -0.41094 -0.12882 -0.41736 -0.12465 -0.42674 -0.12303 C -0.43264 -0.12095 -0.43056 -0.12303 -0.43299 -0.11956 " pathEditMode="relative" rAng="0" ptsTypes="ffffffffffff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49" y="-64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44958E-6 C -0.01059 0.00231 -0.01909 0.01272 -0.02934 0.0178 C -0.04462 0.0252 -0.06146 0.03284 -0.07725 0.03607 C -0.08437 0.04116 -0.09323 0.0444 -0.10121 0.04717 C -0.11163 0.05434 -0.12135 0.06082 -0.13298 0.06336 C -0.14028 0.07007 -0.15 0.07053 -0.15816 0.07423 C -0.1651 0.07747 -0.17153 0.0814 -0.1783 0.0851 C -0.19062 0.09181 -0.20208 0.10037 -0.21406 0.10707 C -0.2243 0.11262 -0.23524 0.11586 -0.24462 0.12349 C -0.2533 0.13043 -0.26267 0.13691 -0.27257 0.13968 C -0.2743 0.14153 -0.27569 0.14408 -0.27778 0.14523 C -0.28159 0.14754 -0.28975 0.15055 -0.28975 0.15078 C -0.29496 0.15587 -0.29826 0.15934 -0.30434 0.16165 C -0.31597 0.17761 -0.33333 0.182 -0.34843 0.18871 C -0.35278 0.19287 -0.35677 0.19334 -0.36146 0.19611 C -0.36857 0.2005 -0.37534 0.20444 -0.38281 0.20698 C -0.38732 0.20999 -0.40069 0.21854 -0.40416 0.2197 C -0.40555 0.22016 -0.41146 0.22224 -0.41337 0.2234 C -0.42014 0.22803 -0.4243 0.2308 -0.43212 0.23265 C -0.44236 0.2419 -0.47239 0.24283 -0.48246 0.24352 C -0.49514 0.24653 -0.48628 0.24398 -0.50104 0.24907 C -0.50278 0.24976 -0.50625 0.25069 -0.50625 0.25069 " pathEditMode="relative" rAng="0" ptsTypes="fffffffffffffffffffff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313" y="125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Schopnosti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780928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Specifické schopnosti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umožňují úspěšnost v určitém oboru</a:t>
            </a:r>
          </a:p>
          <a:p>
            <a:endParaRPr lang="cs-CZ" sz="2400" dirty="0"/>
          </a:p>
          <a:p>
            <a:r>
              <a:rPr lang="cs-CZ" sz="2400" b="1" u="sng" dirty="0" smtClean="0"/>
              <a:t>Obecné schopnosti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slouží k uplatnění v běžném životě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986141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Obecné nebo specifické schopnosti?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99792" y="2852935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SCHOPNOST SPOLUPRÁCE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2843808" y="3861048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OBECNÁ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2853319" y="4984593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SPECIFICKÁ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604905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nebylo správně.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03848" y="3140968"/>
            <a:ext cx="2376264" cy="23762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229200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18779040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03848" y="3140968"/>
            <a:ext cx="2376264" cy="2376264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74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Obecné nebo specifické schopnosti?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915816" y="2852934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HUDEBNÍ SCHOPNOSTI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2843808" y="3861048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OBECNÁ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2853319" y="4984593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SPECIFICKÁ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16985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nebylo správně.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03848" y="3140968"/>
            <a:ext cx="2376264" cy="23762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229200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2120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03848" y="3140968"/>
            <a:ext cx="2376264" cy="2376264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549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Obecné nebo specifické schopnosti?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2780928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MOUDROST</a:t>
            </a:r>
            <a:endParaRPr lang="cs-CZ" sz="24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2843808" y="3861048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OBECNÁ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2853319" y="4984593"/>
            <a:ext cx="331236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SPECIFICKÁ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016985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nebylo správně.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03848" y="3140968"/>
            <a:ext cx="2376264" cy="2376264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6444208" y="5229200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421200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Správně!</a:t>
            </a:r>
            <a:endParaRPr lang="cs-CZ" dirty="0"/>
          </a:p>
        </p:txBody>
      </p:sp>
      <p:sp>
        <p:nvSpPr>
          <p:cNvPr id="3" name="Veselý obličej 2"/>
          <p:cNvSpPr/>
          <p:nvPr/>
        </p:nvSpPr>
        <p:spPr>
          <a:xfrm>
            <a:off x="3203848" y="3140968"/>
            <a:ext cx="2376264" cy="2376264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65496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Dovednosti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679303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Dovednosti</a:t>
            </a:r>
            <a:r>
              <a:rPr lang="cs-CZ" sz="2400" dirty="0" smtClean="0"/>
              <a:t> = zkušenosti získané učením, cvičením.</a:t>
            </a:r>
          </a:p>
          <a:p>
            <a:endParaRPr lang="cs-CZ" sz="2400" dirty="0"/>
          </a:p>
          <a:p>
            <a:r>
              <a:rPr lang="cs-CZ" sz="2400" dirty="0" smtClean="0"/>
              <a:t>Na základě schopností se mohou cvičením rozvinout dovednosti.</a:t>
            </a:r>
          </a:p>
          <a:p>
            <a:r>
              <a:rPr lang="cs-CZ" sz="2400" dirty="0" smtClean="0"/>
              <a:t>Např. na základě pohybových schopností se může rozvinout tanec.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56414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Inteligence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561789" y="2780928"/>
                <a:ext cx="8136904" cy="19702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u="sng" dirty="0" smtClean="0"/>
                  <a:t>Inteligenční kvocient IQ </a:t>
                </a:r>
                <a:r>
                  <a:rPr lang="cs-CZ" sz="2400" dirty="0" smtClean="0"/>
                  <a:t>= poměr mentálního a chronologického věku</a:t>
                </a:r>
                <a:r>
                  <a:rPr lang="cs-CZ" sz="2400" dirty="0" smtClean="0"/>
                  <a:t>.</a:t>
                </a:r>
              </a:p>
              <a:p>
                <a:endParaRPr lang="cs-CZ" sz="24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sz="2400" b="0" i="0" smtClean="0">
                          <a:latin typeface="Cambria Math"/>
                        </a:rPr>
                        <m:t>IQ</m:t>
                      </m:r>
                      <m:r>
                        <m:rPr>
                          <m:nor/>
                        </m:rPr>
                        <a:rPr lang="cs-CZ" sz="2400" b="0" i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ment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á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ln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í 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v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ě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k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chronologick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ý 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v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ě</m:t>
                          </m:r>
                          <m:r>
                            <m:rPr>
                              <m:nor/>
                            </m:rPr>
                            <a:rPr lang="cs-CZ" sz="2400" b="0" i="0" smtClean="0">
                              <a:latin typeface="Cambria Math"/>
                            </a:rPr>
                            <m:t>k</m:t>
                          </m:r>
                        </m:den>
                      </m:f>
                      <m:r>
                        <m:rPr>
                          <m:nor/>
                        </m:rPr>
                        <a:rPr lang="cs-CZ" sz="2400" b="0" i="0" smtClean="0">
                          <a:latin typeface="Cambria Math"/>
                          <a:ea typeface="Cambria Math"/>
                        </a:rPr>
                        <m:t>∙100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1789" y="2780928"/>
                <a:ext cx="8136904" cy="1970283"/>
              </a:xfrm>
              <a:prstGeom prst="rect">
                <a:avLst/>
              </a:prstGeom>
              <a:blipFill rotWithShape="1">
                <a:blip r:embed="rId2"/>
                <a:stretch>
                  <a:fillRect l="-1124" t="-24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20524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Stupně inteligence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6438" y="1052736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Pokus se seřadit stupně inteligence od nejvyšší po nejnižší.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55576" y="3429000"/>
            <a:ext cx="280831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genialita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4211960" y="3429000"/>
            <a:ext cx="367240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Výjimečná inteligence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5076056" y="4005064"/>
            <a:ext cx="388843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Nadprůměrná inteligence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4656134" y="4658916"/>
            <a:ext cx="402032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Podprůměrná inteligence</a:t>
            </a:r>
            <a:endParaRPr lang="cs-CZ" sz="2400" dirty="0"/>
          </a:p>
        </p:txBody>
      </p:sp>
      <p:sp>
        <p:nvSpPr>
          <p:cNvPr id="8" name="Zaoblený obdélník 7"/>
          <p:cNvSpPr/>
          <p:nvPr/>
        </p:nvSpPr>
        <p:spPr>
          <a:xfrm>
            <a:off x="0" y="4077072"/>
            <a:ext cx="489654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Vysoce nadprůměrná inteligence</a:t>
            </a:r>
            <a:endParaRPr lang="cs-CZ" sz="24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9532" y="4653136"/>
            <a:ext cx="349238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Průměrná inteligence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4403696" y="5343800"/>
            <a:ext cx="4416776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Těžký stupeň slabomyslnosti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4497004" y="2636912"/>
            <a:ext cx="4467484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Střední stupeň slabomyslnosti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513" y="2636912"/>
            <a:ext cx="4224182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Nižší stupeň slabomyslnosti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96438" y="5332140"/>
            <a:ext cx="3715523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Velmi podprůměrná </a:t>
            </a:r>
            <a:r>
              <a:rPr lang="cs-CZ" sz="2400" dirty="0" err="1" smtClean="0"/>
              <a:t>int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68556" y="3399383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1" y="3429000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9340" y="4077072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3990255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8877" y="4638327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5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666749" y="4658916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6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72808" y="5302523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7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79513" y="2614892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497004" y="2601215"/>
            <a:ext cx="3834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9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417391" y="5328991"/>
            <a:ext cx="498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10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970878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Použitá literatura: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příručka učitele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303 s. ISBN 80-723-8394-9.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JANOŠKOVÁ, Dagmar, Monika ONDRÁČKOVÁ a Dagmar ČÁBALOVÁ. </a:t>
            </a:r>
            <a:r>
              <a:rPr lang="cs-CZ" sz="1400" i="1" dirty="0" smtClean="0">
                <a:solidFill>
                  <a:schemeClr val="tx1"/>
                </a:solidFill>
              </a:rPr>
              <a:t>Občanská výchova 8: Rodinná výchova 8 : učebnice pro základní školy a víceletá gymnázia</a:t>
            </a:r>
            <a:r>
              <a:rPr lang="cs-CZ" sz="1400" dirty="0" smtClean="0">
                <a:solidFill>
                  <a:schemeClr val="tx1"/>
                </a:solidFill>
              </a:rPr>
              <a:t>. 1. </a:t>
            </a:r>
            <a:r>
              <a:rPr lang="cs-CZ" sz="1400" dirty="0" err="1" smtClean="0">
                <a:solidFill>
                  <a:schemeClr val="tx1"/>
                </a:solidFill>
              </a:rPr>
              <a:t>vyd</a:t>
            </a:r>
            <a:r>
              <a:rPr lang="cs-CZ" sz="1400" dirty="0" smtClean="0">
                <a:solidFill>
                  <a:schemeClr val="tx1"/>
                </a:solidFill>
              </a:rPr>
              <a:t>. Plzeň: </a:t>
            </a:r>
            <a:r>
              <a:rPr lang="cs-CZ" sz="1400" dirty="0" err="1" smtClean="0">
                <a:solidFill>
                  <a:schemeClr val="tx1"/>
                </a:solidFill>
              </a:rPr>
              <a:t>Fraus</a:t>
            </a:r>
            <a:r>
              <a:rPr lang="cs-CZ" sz="1400" dirty="0" smtClean="0">
                <a:solidFill>
                  <a:schemeClr val="tx1"/>
                </a:solidFill>
              </a:rPr>
              <a:t>, 2005, 144 s. ISBN 80-723-8393-0.</a:t>
            </a:r>
            <a:endParaRPr lang="cs-CZ" sz="1400" i="1" u="sng" dirty="0" smtClean="0">
              <a:solidFill>
                <a:schemeClr val="tx1"/>
              </a:solidFill>
            </a:endParaRPr>
          </a:p>
          <a:p>
            <a:pPr lvl="0">
              <a:buClr>
                <a:schemeClr val="tx1"/>
              </a:buClr>
              <a:buFont typeface="Wingdings" pitchFamily="2" charset="2"/>
              <a:buChar char="Ø"/>
            </a:pPr>
            <a:r>
              <a:rPr lang="cs-CZ" i="1" u="sng" dirty="0" smtClean="0">
                <a:solidFill>
                  <a:schemeClr val="tx1"/>
                </a:solidFill>
              </a:rPr>
              <a:t>Jiné </a:t>
            </a:r>
            <a:r>
              <a:rPr lang="cs-CZ" i="1" u="sng" dirty="0">
                <a:solidFill>
                  <a:schemeClr val="tx1"/>
                </a:solidFill>
              </a:rPr>
              <a:t>zdroje</a:t>
            </a:r>
            <a:r>
              <a:rPr lang="cs-CZ" i="1" u="sng" dirty="0" smtClean="0">
                <a:solidFill>
                  <a:schemeClr val="tx1"/>
                </a:solidFill>
              </a:rPr>
              <a:t>:</a:t>
            </a:r>
          </a:p>
          <a:p>
            <a:pPr lvl="2">
              <a:buClr>
                <a:schemeClr val="tx1"/>
              </a:buClr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Galerie MS Office - klipart</a:t>
            </a:r>
          </a:p>
          <a:p>
            <a:pPr marL="0" indent="0">
              <a:buNone/>
            </a:pP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1509</TotalTime>
  <Words>459</Words>
  <Application>Microsoft Office PowerPoint</Application>
  <PresentationFormat>Předvádění na obrazovce (4:3)</PresentationFormat>
  <Paragraphs>92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Vlnění</vt:lpstr>
      <vt:lpstr>Základní škola a Mateřská škola Bílá Třemešná, okres Trutnov</vt:lpstr>
      <vt:lpstr>Anotace</vt:lpstr>
      <vt:lpstr>Schopnosti</vt:lpstr>
      <vt:lpstr>Snímek 4</vt:lpstr>
      <vt:lpstr>Stupně schopnosti</vt:lpstr>
      <vt:lpstr>Schopnosti</vt:lpstr>
      <vt:lpstr>Obecné nebo specifické schopnosti?</vt:lpstr>
      <vt:lpstr>To nebylo správně.</vt:lpstr>
      <vt:lpstr>Správně!</vt:lpstr>
      <vt:lpstr>Obecné nebo specifické schopnosti?</vt:lpstr>
      <vt:lpstr>To nebylo správně.</vt:lpstr>
      <vt:lpstr>Správně!</vt:lpstr>
      <vt:lpstr>Obecné nebo specifické schopnosti?</vt:lpstr>
      <vt:lpstr>To nebylo správně.</vt:lpstr>
      <vt:lpstr>Správně!</vt:lpstr>
      <vt:lpstr>Dovednosti</vt:lpstr>
      <vt:lpstr>Inteligence</vt:lpstr>
      <vt:lpstr>Stupně inteligence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msi</cp:lastModifiedBy>
  <cp:revision>151</cp:revision>
  <dcterms:created xsi:type="dcterms:W3CDTF">2013-05-10T12:01:16Z</dcterms:created>
  <dcterms:modified xsi:type="dcterms:W3CDTF">2014-01-16T12:26:04Z</dcterms:modified>
</cp:coreProperties>
</file>