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7"/>
  </p:notesMasterIdLst>
  <p:sldIdLst>
    <p:sldId id="256" r:id="rId2"/>
    <p:sldId id="262" r:id="rId3"/>
    <p:sldId id="271" r:id="rId4"/>
    <p:sldId id="272" r:id="rId5"/>
    <p:sldId id="290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80" r:id="rId14"/>
    <p:sldId id="281" r:id="rId15"/>
    <p:sldId id="282" r:id="rId16"/>
    <p:sldId id="283" r:id="rId17"/>
    <p:sldId id="284" r:id="rId18"/>
    <p:sldId id="285" r:id="rId19"/>
    <p:sldId id="286" r:id="rId20"/>
    <p:sldId id="287" r:id="rId21"/>
    <p:sldId id="288" r:id="rId22"/>
    <p:sldId id="289" r:id="rId23"/>
    <p:sldId id="291" r:id="rId24"/>
    <p:sldId id="292" r:id="rId25"/>
    <p:sldId id="260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Sociologie a psychologie člověka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VY_32_INOVACE_POZNAVANI_A_VNIMANI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Sociologie a psychologie člověka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VY_32_INOVACE_POZNAVANI_A_VNIMANI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EFA8F-4745-4073-99AE-0EDA1804699B}" type="datetime1">
              <a:rPr lang="cs-CZ" smtClean="0"/>
              <a:pPr/>
              <a:t>22.1.2014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96402-FF9D-49F2-99E5-54ED91B1D17D}" type="datetime1">
              <a:rPr lang="cs-CZ" smtClean="0"/>
              <a:pPr/>
              <a:t>22.1.2014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382BF-2532-463E-9F5F-55763576865D}" type="datetime1">
              <a:rPr lang="cs-CZ" smtClean="0"/>
              <a:pPr/>
              <a:t>22.1.2014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8F399-260E-415D-9891-5C4B184D7B0F}" type="datetime1">
              <a:rPr lang="cs-CZ" smtClean="0"/>
              <a:pPr/>
              <a:t>22.1.2014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727D7-1E16-4F26-8832-1075B93FB1FD}" type="datetime1">
              <a:rPr lang="cs-CZ" smtClean="0"/>
              <a:pPr/>
              <a:t>22.1.2014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AB846-EFB1-4939-A41E-E7CD459260BC}" type="datetime1">
              <a:rPr lang="cs-CZ" smtClean="0"/>
              <a:pPr/>
              <a:t>22.1.2014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510D0-9BF0-4DF0-9BD2-838F2CCF6311}" type="datetime1">
              <a:rPr lang="cs-CZ" smtClean="0"/>
              <a:pPr/>
              <a:t>22.1.2014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E8289-6F84-44FE-AF77-5022F170548E}" type="datetime1">
              <a:rPr lang="cs-CZ" smtClean="0"/>
              <a:pPr/>
              <a:t>22.1.2014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30062-625B-455D-AFF9-9A9A31BD1E98}" type="datetime1">
              <a:rPr lang="cs-CZ" smtClean="0"/>
              <a:pPr/>
              <a:t>22.1.2014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D7C01-874E-4A4F-BA30-AB94AC23EC9D}" type="datetime1">
              <a:rPr lang="cs-CZ" smtClean="0"/>
              <a:pPr/>
              <a:t>22.1.2014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C97A2-296C-43F0-937E-9161C760C754}" type="datetime1">
              <a:rPr lang="cs-CZ" smtClean="0"/>
              <a:pPr/>
              <a:t>22.1.2014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2ABAAF3C-2F55-4B00-B5E3-7AB5DA04F588}" type="datetime1">
              <a:rPr lang="cs-CZ" smtClean="0"/>
              <a:pPr/>
              <a:t>22.1.2014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4.jpeg"/><Relationship Id="rId7" Type="http://schemas.openxmlformats.org/officeDocument/2006/relationships/image" Target="../media/image7.wmf"/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4.jpeg"/><Relationship Id="rId7" Type="http://schemas.openxmlformats.org/officeDocument/2006/relationships/image" Target="../media/image7.wmf"/><Relationship Id="rId2" Type="http://schemas.openxmlformats.org/officeDocument/2006/relationships/slide" Target="slide1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slide" Target="slide12.xml"/><Relationship Id="rId4" Type="http://schemas.openxmlformats.org/officeDocument/2006/relationships/image" Target="../media/image5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4.jpeg"/><Relationship Id="rId7" Type="http://schemas.openxmlformats.org/officeDocument/2006/relationships/image" Target="../media/image7.wmf"/><Relationship Id="rId2" Type="http://schemas.openxmlformats.org/officeDocument/2006/relationships/slide" Target="slide1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slide" Target="slide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4.jpeg"/><Relationship Id="rId7" Type="http://schemas.openxmlformats.org/officeDocument/2006/relationships/slide" Target="slide18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4.jpeg"/><Relationship Id="rId7" Type="http://schemas.openxmlformats.org/officeDocument/2006/relationships/image" Target="../media/image7.wmf"/><Relationship Id="rId2" Type="http://schemas.openxmlformats.org/officeDocument/2006/relationships/slide" Target="slide20.xml"/><Relationship Id="rId1" Type="http://schemas.openxmlformats.org/officeDocument/2006/relationships/slideLayout" Target="../slideLayouts/slideLayout6.xml"/><Relationship Id="rId6" Type="http://schemas.openxmlformats.org/officeDocument/2006/relationships/slide" Target="slide21.xml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60278929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1"/>
          <p:cNvSpPr txBox="1">
            <a:spLocks/>
          </p:cNvSpPr>
          <p:nvPr/>
        </p:nvSpPr>
        <p:spPr>
          <a:xfrm>
            <a:off x="357158" y="2571744"/>
            <a:ext cx="8501121" cy="37862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100000"/>
              <a:buFont typeface="Wingdings" pitchFamily="2" charset="2"/>
              <a:buChar char="Ø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Předmět: Člověk ve společnosti.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100000"/>
              <a:buFont typeface="Wingdings" pitchFamily="2" charset="2"/>
              <a:buChar char="Ø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Věková skupina: 8. ročník ZŠ.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100000"/>
              <a:buFont typeface="Wingdings" pitchFamily="2" charset="2"/>
              <a:buChar char="Ø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Časová dotace: 25 minut.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100000"/>
              <a:buFont typeface="Wingdings" pitchFamily="2" charset="2"/>
              <a:buChar char="Ø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Popis:</a:t>
            </a:r>
          </a:p>
          <a:p>
            <a:pPr marL="576263" marR="0" lvl="1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100000"/>
              <a:buFont typeface="Wingdings" pitchFamily="2" charset="2"/>
              <a:buChar char="Ø"/>
              <a:tabLst/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Materiál je rozdělen do třech částí:</a:t>
            </a:r>
          </a:p>
          <a:p>
            <a:pPr marL="1033463" lvl="2" indent="-274320">
              <a:spcBef>
                <a:spcPct val="200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200" dirty="0" smtClean="0"/>
              <a:t>Pokyn k aktivitě (snímek 4).</a:t>
            </a:r>
          </a:p>
          <a:p>
            <a:pPr marL="1033463" lvl="2" indent="-274320">
              <a:spcBef>
                <a:spcPct val="20000"/>
              </a:spcBef>
              <a:buSzPct val="100000"/>
              <a:buFont typeface="Wingdings" pitchFamily="2" charset="2"/>
              <a:buChar char="Ø"/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Výkladová</a:t>
            </a:r>
            <a:r>
              <a:rPr kumimoji="0" lang="cs-CZ" sz="2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část (5 – 6, 22 – 24).</a:t>
            </a:r>
          </a:p>
          <a:p>
            <a:pPr marL="1033463" lvl="2" indent="-274320">
              <a:spcBef>
                <a:spcPct val="20000"/>
              </a:spcBef>
              <a:buSzPct val="100000"/>
              <a:buFont typeface="Wingdings" pitchFamily="2" charset="2"/>
              <a:buChar char="Ø"/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Interaktivní</a:t>
            </a:r>
            <a:r>
              <a:rPr kumimoji="0" lang="cs-CZ" sz="2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práce žáků (snímky 7 – 21): žáci mají přiřazovat k vlastnostem předmětů, kterým smyslem je vnímají. Pokud vyberou správně, zobrazí se usměvavý obličej a mohou pokračovat dál. Vyberou-li špatně, zobrazí se zamračený obličej a odpověď musí opakovat. </a:t>
            </a:r>
            <a:endParaRPr kumimoji="0" lang="cs-CZ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100000"/>
              <a:buFont typeface="Wingdings" pitchFamily="2" charset="2"/>
              <a:buChar char="Ø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Materiál obsahuje 25 stránek a je určen k interaktivní výuce.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Poznávání a vnímání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666588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561992"/>
            <a:ext cx="8280920" cy="3000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/>
              <a:t>Vzadu ve třídě udělej kruh ze židlí.</a:t>
            </a:r>
          </a:p>
          <a:p>
            <a:pPr marL="342900" indent="-342900"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/>
              <a:t>Sedni si a na můj pokyn zavři oči (nech je zavřené až do doby, než Ti řeknu, abys je otevřel!).</a:t>
            </a:r>
          </a:p>
          <a:p>
            <a:pPr marL="342900" indent="-342900"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/>
              <a:t>Postupně Ti budu posílat různé předměty.</a:t>
            </a:r>
          </a:p>
          <a:p>
            <a:pPr marL="342900" indent="-342900"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/>
              <a:t>Ty se pokusíš zjistit, co máš v ruce (nevykřikuj, zkazil bys to ostatním!).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2986336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Vnímání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7158" y="2668270"/>
            <a:ext cx="7815242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cs-CZ" sz="2400" dirty="0" smtClean="0"/>
              <a:t>= základ přijímání informací.</a:t>
            </a:r>
          </a:p>
          <a:p>
            <a:pPr>
              <a:spcAft>
                <a:spcPts val="1800"/>
              </a:spcAft>
            </a:pPr>
            <a:r>
              <a:rPr lang="cs-CZ" sz="2400" dirty="0" smtClean="0"/>
              <a:t>Je ovlivněno dosavadní zkušeností, zdravotním stavem,…</a:t>
            </a:r>
            <a:endParaRPr lang="cs-CZ" sz="2400" dirty="0"/>
          </a:p>
        </p:txBody>
      </p:sp>
      <p:pic>
        <p:nvPicPr>
          <p:cNvPr id="1027" name="Picture 3" descr="C:\Users\msi\AppData\Local\Microsoft\Windows\Temporary Internet Files\Content.IE5\03XNCSA5\MC90043779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74" y="4143380"/>
            <a:ext cx="2330998" cy="209550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6053867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Smysly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9267463"/>
              </p:ext>
            </p:extLst>
          </p:nvPr>
        </p:nvGraphicFramePr>
        <p:xfrm>
          <a:off x="1475656" y="3212976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Podnět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Smysl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Smyslový orgán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zrakový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zrak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oko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sluchový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sluch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ucho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hmatový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hmat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ruce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čichový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čich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nos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chuťový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chuť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ústa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944530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Klikni na obrázek smyslu, kterým vnímáš barvu předmětu?</a:t>
            </a:r>
            <a:endParaRPr lang="cs-CZ" dirty="0"/>
          </a:p>
        </p:txBody>
      </p:sp>
      <p:pic>
        <p:nvPicPr>
          <p:cNvPr id="1026" name="Picture 2" descr="C:\Users\leh\AppData\Local\Microsoft\Windows\Temporary Internet Files\Content.IE5\HA3O1BNX\MP900406700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97152"/>
            <a:ext cx="2701055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h\AppData\Local\Microsoft\Windows\Temporary Internet Files\Content.IE5\AWPGKEPX\MC900238192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852936"/>
            <a:ext cx="1444028" cy="2213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h\AppData\Local\Microsoft\Windows\Temporary Internet Files\Content.IE5\Y48MU28Q\MP900427666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244" y="1952936"/>
            <a:ext cx="1177734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h\AppData\Local\Microsoft\Windows\Temporary Internet Files\Content.IE5\HA3O1BNX\MC900028142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1935" y="4869160"/>
            <a:ext cx="1697434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h\AppData\Local\Microsoft\Windows\Temporary Internet Files\Content.IE5\G4TDWI83\MC900290188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856101"/>
            <a:ext cx="2935313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068863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Znovu a lépe!</a:t>
            </a:r>
            <a:endParaRPr lang="cs-CZ" dirty="0"/>
          </a:p>
        </p:txBody>
      </p:sp>
      <p:pic>
        <p:nvPicPr>
          <p:cNvPr id="2050" name="Picture 2" descr="C:\Users\leh\AppData\Local\Microsoft\Windows\Temporary Internet Files\Content.IE5\HA3O1BNX\MC90043439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4480" y="2468561"/>
            <a:ext cx="3075040" cy="31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>
            <a:hlinkClick r:id="rId3" action="ppaction://hlinksldjump"/>
          </p:cNvPr>
          <p:cNvSpPr/>
          <p:nvPr/>
        </p:nvSpPr>
        <p:spPr>
          <a:xfrm>
            <a:off x="6948264" y="5600561"/>
            <a:ext cx="1656184" cy="5647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9558554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leh\AppData\Local\Microsoft\Windows\Temporary Internet Files\Content.IE5\Y48MU28Q\MC90043438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8348" y="2513011"/>
            <a:ext cx="2987305" cy="30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949616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Klikni na obrázek smyslu, kterým vnímáš povrch předmětu?</a:t>
            </a:r>
            <a:endParaRPr lang="cs-CZ" dirty="0"/>
          </a:p>
        </p:txBody>
      </p:sp>
      <p:pic>
        <p:nvPicPr>
          <p:cNvPr id="1026" name="Picture 2" descr="C:\Users\leh\AppData\Local\Microsoft\Windows\Temporary Internet Files\Content.IE5\HA3O1BNX\MP900406700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97152"/>
            <a:ext cx="2701055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h\AppData\Local\Microsoft\Windows\Temporary Internet Files\Content.IE5\AWPGKEPX\MC90023819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852936"/>
            <a:ext cx="1444028" cy="2213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h\AppData\Local\Microsoft\Windows\Temporary Internet Files\Content.IE5\Y48MU28Q\MP900427666[1].jp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244" y="1952936"/>
            <a:ext cx="1177734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h\AppData\Local\Microsoft\Windows\Temporary Internet Files\Content.IE5\HA3O1BNX\MC90002814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1935" y="4869160"/>
            <a:ext cx="1697434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h\AppData\Local\Microsoft\Windows\Temporary Internet Files\Content.IE5\G4TDWI83\MC900290188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856101"/>
            <a:ext cx="2935313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840245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Znovu a lépe!</a:t>
            </a:r>
            <a:endParaRPr lang="cs-CZ" dirty="0"/>
          </a:p>
        </p:txBody>
      </p:sp>
      <p:pic>
        <p:nvPicPr>
          <p:cNvPr id="2050" name="Picture 2" descr="C:\Users\leh\AppData\Local\Microsoft\Windows\Temporary Internet Files\Content.IE5\HA3O1BNX\MC90043439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4480" y="2468561"/>
            <a:ext cx="3075040" cy="31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>
            <a:hlinkClick r:id="rId3" action="ppaction://hlinksldjump"/>
          </p:cNvPr>
          <p:cNvSpPr/>
          <p:nvPr/>
        </p:nvSpPr>
        <p:spPr>
          <a:xfrm>
            <a:off x="6948264" y="5600561"/>
            <a:ext cx="1656184" cy="5647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4456611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leh\AppData\Local\Microsoft\Windows\Temporary Internet Files\Content.IE5\Y48MU28Q\MC90043438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8348" y="2513011"/>
            <a:ext cx="2987305" cy="30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441528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Klikni na obrázek smyslu, kterým vnímáš zvuky?</a:t>
            </a:r>
            <a:endParaRPr lang="cs-CZ" dirty="0"/>
          </a:p>
        </p:txBody>
      </p:sp>
      <p:pic>
        <p:nvPicPr>
          <p:cNvPr id="1026" name="Picture 2" descr="C:\Users\leh\AppData\Local\Microsoft\Windows\Temporary Internet Files\Content.IE5\HA3O1BNX\MP900406700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97152"/>
            <a:ext cx="2701055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h\AppData\Local\Microsoft\Windows\Temporary Internet Files\Content.IE5\AWPGKEPX\MC900238192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852936"/>
            <a:ext cx="1444028" cy="2213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h\AppData\Local\Microsoft\Windows\Temporary Internet Files\Content.IE5\Y48MU28Q\MP900427666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244" y="1952936"/>
            <a:ext cx="1177734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h\AppData\Local\Microsoft\Windows\Temporary Internet Files\Content.IE5\HA3O1BNX\MC90002814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1935" y="4869160"/>
            <a:ext cx="1697434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h\AppData\Local\Microsoft\Windows\Temporary Internet Files\Content.IE5\G4TDWI83\MC900290188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856101"/>
            <a:ext cx="2935313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840245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Znovu a lépe!</a:t>
            </a:r>
            <a:endParaRPr lang="cs-CZ" dirty="0"/>
          </a:p>
        </p:txBody>
      </p:sp>
      <p:pic>
        <p:nvPicPr>
          <p:cNvPr id="2050" name="Picture 2" descr="C:\Users\leh\AppData\Local\Microsoft\Windows\Temporary Internet Files\Content.IE5\HA3O1BNX\MC90043439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4480" y="2468561"/>
            <a:ext cx="3075040" cy="31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>
            <a:hlinkClick r:id="rId3" action="ppaction://hlinksldjump"/>
          </p:cNvPr>
          <p:cNvSpPr/>
          <p:nvPr/>
        </p:nvSpPr>
        <p:spPr>
          <a:xfrm>
            <a:off x="6948264" y="5600561"/>
            <a:ext cx="1656184" cy="5647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4456611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leh\AppData\Local\Microsoft\Windows\Temporary Internet Files\Content.IE5\Y48MU28Q\MC90043438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8348" y="2513011"/>
            <a:ext cx="2987305" cy="30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441528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Klikni na obrázek smyslu, kterým vnímáš chuť?</a:t>
            </a:r>
            <a:endParaRPr lang="cs-CZ" dirty="0"/>
          </a:p>
        </p:txBody>
      </p:sp>
      <p:pic>
        <p:nvPicPr>
          <p:cNvPr id="1026" name="Picture 2" descr="C:\Users\leh\AppData\Local\Microsoft\Windows\Temporary Internet Files\Content.IE5\HA3O1BNX\MP900406700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97152"/>
            <a:ext cx="2701055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h\AppData\Local\Microsoft\Windows\Temporary Internet Files\Content.IE5\AWPGKEPX\MC90023819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852936"/>
            <a:ext cx="1444028" cy="2213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h\AppData\Local\Microsoft\Windows\Temporary Internet Files\Content.IE5\Y48MU28Q\MP900427666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244" y="1952936"/>
            <a:ext cx="1177734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h\AppData\Local\Microsoft\Windows\Temporary Internet Files\Content.IE5\HA3O1BNX\MC90002814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1935" y="4869160"/>
            <a:ext cx="1697434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h\AppData\Local\Microsoft\Windows\Temporary Internet Files\Content.IE5\G4TDWI83\MC900290188[1].wmf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856101"/>
            <a:ext cx="2935313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840245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Znovu a lépe!</a:t>
            </a:r>
            <a:endParaRPr lang="cs-CZ" dirty="0"/>
          </a:p>
        </p:txBody>
      </p:sp>
      <p:pic>
        <p:nvPicPr>
          <p:cNvPr id="2050" name="Picture 2" descr="C:\Users\leh\AppData\Local\Microsoft\Windows\Temporary Internet Files\Content.IE5\HA3O1BNX\MC90043439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4480" y="2468561"/>
            <a:ext cx="3075040" cy="31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>
            <a:hlinkClick r:id="rId3" action="ppaction://hlinksldjump"/>
          </p:cNvPr>
          <p:cNvSpPr/>
          <p:nvPr/>
        </p:nvSpPr>
        <p:spPr>
          <a:xfrm>
            <a:off x="6948264" y="5600561"/>
            <a:ext cx="1656184" cy="5647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4456611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leh\AppData\Local\Microsoft\Windows\Temporary Internet Files\Content.IE5\Y48MU28Q\MC90043438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8348" y="2513011"/>
            <a:ext cx="2987305" cy="30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441528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Klikni na obrázek smyslu, kterým vnímáš vůni?</a:t>
            </a:r>
            <a:endParaRPr lang="cs-CZ" dirty="0"/>
          </a:p>
        </p:txBody>
      </p:sp>
      <p:pic>
        <p:nvPicPr>
          <p:cNvPr id="1026" name="Picture 2" descr="C:\Users\leh\AppData\Local\Microsoft\Windows\Temporary Internet Files\Content.IE5\HA3O1BNX\MP900406700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97152"/>
            <a:ext cx="2701055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h\AppData\Local\Microsoft\Windows\Temporary Internet Files\Content.IE5\AWPGKEPX\MC90023819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852936"/>
            <a:ext cx="1444028" cy="2213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h\AppData\Local\Microsoft\Windows\Temporary Internet Files\Content.IE5\Y48MU28Q\MP900427666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244" y="1952936"/>
            <a:ext cx="1177734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h\AppData\Local\Microsoft\Windows\Temporary Internet Files\Content.IE5\HA3O1BNX\MC900028142[1].wmf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1935" y="4869160"/>
            <a:ext cx="1697434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h\AppData\Local\Microsoft\Windows\Temporary Internet Files\Content.IE5\G4TDWI83\MC900290188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856101"/>
            <a:ext cx="2935313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840245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Znovu a lépe!</a:t>
            </a:r>
            <a:endParaRPr lang="cs-CZ" dirty="0"/>
          </a:p>
        </p:txBody>
      </p:sp>
      <p:pic>
        <p:nvPicPr>
          <p:cNvPr id="2050" name="Picture 2" descr="C:\Users\leh\AppData\Local\Microsoft\Windows\Temporary Internet Files\Content.IE5\HA3O1BNX\MC90043439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4480" y="2468561"/>
            <a:ext cx="3075040" cy="31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>
            <a:hlinkClick r:id="rId3" action="ppaction://hlinksldjump"/>
          </p:cNvPr>
          <p:cNvSpPr/>
          <p:nvPr/>
        </p:nvSpPr>
        <p:spPr>
          <a:xfrm>
            <a:off x="6948264" y="5600561"/>
            <a:ext cx="1656184" cy="5647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4456611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leh\AppData\Local\Microsoft\Windows\Temporary Internet Files\Content.IE5\Y48MU28Q\MC90043438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8348" y="2513011"/>
            <a:ext cx="2987305" cy="30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441528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Smyslové klamy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034" y="2357430"/>
            <a:ext cx="828092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cs-CZ" sz="2400" dirty="0" smtClean="0"/>
              <a:t>Náš vjem neodpovídá skutečnosti.</a:t>
            </a:r>
          </a:p>
          <a:p>
            <a:pPr>
              <a:spcAft>
                <a:spcPts val="1800"/>
              </a:spcAft>
            </a:pPr>
            <a:r>
              <a:rPr lang="cs-CZ" sz="2400" dirty="0" smtClean="0"/>
              <a:t>Způsobeno nedokonalostí smyslových orgánů.</a:t>
            </a:r>
          </a:p>
          <a:p>
            <a:pPr>
              <a:spcAft>
                <a:spcPts val="1800"/>
              </a:spcAft>
            </a:pPr>
            <a:r>
              <a:rPr lang="cs-CZ" sz="2400" dirty="0" smtClean="0"/>
              <a:t>Na následujících snímcích se můžeš na dva optické klamy podívat.</a:t>
            </a:r>
          </a:p>
        </p:txBody>
      </p:sp>
    </p:spTree>
    <p:extLst>
      <p:ext uri="{BB962C8B-B14F-4D97-AF65-F5344CB8AC3E}">
        <p14:creationId xmlns:p14="http://schemas.microsoft.com/office/powerpoint/2010/main" val="335264301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2214554"/>
            <a:ext cx="3968989" cy="33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Elipsa 2"/>
          <p:cNvSpPr/>
          <p:nvPr/>
        </p:nvSpPr>
        <p:spPr>
          <a:xfrm>
            <a:off x="5357818" y="3143248"/>
            <a:ext cx="3286148" cy="307183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Ve spojnicích šedých čar se zdánlivě objevují tmavší puntíky. Ve skutečnosti tam ale nejsou.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6200000">
            <a:off x="565121" y="1577963"/>
            <a:ext cx="4667250" cy="494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Elipsa 2"/>
          <p:cNvSpPr/>
          <p:nvPr/>
        </p:nvSpPr>
        <p:spPr>
          <a:xfrm>
            <a:off x="5500694" y="3571876"/>
            <a:ext cx="3429024" cy="242889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Obdélník uprostřed má ve skutečnosti stejný odstín po celé své délce.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literatura: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příručka učitele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303 s. ISBN 80-723-8394-9.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učebnice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144 s. ISBN 80-723-8393-0.</a:t>
            </a:r>
            <a:endParaRPr lang="cs-CZ" sz="1400" i="1" u="sng" dirty="0" smtClean="0">
              <a:solidFill>
                <a:schemeClr val="tx1"/>
              </a:solidFill>
            </a:endParaRPr>
          </a:p>
          <a:p>
            <a:pPr lvl="0"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Jiné </a:t>
            </a:r>
            <a:r>
              <a:rPr lang="cs-CZ" i="1" u="sng" dirty="0">
                <a:solidFill>
                  <a:schemeClr val="tx1"/>
                </a:solidFill>
              </a:rPr>
              <a:t>zdroje</a:t>
            </a:r>
            <a:r>
              <a:rPr lang="cs-CZ" i="1" u="sng" dirty="0" smtClean="0">
                <a:solidFill>
                  <a:schemeClr val="tx1"/>
                </a:solidFill>
              </a:rPr>
              <a:t>: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Galerie MS Office – </a:t>
            </a:r>
            <a:r>
              <a:rPr lang="cs-CZ" sz="1400" dirty="0" smtClean="0">
                <a:solidFill>
                  <a:schemeClr val="tx1"/>
                </a:solidFill>
              </a:rPr>
              <a:t>klipart – www.office.microsoft.com</a:t>
            </a:r>
            <a:endParaRPr lang="cs-CZ" sz="1400" dirty="0" smtClean="0">
              <a:solidFill>
                <a:schemeClr val="tx1"/>
              </a:solidFill>
            </a:endParaRP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Archiv autora.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1740</TotalTime>
  <Words>462</Words>
  <Application>Microsoft Office PowerPoint</Application>
  <PresentationFormat>Předvádění na obrazovce (4:3)</PresentationFormat>
  <Paragraphs>73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Vlnění</vt:lpstr>
      <vt:lpstr>Základní škola a Mateřská škola Bílá Třemešná, okres Trutnov</vt:lpstr>
      <vt:lpstr>Anotace</vt:lpstr>
      <vt:lpstr>Poznávání a vnímání</vt:lpstr>
      <vt:lpstr>Prezentace aplikace PowerPoint</vt:lpstr>
      <vt:lpstr>Vnímání</vt:lpstr>
      <vt:lpstr>Smysly</vt:lpstr>
      <vt:lpstr>Klikni na obrázek smyslu, kterým vnímáš barvu předmětu?</vt:lpstr>
      <vt:lpstr>Znovu a lépe!</vt:lpstr>
      <vt:lpstr>Prezentace aplikace PowerPoint</vt:lpstr>
      <vt:lpstr>Klikni na obrázek smyslu, kterým vnímáš povrch předmětu?</vt:lpstr>
      <vt:lpstr>Znovu a lépe!</vt:lpstr>
      <vt:lpstr>Prezentace aplikace PowerPoint</vt:lpstr>
      <vt:lpstr>Klikni na obrázek smyslu, kterým vnímáš zvuky?</vt:lpstr>
      <vt:lpstr>Znovu a lépe!</vt:lpstr>
      <vt:lpstr>Prezentace aplikace PowerPoint</vt:lpstr>
      <vt:lpstr>Klikni na obrázek smyslu, kterým vnímáš chuť?</vt:lpstr>
      <vt:lpstr>Znovu a lépe!</vt:lpstr>
      <vt:lpstr>Prezentace aplikace PowerPoint</vt:lpstr>
      <vt:lpstr>Klikni na obrázek smyslu, kterým vnímáš vůni?</vt:lpstr>
      <vt:lpstr>Znovu a lépe!</vt:lpstr>
      <vt:lpstr>Prezentace aplikace PowerPoint</vt:lpstr>
      <vt:lpstr>Smyslové klamy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jitka</cp:lastModifiedBy>
  <cp:revision>164</cp:revision>
  <dcterms:created xsi:type="dcterms:W3CDTF">2013-05-10T12:01:16Z</dcterms:created>
  <dcterms:modified xsi:type="dcterms:W3CDTF">2014-01-22T21:38:19Z</dcterms:modified>
</cp:coreProperties>
</file>