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9" r:id="rId3"/>
    <p:sldId id="274" r:id="rId4"/>
    <p:sldId id="276" r:id="rId5"/>
    <p:sldId id="263" r:id="rId6"/>
    <p:sldId id="278" r:id="rId7"/>
    <p:sldId id="279" r:id="rId8"/>
    <p:sldId id="280" r:id="rId9"/>
    <p:sldId id="281" r:id="rId10"/>
    <p:sldId id="282" r:id="rId11"/>
    <p:sldId id="28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006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8376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3131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96428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265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7476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2881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4549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7235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902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D3268-FBDA-4C55-8FE6-929E50E07290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7461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F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FD3268-FBDA-4C55-8FE6-929E50E07290}" type="datetimeFigureOut">
              <a:rPr lang="cs-CZ" smtClean="0"/>
              <a:pPr/>
              <a:t>21.2.2013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626B8D-0DEA-428A-8C92-005D166175A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932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1412776"/>
            <a:ext cx="7772400" cy="792089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Český jazyk</a:t>
            </a:r>
            <a:r>
              <a:rPr lang="cs-CZ" sz="48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– Skloňování podstatných jmen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</a:endParaRPr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620687"/>
            <a:ext cx="71287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Základní škola a Mateřská škola, Liberec, Barvířská 38/6, příspěvková organizace</a:t>
            </a:r>
            <a:endParaRPr lang="cs-CZ" sz="1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7205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Název :      </a:t>
            </a:r>
            <a:r>
              <a:rPr lang="cs-CZ" sz="1600" b="1" dirty="0" smtClean="0"/>
              <a:t>VY_32_inovace_02 </a:t>
            </a:r>
            <a:r>
              <a:rPr lang="cs-CZ" sz="1600" b="1" dirty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</a:rPr>
              <a:t>Český jazyk</a:t>
            </a:r>
            <a:r>
              <a:rPr lang="cs-CZ" sz="1600" b="1" dirty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 – </a:t>
            </a:r>
            <a:r>
              <a:rPr lang="cs-CZ" sz="1600" b="1" dirty="0" smtClean="0">
                <a:effectLst>
                  <a:outerShdw sx="1000" sy="1000" algn="tl">
                    <a:schemeClr val="tx1">
                      <a:alpha val="51000"/>
                    </a:schemeClr>
                  </a:outerShdw>
                  <a:reflection endPos="0" dir="5400000" sy="-100000" algn="bl" rotWithShape="0"/>
                </a:effectLst>
              </a:rPr>
              <a:t>Skloňování podstatných jmen rodu středního </a:t>
            </a:r>
          </a:p>
          <a:p>
            <a:r>
              <a:rPr lang="cs-CZ" sz="1600" dirty="0" smtClean="0"/>
              <a:t>Autor:        Iva Mrákotová</a:t>
            </a:r>
          </a:p>
          <a:p>
            <a:r>
              <a:rPr lang="cs-CZ" sz="1600" dirty="0" smtClean="0"/>
              <a:t>Období:     únor 2013</a:t>
            </a:r>
          </a:p>
          <a:p>
            <a:r>
              <a:rPr lang="cs-CZ" sz="1600" dirty="0" smtClean="0"/>
              <a:t>Věková skupina:      4. ročník</a:t>
            </a:r>
          </a:p>
          <a:p>
            <a:r>
              <a:rPr lang="cs-CZ" sz="1600" dirty="0" smtClean="0"/>
              <a:t>Tematická oblast:    Český jazyk – Podstatná jména</a:t>
            </a:r>
          </a:p>
          <a:p>
            <a:r>
              <a:rPr lang="cs-CZ" sz="1600" dirty="0" smtClean="0"/>
              <a:t>Anotace:    Přiřazování podstatných jmen rodu středního ke vzorům a jejich pravopis.</a:t>
            </a:r>
          </a:p>
        </p:txBody>
      </p:sp>
    </p:spTree>
    <p:extLst>
      <p:ext uri="{BB962C8B-B14F-4D97-AF65-F5344CB8AC3E}">
        <p14:creationId xmlns:p14="http://schemas.microsoft.com/office/powerpoint/2010/main" val="781534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45227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00CC"/>
                </a:solidFill>
              </a:rPr>
              <a:t>Vzory podstatných jmen rodu středního 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05388" y="1897635"/>
            <a:ext cx="17783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C000"/>
                </a:solidFill>
              </a:rPr>
              <a:t>MĚST</a:t>
            </a:r>
            <a:r>
              <a:rPr lang="cs-CZ" sz="4000" b="1" dirty="0" smtClean="0">
                <a:solidFill>
                  <a:srgbClr val="FF0000"/>
                </a:solidFill>
              </a:rPr>
              <a:t>O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681918" y="1897635"/>
            <a:ext cx="16020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C000"/>
                </a:solidFill>
              </a:rPr>
              <a:t>MOŘ</a:t>
            </a:r>
            <a:r>
              <a:rPr lang="cs-CZ" sz="4000" b="1" dirty="0" smtClean="0">
                <a:solidFill>
                  <a:srgbClr val="FF0000"/>
                </a:solidFill>
              </a:rPr>
              <a:t>E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504447" y="1866857"/>
            <a:ext cx="15195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C000"/>
                </a:solidFill>
              </a:rPr>
              <a:t>KUŘ</a:t>
            </a:r>
            <a:r>
              <a:rPr lang="cs-CZ" sz="4400" b="1" dirty="0" smtClean="0">
                <a:solidFill>
                  <a:srgbClr val="FF0000"/>
                </a:solidFill>
              </a:rPr>
              <a:t>E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300192" y="1866856"/>
            <a:ext cx="21675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C000"/>
                </a:solidFill>
              </a:rPr>
              <a:t>STAVEN</a:t>
            </a:r>
            <a:r>
              <a:rPr lang="cs-CZ" sz="4400" b="1" dirty="0" smtClean="0">
                <a:solidFill>
                  <a:srgbClr val="FF0000"/>
                </a:solidFill>
              </a:rPr>
              <a:t>Í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05388" y="3429000"/>
            <a:ext cx="789906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Podle tvaru 1. pádu nebo 2. pádu zjistíme, ke kterému vzoru podstatné jméno patří. 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1319606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2295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00CC"/>
                </a:solidFill>
              </a:rPr>
              <a:t>Vzory pro podstatná jména rodu středního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18540" y="1444134"/>
            <a:ext cx="1513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MĚST</a:t>
            </a:r>
            <a:r>
              <a:rPr lang="cs-CZ" sz="2800" b="1" u="sng" dirty="0" smtClean="0">
                <a:solidFill>
                  <a:srgbClr val="FF0000"/>
                </a:solidFill>
              </a:rPr>
              <a:t>O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04325" y="1444134"/>
            <a:ext cx="1260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KUŘ</a:t>
            </a:r>
            <a:r>
              <a:rPr lang="cs-CZ" sz="2800" b="1" u="sng" dirty="0" smtClean="0">
                <a:solidFill>
                  <a:srgbClr val="FF0000"/>
                </a:solidFill>
              </a:rPr>
              <a:t>E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09356" y="2044428"/>
            <a:ext cx="1597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m</a:t>
            </a:r>
            <a:r>
              <a:rPr lang="cs-CZ" sz="2800" b="1" dirty="0" smtClean="0"/>
              <a:t>oř</a:t>
            </a:r>
            <a:r>
              <a:rPr lang="cs-CZ" sz="2800" b="1" dirty="0" smtClean="0">
                <a:solidFill>
                  <a:srgbClr val="FF0000"/>
                </a:solidFill>
              </a:rPr>
              <a:t>e(-ě)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79950" y="2796743"/>
            <a:ext cx="1956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k</a:t>
            </a:r>
            <a:r>
              <a:rPr lang="cs-CZ" sz="2800" b="1" dirty="0" smtClean="0"/>
              <a:t>uř</a:t>
            </a:r>
            <a:r>
              <a:rPr lang="cs-CZ" sz="2800" b="1" dirty="0" smtClean="0">
                <a:solidFill>
                  <a:srgbClr val="FF0000"/>
                </a:solidFill>
              </a:rPr>
              <a:t>ete(-</a:t>
            </a:r>
            <a:r>
              <a:rPr lang="cs-CZ" sz="2800" b="1" dirty="0" err="1" smtClean="0">
                <a:solidFill>
                  <a:srgbClr val="FF0000"/>
                </a:solidFill>
              </a:rPr>
              <a:t>ěte</a:t>
            </a:r>
            <a:r>
              <a:rPr lang="cs-CZ" sz="2800" b="1" dirty="0" smtClean="0">
                <a:solidFill>
                  <a:srgbClr val="FF0000"/>
                </a:solidFill>
              </a:rPr>
              <a:t>)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12" name="Přímá spojnice 11"/>
          <p:cNvCxnSpPr/>
          <p:nvPr/>
        </p:nvCxnSpPr>
        <p:spPr>
          <a:xfrm>
            <a:off x="3131840" y="1473797"/>
            <a:ext cx="0" cy="180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3487474" y="1433539"/>
            <a:ext cx="1410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dirty="0" smtClean="0"/>
              <a:t>MOŘ</a:t>
            </a:r>
            <a:r>
              <a:rPr lang="cs-CZ" sz="2800" b="1" u="sng" dirty="0" smtClean="0">
                <a:solidFill>
                  <a:srgbClr val="FF0000"/>
                </a:solidFill>
              </a:rPr>
              <a:t>E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618540" y="2024529"/>
            <a:ext cx="17293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měst</a:t>
            </a:r>
            <a:r>
              <a:rPr lang="cs-CZ" sz="2800" b="1" dirty="0" smtClean="0">
                <a:solidFill>
                  <a:srgbClr val="FF0000"/>
                </a:solidFill>
              </a:rPr>
              <a:t>o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577434" y="2112187"/>
            <a:ext cx="1513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k</a:t>
            </a:r>
            <a:r>
              <a:rPr lang="cs-CZ" sz="2800" b="1" dirty="0" smtClean="0"/>
              <a:t>uř</a:t>
            </a:r>
            <a:r>
              <a:rPr lang="cs-CZ" sz="2800" b="1" dirty="0" smtClean="0">
                <a:solidFill>
                  <a:srgbClr val="FF0000"/>
                </a:solidFill>
              </a:rPr>
              <a:t>e(-ě)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545271" y="2780928"/>
            <a:ext cx="1734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moř</a:t>
            </a:r>
            <a:r>
              <a:rPr lang="cs-CZ" sz="2800" b="1" dirty="0">
                <a:solidFill>
                  <a:srgbClr val="FF0000"/>
                </a:solidFill>
              </a:rPr>
              <a:t>e(-ě)</a:t>
            </a:r>
            <a:endParaRPr lang="cs-CZ" sz="2800" b="1" dirty="0"/>
          </a:p>
        </p:txBody>
      </p:sp>
      <p:cxnSp>
        <p:nvCxnSpPr>
          <p:cNvPr id="16" name="Přímá spojnice 15"/>
          <p:cNvCxnSpPr/>
          <p:nvPr/>
        </p:nvCxnSpPr>
        <p:spPr>
          <a:xfrm>
            <a:off x="5115092" y="1473797"/>
            <a:ext cx="0" cy="1800000"/>
          </a:xfrm>
          <a:prstGeom prst="line">
            <a:avLst/>
          </a:prstGeom>
          <a:ln w="22225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179512" y="1433539"/>
            <a:ext cx="1073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Vzor</a:t>
            </a:r>
            <a:endParaRPr lang="cs-CZ" sz="2800" b="1" u="sng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179512" y="2044428"/>
            <a:ext cx="11107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1</a:t>
            </a:r>
            <a:r>
              <a:rPr lang="cs-CZ" sz="2800" b="1" dirty="0" smtClean="0"/>
              <a:t>. pád</a:t>
            </a:r>
            <a:endParaRPr lang="cs-CZ" sz="28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79512" y="2780928"/>
            <a:ext cx="15974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2. pád</a:t>
            </a:r>
            <a:endParaRPr lang="cs-CZ" sz="2800" b="1" dirty="0"/>
          </a:p>
        </p:txBody>
      </p:sp>
      <p:cxnSp>
        <p:nvCxnSpPr>
          <p:cNvPr id="27" name="Přímá spojnice 26"/>
          <p:cNvCxnSpPr/>
          <p:nvPr/>
        </p:nvCxnSpPr>
        <p:spPr>
          <a:xfrm>
            <a:off x="7302212" y="1433539"/>
            <a:ext cx="0" cy="18000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7452320" y="1433539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STAVEN</a:t>
            </a:r>
            <a:r>
              <a:rPr lang="cs-CZ" sz="2800" b="1" u="sng" dirty="0" smtClean="0">
                <a:solidFill>
                  <a:srgbClr val="FF0000"/>
                </a:solidFill>
              </a:rPr>
              <a:t>Í</a:t>
            </a:r>
            <a:endParaRPr lang="cs-CZ" sz="2800" b="1" u="sng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590244" y="2044428"/>
            <a:ext cx="1524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staven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28" name="Přímá spojnice 27"/>
          <p:cNvCxnSpPr/>
          <p:nvPr/>
        </p:nvCxnSpPr>
        <p:spPr>
          <a:xfrm>
            <a:off x="1403648" y="1444133"/>
            <a:ext cx="0" cy="180000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 descr="C:\Documents and Settings\Doma\Local Settings\Temporary Internet Files\Content.IE5\OCO1EINL\MC900436378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4221088"/>
            <a:ext cx="1714500" cy="1714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54351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13" grpId="0"/>
      <p:bldP spid="14" grpId="0"/>
      <p:bldP spid="15" grpId="0"/>
      <p:bldP spid="17" grpId="0"/>
      <p:bldP spid="24" grpId="0"/>
      <p:bldP spid="26" grpId="0"/>
      <p:bldP spid="30" grpId="0"/>
      <p:bldP spid="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00CC"/>
                </a:solidFill>
              </a:rPr>
              <a:t>Skloňování podstatných jmen rodu středního – vzor </a:t>
            </a:r>
            <a:r>
              <a:rPr lang="cs-CZ" b="1" dirty="0" smtClean="0">
                <a:solidFill>
                  <a:srgbClr val="FFC000"/>
                </a:solidFill>
              </a:rPr>
              <a:t>MĚSTO</a:t>
            </a:r>
            <a:endParaRPr lang="cs-CZ" b="1" dirty="0">
              <a:solidFill>
                <a:srgbClr val="FFC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67167" y="1444134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0000CC"/>
                </a:solidFill>
              </a:rPr>
              <a:t>Pád</a:t>
            </a:r>
            <a:endParaRPr lang="cs-CZ" sz="2800" b="1" u="sng" dirty="0">
              <a:solidFill>
                <a:srgbClr val="0000CC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945507" y="1433539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0000CC"/>
                </a:solidFill>
              </a:rPr>
              <a:t>Číslo množné</a:t>
            </a:r>
            <a:endParaRPr lang="cs-CZ" sz="2800" b="1" u="sng" dirty="0">
              <a:solidFill>
                <a:srgbClr val="0000CC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12232" y="2112187"/>
            <a:ext cx="11509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měst</a:t>
            </a:r>
            <a:r>
              <a:rPr lang="cs-CZ" sz="2800" b="1" dirty="0" smtClean="0">
                <a:solidFill>
                  <a:srgbClr val="FF0000"/>
                </a:solidFill>
              </a:rPr>
              <a:t>o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85376" y="2780928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2.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475040" y="2780928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měst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312232" y="3477713"/>
            <a:ext cx="2233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měst</a:t>
            </a:r>
            <a:r>
              <a:rPr lang="cs-CZ" sz="2800" b="1" dirty="0" smtClean="0">
                <a:solidFill>
                  <a:srgbClr val="FF0000"/>
                </a:solidFill>
              </a:rPr>
              <a:t>u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85376" y="4116483"/>
            <a:ext cx="2447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4.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475040" y="4110710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měst</a:t>
            </a:r>
            <a:r>
              <a:rPr lang="cs-CZ" sz="2800" b="1" dirty="0" smtClean="0">
                <a:solidFill>
                  <a:srgbClr val="FF0000"/>
                </a:solidFill>
              </a:rPr>
              <a:t>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12" name="Přímá spojnice 11"/>
          <p:cNvCxnSpPr/>
          <p:nvPr/>
        </p:nvCxnSpPr>
        <p:spPr>
          <a:xfrm>
            <a:off x="2326992" y="1489802"/>
            <a:ext cx="0" cy="504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2872759" y="1433540"/>
            <a:ext cx="246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dirty="0" smtClean="0">
                <a:solidFill>
                  <a:srgbClr val="0000CC"/>
                </a:solidFill>
              </a:rPr>
              <a:t>Číslo jednotné</a:t>
            </a:r>
            <a:endParaRPr lang="cs-CZ" sz="2800" b="1" u="sng" dirty="0">
              <a:solidFill>
                <a:srgbClr val="0000CC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98460" y="2113692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1.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475040" y="2118240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měst</a:t>
            </a:r>
            <a:r>
              <a:rPr lang="cs-CZ" sz="2800" b="1" dirty="0" smtClean="0">
                <a:solidFill>
                  <a:srgbClr val="FF0000"/>
                </a:solidFill>
              </a:rPr>
              <a:t>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312232" y="2780928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měst</a:t>
            </a:r>
            <a:r>
              <a:rPr lang="cs-CZ" sz="2800" b="1" dirty="0" smtClean="0">
                <a:solidFill>
                  <a:srgbClr val="FF0000"/>
                </a:solidFill>
              </a:rPr>
              <a:t>a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885376" y="3486582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3.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475040" y="3469588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měst</a:t>
            </a:r>
            <a:r>
              <a:rPr lang="cs-CZ" sz="2800" b="1" dirty="0" smtClean="0">
                <a:solidFill>
                  <a:srgbClr val="FF0000"/>
                </a:solidFill>
              </a:rPr>
              <a:t>ům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332516" y="4110710"/>
            <a:ext cx="2449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měst</a:t>
            </a:r>
            <a:r>
              <a:rPr lang="cs-CZ" sz="2800" b="1" dirty="0" smtClean="0">
                <a:solidFill>
                  <a:srgbClr val="FF0000"/>
                </a:solidFill>
              </a:rPr>
              <a:t>o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898460" y="4747787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5.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5580112" y="1433538"/>
            <a:ext cx="0" cy="5034969"/>
          </a:xfrm>
          <a:prstGeom prst="line">
            <a:avLst/>
          </a:prstGeom>
          <a:ln w="22225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3332516" y="4747787"/>
            <a:ext cx="1692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m</a:t>
            </a:r>
            <a:r>
              <a:rPr lang="cs-CZ" sz="2800" b="1" dirty="0" smtClean="0"/>
              <a:t>ěst</a:t>
            </a:r>
            <a:r>
              <a:rPr lang="cs-CZ" sz="2800" b="1" dirty="0" smtClean="0">
                <a:solidFill>
                  <a:srgbClr val="FF0000"/>
                </a:solidFill>
              </a:rPr>
              <a:t>o</a:t>
            </a:r>
            <a:r>
              <a:rPr lang="cs-CZ" sz="2800" b="1" dirty="0" smtClean="0"/>
              <a:t>!</a:t>
            </a:r>
            <a:endParaRPr lang="cs-CZ" sz="28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475040" y="4747787"/>
            <a:ext cx="2339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m</a:t>
            </a:r>
            <a:r>
              <a:rPr lang="cs-CZ" sz="2800" b="1" dirty="0" smtClean="0"/>
              <a:t>ěst</a:t>
            </a:r>
            <a:r>
              <a:rPr lang="cs-CZ" sz="2800" b="1" dirty="0" smtClean="0">
                <a:solidFill>
                  <a:srgbClr val="FF0000"/>
                </a:solidFill>
              </a:rPr>
              <a:t>a</a:t>
            </a:r>
            <a:r>
              <a:rPr lang="cs-CZ" sz="2800" b="1" dirty="0" smtClean="0"/>
              <a:t>!</a:t>
            </a:r>
            <a:endParaRPr lang="cs-CZ" sz="28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898460" y="5471646"/>
            <a:ext cx="2002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6. pád</a:t>
            </a:r>
            <a:endParaRPr lang="cs-CZ" sz="28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035209" y="5471646"/>
            <a:ext cx="20027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o</a:t>
            </a:r>
            <a:r>
              <a:rPr lang="cs-CZ" sz="2800" b="1" dirty="0" smtClean="0"/>
              <a:t> měst</a:t>
            </a:r>
            <a:r>
              <a:rPr lang="cs-CZ" sz="2800" b="1" dirty="0" smtClean="0">
                <a:solidFill>
                  <a:srgbClr val="FF0000"/>
                </a:solidFill>
              </a:rPr>
              <a:t>ě</a:t>
            </a:r>
            <a:r>
              <a:rPr lang="cs-CZ" sz="2800" b="1" dirty="0" smtClean="0"/>
              <a:t>, </a:t>
            </a:r>
            <a:r>
              <a:rPr lang="cs-CZ" sz="2800" b="1" dirty="0" smtClean="0">
                <a:solidFill>
                  <a:srgbClr val="FF0000"/>
                </a:solidFill>
              </a:rPr>
              <a:t>-u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580112" y="5470747"/>
            <a:ext cx="3563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 měst</a:t>
            </a:r>
            <a:r>
              <a:rPr lang="cs-CZ" sz="2800" b="1" dirty="0" smtClean="0">
                <a:solidFill>
                  <a:srgbClr val="FF0000"/>
                </a:solidFill>
              </a:rPr>
              <a:t>ech</a:t>
            </a:r>
            <a:r>
              <a:rPr lang="cs-CZ" sz="2800" b="1" dirty="0" smtClean="0"/>
              <a:t> (jablíčk</a:t>
            </a:r>
            <a:r>
              <a:rPr lang="cs-CZ" sz="2800" b="1" dirty="0" smtClean="0">
                <a:solidFill>
                  <a:srgbClr val="FF0000"/>
                </a:solidFill>
              </a:rPr>
              <a:t>ách</a:t>
            </a:r>
            <a:r>
              <a:rPr lang="cs-CZ" sz="2800" b="1" dirty="0" smtClean="0"/>
              <a:t>)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85376" y="6093296"/>
            <a:ext cx="1259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7. pád</a:t>
            </a:r>
            <a:endParaRPr lang="cs-CZ" sz="28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312232" y="6093296"/>
            <a:ext cx="1527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měst</a:t>
            </a:r>
            <a:r>
              <a:rPr lang="cs-CZ" sz="2800" b="1" dirty="0" smtClean="0">
                <a:solidFill>
                  <a:srgbClr val="FF0000"/>
                </a:solidFill>
              </a:rPr>
              <a:t>em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6475040" y="6093296"/>
            <a:ext cx="2264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měst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endParaRPr lang="cs-CZ" sz="2800" b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919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6" grpId="0"/>
      <p:bldP spid="11" grpId="0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0000CC"/>
                </a:solidFill>
              </a:rPr>
              <a:t>Pamatujte si!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836712"/>
            <a:ext cx="91440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prstClr val="black"/>
                </a:solidFill>
              </a:rPr>
              <a:t>Podle vzoru </a:t>
            </a:r>
            <a:r>
              <a:rPr lang="cs-CZ" sz="4400" b="1" dirty="0" smtClean="0">
                <a:solidFill>
                  <a:srgbClr val="FFC000"/>
                </a:solidFill>
              </a:rPr>
              <a:t>MĚSTO</a:t>
            </a:r>
            <a:r>
              <a:rPr lang="cs-CZ" sz="4400" b="1" dirty="0" smtClean="0">
                <a:solidFill>
                  <a:prstClr val="black"/>
                </a:solidFill>
              </a:rPr>
              <a:t> se skloňují podstatná jména rodu středního, která jsou </a:t>
            </a:r>
            <a:r>
              <a:rPr lang="cs-CZ" sz="4400" b="1" dirty="0" smtClean="0">
                <a:solidFill>
                  <a:srgbClr val="0000CC"/>
                </a:solidFill>
              </a:rPr>
              <a:t>v 1. pádě čísla jednotného </a:t>
            </a:r>
            <a:r>
              <a:rPr lang="cs-CZ" sz="4400" b="1" dirty="0" smtClean="0">
                <a:solidFill>
                  <a:prstClr val="black"/>
                </a:solidFill>
              </a:rPr>
              <a:t>zakončena na </a:t>
            </a:r>
            <a:r>
              <a:rPr lang="cs-CZ" sz="4400" b="1" dirty="0" smtClean="0">
                <a:solidFill>
                  <a:srgbClr val="FF0000"/>
                </a:solidFill>
              </a:rPr>
              <a:t>–o</a:t>
            </a:r>
            <a:r>
              <a:rPr lang="cs-CZ" sz="4400" b="1" dirty="0" smtClean="0">
                <a:solidFill>
                  <a:prstClr val="black"/>
                </a:solidFill>
              </a:rPr>
              <a:t>.</a:t>
            </a:r>
          </a:p>
          <a:p>
            <a:r>
              <a:rPr lang="cs-CZ" sz="4400" b="1" dirty="0" smtClean="0">
                <a:solidFill>
                  <a:prstClr val="black"/>
                </a:solidFill>
              </a:rPr>
              <a:t>Například: okno, křeslo, oko.</a:t>
            </a:r>
          </a:p>
          <a:p>
            <a:endParaRPr lang="cs-CZ" sz="3200" b="1" dirty="0">
              <a:solidFill>
                <a:prstClr val="black"/>
              </a:solidFill>
            </a:endParaRPr>
          </a:p>
          <a:p>
            <a:r>
              <a:rPr lang="cs-CZ" sz="4400" b="1" dirty="0" smtClean="0">
                <a:solidFill>
                  <a:prstClr val="black"/>
                </a:solidFill>
              </a:rPr>
              <a:t>V koncovce 7. pádu čísla množného se u podstatných jmen, která se skloňují podle vzoru </a:t>
            </a:r>
            <a:r>
              <a:rPr lang="cs-CZ" sz="4400" b="1" dirty="0" smtClean="0">
                <a:solidFill>
                  <a:srgbClr val="FFC000"/>
                </a:solidFill>
              </a:rPr>
              <a:t>MĚSTO</a:t>
            </a:r>
            <a:r>
              <a:rPr lang="cs-CZ" sz="4400" b="1" dirty="0" smtClean="0">
                <a:solidFill>
                  <a:prstClr val="black"/>
                </a:solidFill>
              </a:rPr>
              <a:t>, píše </a:t>
            </a:r>
            <a:r>
              <a:rPr lang="cs-CZ" sz="4400" b="1" dirty="0" smtClean="0">
                <a:solidFill>
                  <a:srgbClr val="0000CC"/>
                </a:solidFill>
              </a:rPr>
              <a:t>tvrdé y</a:t>
            </a:r>
            <a:r>
              <a:rPr lang="cs-CZ" sz="4400" b="1" dirty="0" smtClean="0">
                <a:solidFill>
                  <a:prstClr val="black"/>
                </a:solidFill>
              </a:rPr>
              <a:t>.</a:t>
            </a:r>
            <a:endParaRPr lang="cs-CZ" sz="4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071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00CC"/>
                </a:solidFill>
              </a:rPr>
              <a:t>Skloňování podstatných jmen rodu středního – vzor </a:t>
            </a:r>
            <a:r>
              <a:rPr lang="cs-CZ" b="1" dirty="0" smtClean="0">
                <a:solidFill>
                  <a:srgbClr val="FFC000"/>
                </a:solidFill>
              </a:rPr>
              <a:t>MOŘE</a:t>
            </a:r>
            <a:endParaRPr lang="cs-CZ" b="1" dirty="0">
              <a:solidFill>
                <a:srgbClr val="FFC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67167" y="1444134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0000CC"/>
                </a:solidFill>
              </a:rPr>
              <a:t>Pád</a:t>
            </a:r>
            <a:endParaRPr lang="cs-CZ" sz="2800" b="1" u="sng" dirty="0">
              <a:solidFill>
                <a:srgbClr val="0000CC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945507" y="1433539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>
                <a:solidFill>
                  <a:srgbClr val="0000CC"/>
                </a:solidFill>
              </a:rPr>
              <a:t>Číslo množné</a:t>
            </a:r>
            <a:endParaRPr lang="cs-CZ" sz="2800" b="1" u="sng" dirty="0">
              <a:solidFill>
                <a:srgbClr val="0000CC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312232" y="2112187"/>
            <a:ext cx="11509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moř</a:t>
            </a:r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85376" y="2780928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2.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475040" y="2780928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/>
              <a:t>m</a:t>
            </a:r>
            <a:r>
              <a:rPr lang="cs-CZ" sz="2800" b="1" dirty="0" smtClean="0"/>
              <a:t>oř</a:t>
            </a:r>
            <a:r>
              <a:rPr lang="cs-CZ" sz="2800" b="1" dirty="0" smtClean="0">
                <a:solidFill>
                  <a:srgbClr val="FF0000"/>
                </a:solidFill>
              </a:rPr>
              <a:t>í</a:t>
            </a:r>
            <a:r>
              <a:rPr lang="cs-CZ" sz="2800" b="1" dirty="0" smtClean="0"/>
              <a:t> (ohnišť)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312232" y="3477713"/>
            <a:ext cx="2233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moř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85376" y="4116483"/>
            <a:ext cx="2447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4.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475040" y="4110710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moř</a:t>
            </a:r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12" name="Přímá spojnice 11"/>
          <p:cNvCxnSpPr/>
          <p:nvPr/>
        </p:nvCxnSpPr>
        <p:spPr>
          <a:xfrm>
            <a:off x="2326992" y="1489802"/>
            <a:ext cx="0" cy="504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2872759" y="1433540"/>
            <a:ext cx="246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dirty="0" smtClean="0">
                <a:solidFill>
                  <a:srgbClr val="0000CC"/>
                </a:solidFill>
              </a:rPr>
              <a:t>Číslo jednotné</a:t>
            </a:r>
            <a:endParaRPr lang="cs-CZ" sz="2800" b="1" u="sng" dirty="0">
              <a:solidFill>
                <a:srgbClr val="0000CC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98460" y="2113692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1.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475040" y="2118240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moř</a:t>
            </a:r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312232" y="2780928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moř</a:t>
            </a:r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885376" y="3486582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3.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475040" y="3469588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moř</a:t>
            </a:r>
            <a:r>
              <a:rPr lang="cs-CZ" sz="2800" b="1" dirty="0" smtClean="0">
                <a:solidFill>
                  <a:srgbClr val="FF0000"/>
                </a:solidFill>
              </a:rPr>
              <a:t>ím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332516" y="4110710"/>
            <a:ext cx="2449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moř</a:t>
            </a:r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898460" y="4747787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5. pád</a:t>
            </a:r>
            <a:endParaRPr lang="cs-CZ" sz="2800" b="1" dirty="0">
              <a:solidFill>
                <a:prstClr val="black"/>
              </a:solidFill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5580112" y="1433538"/>
            <a:ext cx="0" cy="5034969"/>
          </a:xfrm>
          <a:prstGeom prst="line">
            <a:avLst/>
          </a:prstGeom>
          <a:ln w="22225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3332516" y="4747787"/>
            <a:ext cx="1692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moř</a:t>
            </a:r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r>
              <a:rPr lang="cs-CZ" sz="2800" b="1" dirty="0" smtClean="0"/>
              <a:t>!</a:t>
            </a:r>
            <a:endParaRPr lang="cs-CZ" sz="28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475040" y="4747787"/>
            <a:ext cx="2339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moř</a:t>
            </a:r>
            <a:r>
              <a:rPr lang="cs-CZ" sz="2800" b="1" dirty="0" smtClean="0">
                <a:solidFill>
                  <a:srgbClr val="FF0000"/>
                </a:solidFill>
              </a:rPr>
              <a:t>e</a:t>
            </a:r>
            <a:r>
              <a:rPr lang="cs-CZ" sz="2800" b="1" dirty="0" smtClean="0"/>
              <a:t>!</a:t>
            </a:r>
            <a:endParaRPr lang="cs-CZ" sz="28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898460" y="5471646"/>
            <a:ext cx="2002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6. pád</a:t>
            </a:r>
            <a:endParaRPr lang="cs-CZ" sz="28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029385" y="5470747"/>
            <a:ext cx="1692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 moř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156176" y="5470747"/>
            <a:ext cx="19039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o moř</a:t>
            </a:r>
            <a:r>
              <a:rPr lang="cs-CZ" sz="2800" b="1" dirty="0" smtClean="0">
                <a:solidFill>
                  <a:srgbClr val="FF0000"/>
                </a:solidFill>
              </a:rPr>
              <a:t>ích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85376" y="6093296"/>
            <a:ext cx="1259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7. pád</a:t>
            </a:r>
            <a:endParaRPr lang="cs-CZ" sz="28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312232" y="6093296"/>
            <a:ext cx="1527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moř</a:t>
            </a:r>
            <a:r>
              <a:rPr lang="cs-CZ" sz="2800" b="1" dirty="0" smtClean="0">
                <a:solidFill>
                  <a:srgbClr val="FF0000"/>
                </a:solidFill>
              </a:rPr>
              <a:t>em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6475040" y="6093296"/>
            <a:ext cx="2264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moř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002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6" grpId="0"/>
      <p:bldP spid="11" grpId="0"/>
      <p:bldP spid="27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91721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0000CC"/>
                </a:solidFill>
              </a:rPr>
              <a:t>Pamatujte si!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052736"/>
            <a:ext cx="8784976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prstClr val="black"/>
                </a:solidFill>
              </a:rPr>
              <a:t>Podle vzoru </a:t>
            </a:r>
            <a:r>
              <a:rPr lang="cs-CZ" sz="4400" b="1" dirty="0" smtClean="0">
                <a:solidFill>
                  <a:srgbClr val="FFC000"/>
                </a:solidFill>
              </a:rPr>
              <a:t>MOŘE</a:t>
            </a:r>
            <a:r>
              <a:rPr lang="cs-CZ" sz="4400" b="1" dirty="0" smtClean="0">
                <a:solidFill>
                  <a:prstClr val="black"/>
                </a:solidFill>
              </a:rPr>
              <a:t> se skloňují podstatná jména rodu středního, která jsou </a:t>
            </a:r>
            <a:r>
              <a:rPr lang="cs-CZ" sz="4400" b="1" dirty="0" smtClean="0">
                <a:solidFill>
                  <a:srgbClr val="0000CC"/>
                </a:solidFill>
              </a:rPr>
              <a:t>v 1. a v 2. pádě čísla jednotného </a:t>
            </a:r>
            <a:r>
              <a:rPr lang="cs-CZ" sz="4400" b="1" dirty="0" smtClean="0">
                <a:solidFill>
                  <a:prstClr val="black"/>
                </a:solidFill>
              </a:rPr>
              <a:t>zakončena na </a:t>
            </a:r>
            <a:r>
              <a:rPr lang="cs-CZ" sz="4400" b="1" dirty="0" smtClean="0">
                <a:solidFill>
                  <a:srgbClr val="FF0000"/>
                </a:solidFill>
              </a:rPr>
              <a:t>–e (ě)</a:t>
            </a:r>
            <a:r>
              <a:rPr lang="cs-CZ" sz="4400" b="1" dirty="0" smtClean="0">
                <a:solidFill>
                  <a:prstClr val="black"/>
                </a:solidFill>
              </a:rPr>
              <a:t>.</a:t>
            </a:r>
          </a:p>
          <a:p>
            <a:r>
              <a:rPr lang="cs-CZ" sz="4400" b="1" dirty="0" smtClean="0">
                <a:solidFill>
                  <a:prstClr val="black"/>
                </a:solidFill>
              </a:rPr>
              <a:t>Například: hřiště, srdce, ovoce.</a:t>
            </a:r>
          </a:p>
          <a:p>
            <a:endParaRPr lang="cs-CZ" sz="2000" b="1" dirty="0">
              <a:solidFill>
                <a:prstClr val="black"/>
              </a:solidFill>
            </a:endParaRPr>
          </a:p>
          <a:p>
            <a:r>
              <a:rPr lang="cs-CZ" sz="4400" b="1" dirty="0" smtClean="0">
                <a:solidFill>
                  <a:prstClr val="black"/>
                </a:solidFill>
              </a:rPr>
              <a:t>V koncovkách podstatných jmen, která se skloňují podle vzoru </a:t>
            </a:r>
            <a:r>
              <a:rPr lang="cs-CZ" sz="4400" b="1" dirty="0" smtClean="0">
                <a:solidFill>
                  <a:srgbClr val="FFC000"/>
                </a:solidFill>
              </a:rPr>
              <a:t>MOŘE</a:t>
            </a:r>
            <a:r>
              <a:rPr lang="cs-CZ" sz="4400" b="1" dirty="0" smtClean="0">
                <a:solidFill>
                  <a:prstClr val="black"/>
                </a:solidFill>
              </a:rPr>
              <a:t>, se píše jen </a:t>
            </a:r>
            <a:r>
              <a:rPr lang="cs-CZ" sz="4400" b="1" dirty="0" smtClean="0">
                <a:solidFill>
                  <a:srgbClr val="FF0000"/>
                </a:solidFill>
              </a:rPr>
              <a:t>měkké</a:t>
            </a:r>
            <a:r>
              <a:rPr lang="cs-CZ" sz="4400" b="1" dirty="0" smtClean="0">
                <a:solidFill>
                  <a:prstClr val="black"/>
                </a:solidFill>
              </a:rPr>
              <a:t> </a:t>
            </a:r>
            <a:r>
              <a:rPr lang="cs-CZ" sz="4400" b="1" dirty="0" smtClean="0">
                <a:solidFill>
                  <a:srgbClr val="FF0000"/>
                </a:solidFill>
              </a:rPr>
              <a:t>i</a:t>
            </a:r>
            <a:r>
              <a:rPr lang="cs-CZ" sz="4400" b="1" dirty="0" smtClean="0"/>
              <a:t>,</a:t>
            </a:r>
            <a:r>
              <a:rPr lang="cs-CZ" sz="4400" b="1" dirty="0" smtClean="0">
                <a:solidFill>
                  <a:srgbClr val="FF0000"/>
                </a:solidFill>
              </a:rPr>
              <a:t> í</a:t>
            </a:r>
            <a:r>
              <a:rPr lang="cs-CZ" sz="4400" b="1" dirty="0" smtClean="0">
                <a:solidFill>
                  <a:prstClr val="black"/>
                </a:solidFill>
              </a:rPr>
              <a:t>. </a:t>
            </a:r>
          </a:p>
          <a:p>
            <a:endParaRPr lang="cs-CZ" sz="4400" b="1" dirty="0">
              <a:solidFill>
                <a:prstClr val="black"/>
              </a:solidFill>
            </a:endParaRPr>
          </a:p>
          <a:p>
            <a:endParaRPr lang="cs-CZ" sz="4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9163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856" y="171759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00CC"/>
                </a:solidFill>
              </a:rPr>
              <a:t>Přiřaď ke vzorům </a:t>
            </a:r>
            <a:r>
              <a:rPr lang="cs-CZ" b="1" dirty="0" smtClean="0">
                <a:solidFill>
                  <a:srgbClr val="FFC000"/>
                </a:solidFill>
              </a:rPr>
              <a:t>MĚSTO </a:t>
            </a:r>
            <a:r>
              <a:rPr lang="cs-CZ" b="1" dirty="0" smtClean="0">
                <a:solidFill>
                  <a:srgbClr val="0000CC"/>
                </a:solidFill>
              </a:rPr>
              <a:t>nebo </a:t>
            </a:r>
            <a:r>
              <a:rPr lang="cs-CZ" b="1" dirty="0" smtClean="0">
                <a:solidFill>
                  <a:srgbClr val="FFC000"/>
                </a:solidFill>
              </a:rPr>
              <a:t>MOŘE</a:t>
            </a:r>
            <a:r>
              <a:rPr lang="cs-CZ" b="1" dirty="0" smtClean="0">
                <a:solidFill>
                  <a:srgbClr val="0000CC"/>
                </a:solidFill>
              </a:rPr>
              <a:t>:</a:t>
            </a:r>
            <a:endParaRPr lang="cs-CZ" b="1" dirty="0">
              <a:solidFill>
                <a:srgbClr val="0000CC"/>
              </a:solidFill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2195736" y="2753683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2195736" y="4293097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2195736" y="6021288"/>
            <a:ext cx="16561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6876256" y="2753683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876256" y="4293097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6876256" y="6021288"/>
            <a:ext cx="1800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C:\Documents and Settings\Doma\Local Settings\Temporary Internet Files\Content.IE5\WSZD3G0M\MP90043314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268760"/>
            <a:ext cx="1770653" cy="1516016"/>
          </a:xfrm>
          <a:prstGeom prst="rect">
            <a:avLst/>
          </a:prstGeom>
          <a:noFill/>
        </p:spPr>
      </p:pic>
      <p:pic>
        <p:nvPicPr>
          <p:cNvPr id="5" name="Picture 3" descr="C:\Documents and Settings\Doma\Local Settings\Temporary Internet Files\Content.IE5\BJ1JAV4F\MP90040310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628800"/>
            <a:ext cx="1694761" cy="1133872"/>
          </a:xfrm>
          <a:prstGeom prst="rect">
            <a:avLst/>
          </a:prstGeom>
          <a:noFill/>
        </p:spPr>
      </p:pic>
      <p:pic>
        <p:nvPicPr>
          <p:cNvPr id="7" name="Picture 4" descr="C:\Documents and Settings\Doma\Local Settings\Temporary Internet Files\Content.IE5\OCO1EINL\MP90043094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2924944"/>
            <a:ext cx="1298972" cy="1471402"/>
          </a:xfrm>
          <a:prstGeom prst="rect">
            <a:avLst/>
          </a:prstGeom>
          <a:noFill/>
        </p:spPr>
      </p:pic>
      <p:pic>
        <p:nvPicPr>
          <p:cNvPr id="9" name="Picture 5" descr="C:\Documents and Settings\Doma\Local Settings\Temporary Internet Files\Content.IE5\QGEVIN6J\MC90023949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2852936"/>
            <a:ext cx="1463947" cy="1487316"/>
          </a:xfrm>
          <a:prstGeom prst="rect">
            <a:avLst/>
          </a:prstGeom>
          <a:noFill/>
        </p:spPr>
      </p:pic>
      <p:pic>
        <p:nvPicPr>
          <p:cNvPr id="11" name="Picture 6" descr="C:\Documents and Settings\Doma\Local Settings\Temporary Internet Files\Content.IE5\R81SVMA9\MC900335795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4725144"/>
            <a:ext cx="1495646" cy="1443443"/>
          </a:xfrm>
          <a:prstGeom prst="rect">
            <a:avLst/>
          </a:prstGeom>
          <a:noFill/>
        </p:spPr>
      </p:pic>
      <p:pic>
        <p:nvPicPr>
          <p:cNvPr id="13" name="Picture 7" descr="C:\Documents and Settings\Doma\Local Settings\Temporary Internet Files\Content.IE5\NUOWPUC7\MC90035234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4048" y="4797152"/>
            <a:ext cx="1470453" cy="12841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11556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2295" y="0"/>
            <a:ext cx="8229600" cy="1143000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00CC"/>
                </a:solidFill>
              </a:rPr>
              <a:t>Urči podstatné jméno: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8460" y="1444134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err="1" smtClean="0"/>
              <a:t>Podst</a:t>
            </a:r>
            <a:r>
              <a:rPr lang="cs-CZ" sz="2800" b="1" u="sng" dirty="0" smtClean="0"/>
              <a:t>. jméno</a:t>
            </a:r>
            <a:endParaRPr lang="cs-CZ" sz="2800" b="1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77633" y="1444134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2. </a:t>
            </a:r>
            <a:r>
              <a:rPr lang="cs-CZ" sz="2800" b="1" u="sng" dirty="0" err="1" smtClean="0"/>
              <a:t>p.č.j</a:t>
            </a:r>
            <a:r>
              <a:rPr lang="cs-CZ" sz="2800" b="1" u="sng" dirty="0" smtClean="0"/>
              <a:t>.</a:t>
            </a:r>
            <a:endParaRPr lang="cs-CZ" sz="28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50405" y="2112187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MĚSTO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85376" y="2780928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bojiště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277633" y="2780928"/>
            <a:ext cx="1598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bojiště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450405" y="3486582"/>
            <a:ext cx="22333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MĚSTO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85376" y="4116483"/>
            <a:ext cx="24471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pole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277633" y="4110710"/>
            <a:ext cx="1598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pole</a:t>
            </a:r>
            <a:endParaRPr lang="cs-CZ" sz="2800" b="1" dirty="0"/>
          </a:p>
        </p:txBody>
      </p:sp>
      <p:cxnSp>
        <p:nvCxnSpPr>
          <p:cNvPr id="12" name="Přímá spojnice 11"/>
          <p:cNvCxnSpPr/>
          <p:nvPr/>
        </p:nvCxnSpPr>
        <p:spPr>
          <a:xfrm>
            <a:off x="3045616" y="1456482"/>
            <a:ext cx="0" cy="5040000"/>
          </a:xfrm>
          <a:prstGeom prst="line">
            <a:avLst/>
          </a:prstGeom>
          <a:ln w="222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3143975" y="1433539"/>
            <a:ext cx="14108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u="sng" dirty="0" smtClean="0"/>
              <a:t>Vzor</a:t>
            </a:r>
            <a:endParaRPr lang="cs-CZ" sz="2800" b="1" u="sng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898460" y="2113692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lýtko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278765" y="2112187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lýtka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450405" y="2780928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MOŘE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885376" y="3486582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bidlo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277633" y="3486582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bidla</a:t>
            </a:r>
            <a:endParaRPr lang="cs-CZ" sz="28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450405" y="4110710"/>
            <a:ext cx="24494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MOŘE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898460" y="4747787"/>
            <a:ext cx="1945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prstClr val="black"/>
                </a:solidFill>
              </a:rPr>
              <a:t>lepidlo</a:t>
            </a:r>
            <a:endParaRPr lang="cs-CZ" sz="2800" b="1" dirty="0">
              <a:solidFill>
                <a:prstClr val="black"/>
              </a:solidFill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5003055" y="1433539"/>
            <a:ext cx="0" cy="5034969"/>
          </a:xfrm>
          <a:prstGeom prst="line">
            <a:avLst/>
          </a:prstGeom>
          <a:ln w="22225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3450405" y="4747787"/>
            <a:ext cx="1692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MĚSTO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277633" y="4747787"/>
            <a:ext cx="1526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lepidla</a:t>
            </a:r>
            <a:endParaRPr lang="cs-CZ" sz="28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898460" y="5471646"/>
            <a:ext cx="2002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slunce</a:t>
            </a:r>
            <a:endParaRPr lang="cs-CZ" sz="28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450405" y="5471646"/>
            <a:ext cx="1692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MOŘE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5278765" y="5470747"/>
            <a:ext cx="15974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slunce</a:t>
            </a:r>
            <a:endParaRPr lang="cs-CZ" sz="2800" b="1" dirty="0"/>
          </a:p>
        </p:txBody>
      </p:sp>
      <p:cxnSp>
        <p:nvCxnSpPr>
          <p:cNvPr id="27" name="Přímá spojnice 26"/>
          <p:cNvCxnSpPr/>
          <p:nvPr/>
        </p:nvCxnSpPr>
        <p:spPr>
          <a:xfrm>
            <a:off x="6969821" y="1456482"/>
            <a:ext cx="0" cy="5012026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7224113" y="1433539"/>
            <a:ext cx="1524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smtClean="0"/>
              <a:t>7.p.č.mn</a:t>
            </a:r>
            <a:endParaRPr lang="cs-CZ" sz="2800" b="1" u="sng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333966" y="2106134"/>
            <a:ext cx="1524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lýtk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endParaRPr lang="cs-CZ" sz="2800" b="1" dirty="0">
              <a:solidFill>
                <a:srgbClr val="0000CC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7333966" y="2780928"/>
            <a:ext cx="14462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bojišt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7333966" y="348658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bidl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endParaRPr lang="cs-CZ" sz="2800" b="1" dirty="0">
              <a:solidFill>
                <a:srgbClr val="0000CC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302212" y="4110710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pol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7303522" y="4771174"/>
            <a:ext cx="13999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lepidl</a:t>
            </a:r>
            <a:r>
              <a:rPr lang="cs-CZ" sz="2800" b="1" dirty="0" smtClean="0">
                <a:solidFill>
                  <a:srgbClr val="0000CC"/>
                </a:solidFill>
              </a:rPr>
              <a:t>y</a:t>
            </a:r>
            <a:endParaRPr lang="cs-CZ" sz="2800" b="1" dirty="0">
              <a:solidFill>
                <a:srgbClr val="0000CC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7302212" y="5471646"/>
            <a:ext cx="1321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slunc</a:t>
            </a:r>
            <a:r>
              <a:rPr lang="cs-CZ" sz="2800" b="1" dirty="0" smtClean="0">
                <a:solidFill>
                  <a:srgbClr val="FF0000"/>
                </a:solidFill>
              </a:rPr>
              <a:t>i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343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6" grpId="0"/>
      <p:bldP spid="30" grpId="0"/>
      <p:bldP spid="31" grpId="0"/>
      <p:bldP spid="32" grpId="0"/>
      <p:bldP spid="34" grpId="0"/>
      <p:bldP spid="35" grpId="0"/>
      <p:bldP spid="36" grpId="0"/>
      <p:bldP spid="3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>
                <a:solidFill>
                  <a:srgbClr val="0000CC"/>
                </a:solidFill>
              </a:rPr>
              <a:t>Doplň </a:t>
            </a:r>
            <a:r>
              <a:rPr lang="es-ES" b="1" dirty="0">
                <a:solidFill>
                  <a:srgbClr val="FF0000"/>
                </a:solidFill>
              </a:rPr>
              <a:t>i – í </a:t>
            </a:r>
            <a:r>
              <a:rPr lang="es-ES" b="1" dirty="0">
                <a:solidFill>
                  <a:srgbClr val="0000CC"/>
                </a:solidFill>
              </a:rPr>
              <a:t>/ y - ý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1268760"/>
            <a:ext cx="813690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s </a:t>
            </a:r>
            <a:r>
              <a:rPr lang="cs-CZ" sz="4400" b="1" dirty="0" err="1" smtClean="0"/>
              <a:t>umyvadl</a:t>
            </a:r>
            <a:r>
              <a:rPr lang="cs-CZ" sz="4400" b="1" dirty="0" smtClean="0"/>
              <a:t>_, v </a:t>
            </a:r>
            <a:r>
              <a:rPr lang="cs-CZ" sz="4400" b="1" dirty="0" err="1" smtClean="0"/>
              <a:t>pol_ch</a:t>
            </a:r>
            <a:r>
              <a:rPr lang="cs-CZ" sz="4400" b="1" dirty="0" smtClean="0"/>
              <a:t>, s </a:t>
            </a:r>
            <a:r>
              <a:rPr lang="cs-CZ" sz="4400" b="1" dirty="0" err="1" smtClean="0"/>
              <a:t>vesl</a:t>
            </a:r>
            <a:r>
              <a:rPr lang="cs-CZ" sz="4400" b="1" dirty="0" smtClean="0"/>
              <a:t>_, po </a:t>
            </a:r>
            <a:r>
              <a:rPr lang="cs-CZ" sz="4400" b="1" dirty="0" err="1" smtClean="0"/>
              <a:t>Lab</a:t>
            </a:r>
            <a:r>
              <a:rPr lang="cs-CZ" sz="4400" b="1" dirty="0" smtClean="0"/>
              <a:t>_, hra se slov_, rybníky se </a:t>
            </a:r>
            <a:r>
              <a:rPr lang="cs-CZ" sz="4400" b="1" dirty="0" err="1" smtClean="0"/>
              <a:t>stavidl</a:t>
            </a:r>
            <a:r>
              <a:rPr lang="cs-CZ" sz="4400" b="1" dirty="0" smtClean="0"/>
              <a:t>_, za </a:t>
            </a:r>
            <a:r>
              <a:rPr lang="cs-CZ" sz="4400" b="1" dirty="0" err="1" smtClean="0"/>
              <a:t>zrcadl</a:t>
            </a:r>
            <a:r>
              <a:rPr lang="cs-CZ" sz="4400" b="1" dirty="0" smtClean="0"/>
              <a:t>_, na </a:t>
            </a:r>
            <a:r>
              <a:rPr lang="cs-CZ" sz="4400" b="1" dirty="0" err="1" smtClean="0"/>
              <a:t>slunc</a:t>
            </a:r>
            <a:r>
              <a:rPr lang="cs-CZ" sz="4400" b="1" dirty="0" smtClean="0"/>
              <a:t>_, na </a:t>
            </a:r>
            <a:r>
              <a:rPr lang="cs-CZ" sz="4400" b="1" dirty="0" err="1" smtClean="0"/>
              <a:t>staveništ_ch</a:t>
            </a:r>
            <a:r>
              <a:rPr lang="cs-CZ" sz="4400" b="1" dirty="0" smtClean="0"/>
              <a:t>, na </a:t>
            </a:r>
            <a:r>
              <a:rPr lang="cs-CZ" sz="4400" b="1" dirty="0" err="1" smtClean="0"/>
              <a:t>pol</a:t>
            </a:r>
            <a:r>
              <a:rPr lang="cs-CZ" sz="4400" b="1" dirty="0" smtClean="0"/>
              <a:t>_, na neb_, koláče s </a:t>
            </a:r>
            <a:r>
              <a:rPr lang="cs-CZ" sz="4400" b="1" dirty="0" err="1" smtClean="0"/>
              <a:t>povidl</a:t>
            </a:r>
            <a:r>
              <a:rPr lang="cs-CZ" sz="4400" b="1" dirty="0" smtClean="0"/>
              <a:t>_, taška s </a:t>
            </a:r>
            <a:r>
              <a:rPr lang="cs-CZ" sz="4400" b="1" dirty="0" err="1" smtClean="0"/>
              <a:t>držadl</a:t>
            </a:r>
            <a:r>
              <a:rPr lang="cs-CZ" sz="4400" b="1" dirty="0" smtClean="0"/>
              <a:t>_, vitamíny v </a:t>
            </a:r>
            <a:r>
              <a:rPr lang="cs-CZ" sz="4400" b="1" dirty="0" err="1" smtClean="0"/>
              <a:t>ovoc</a:t>
            </a:r>
            <a:r>
              <a:rPr lang="cs-CZ" sz="4400" b="1" dirty="0" smtClean="0"/>
              <a:t>_, loďka s </a:t>
            </a:r>
            <a:r>
              <a:rPr lang="cs-CZ" sz="4400" b="1" dirty="0" err="1" smtClean="0"/>
              <a:t>pádl</a:t>
            </a:r>
            <a:r>
              <a:rPr lang="cs-CZ" sz="4400" b="1" dirty="0" smtClean="0"/>
              <a:t>_, na </a:t>
            </a:r>
            <a:r>
              <a:rPr lang="cs-CZ" sz="4400" b="1" dirty="0" err="1" smtClean="0"/>
              <a:t>stanovišt_ch</a:t>
            </a:r>
            <a:r>
              <a:rPr lang="cs-CZ" sz="4400" b="1" dirty="0" smtClean="0"/>
              <a:t>, s </a:t>
            </a:r>
            <a:r>
              <a:rPr lang="cs-CZ" sz="4400" b="1" dirty="0" err="1" smtClean="0"/>
              <a:t>vejc</a:t>
            </a:r>
            <a:r>
              <a:rPr lang="cs-CZ" sz="4400" b="1" dirty="0" smtClean="0"/>
              <a:t>_, pod </a:t>
            </a:r>
            <a:r>
              <a:rPr lang="cs-CZ" sz="4400" b="1" dirty="0" err="1" smtClean="0"/>
              <a:t>skl</a:t>
            </a:r>
            <a:r>
              <a:rPr lang="cs-CZ" sz="4400" b="1" dirty="0" smtClean="0"/>
              <a:t>_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1388912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00CC"/>
                </a:solidFill>
              </a:rPr>
              <a:t>Zdroje</a:t>
            </a:r>
            <a:endParaRPr lang="cs-CZ" b="1" dirty="0">
              <a:solidFill>
                <a:srgbClr val="0000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1459423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</a:rPr>
              <a:t>Pravopis podstatných jmen hrou, Pracovní sešit pro 4. ročník; Nová Škola, s.r.o.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437362" y="2164214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Kliparty z programu Microsoft </a:t>
            </a:r>
            <a:r>
              <a:rPr lang="cs-CZ" b="1" dirty="0" err="1"/>
              <a:t>Power</a:t>
            </a:r>
            <a:r>
              <a:rPr lang="cs-CZ" b="1" dirty="0"/>
              <a:t> Point 2010</a:t>
            </a:r>
          </a:p>
        </p:txBody>
      </p:sp>
    </p:spTree>
    <p:extLst>
      <p:ext uri="{BB962C8B-B14F-4D97-AF65-F5344CB8AC3E}">
        <p14:creationId xmlns:p14="http://schemas.microsoft.com/office/powerpoint/2010/main" val="1645082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623</TotalTime>
  <Words>494</Words>
  <Application>Microsoft Office PowerPoint</Application>
  <PresentationFormat>Předvádění na obrazovce (4:3)</PresentationFormat>
  <Paragraphs>123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Český jazyk – Skloňování podstatných jmen</vt:lpstr>
      <vt:lpstr>Vzory podstatných jmen rodu středního </vt:lpstr>
      <vt:lpstr>Vzory pro podstatná jména rodu středního</vt:lpstr>
      <vt:lpstr>Skloňování podstatných jmen rodu středního – vzor MĚSTO</vt:lpstr>
      <vt:lpstr>Pamatujte si!</vt:lpstr>
      <vt:lpstr>Skloňování podstatných jmen rodu středního – vzor MOŘE</vt:lpstr>
      <vt:lpstr>Pamatujte si!</vt:lpstr>
      <vt:lpstr>Přiřaď ke vzorům MĚSTO nebo MOŘE:</vt:lpstr>
      <vt:lpstr>Urči podstatné jméno:</vt:lpstr>
      <vt:lpstr>Doplň i – í / y - ý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145</cp:revision>
  <dcterms:created xsi:type="dcterms:W3CDTF">2011-12-02T14:06:03Z</dcterms:created>
  <dcterms:modified xsi:type="dcterms:W3CDTF">2013-02-21T13:32:14Z</dcterms:modified>
</cp:coreProperties>
</file>