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9" r:id="rId3"/>
    <p:sldId id="274" r:id="rId4"/>
    <p:sldId id="276" r:id="rId5"/>
    <p:sldId id="263" r:id="rId6"/>
    <p:sldId id="278" r:id="rId7"/>
    <p:sldId id="279" r:id="rId8"/>
    <p:sldId id="280" r:id="rId9"/>
    <p:sldId id="281" r:id="rId10"/>
    <p:sldId id="282" r:id="rId11"/>
    <p:sldId id="28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Skloňování podstatných jmen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VY_32_inovace_03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Skloňování podstatných jmen rodu středního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Podstatná jména</a:t>
            </a:r>
          </a:p>
          <a:p>
            <a:r>
              <a:rPr lang="cs-CZ" sz="1600" dirty="0" smtClean="0"/>
              <a:t>Anotace:    Přiřazování podstatných jmen rodu středního ke vzorům a jejich pravopis.</a:t>
            </a:r>
          </a:p>
        </p:txBody>
      </p:sp>
    </p:spTree>
    <p:extLst>
      <p:ext uri="{BB962C8B-B14F-4D97-AF65-F5344CB8AC3E}">
        <p14:creationId xmlns:p14="http://schemas.microsoft.com/office/powerpoint/2010/main" val="78153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podstatných jmen rodu středního 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897635"/>
            <a:ext cx="1778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MĚST</a:t>
            </a:r>
            <a:r>
              <a:rPr lang="cs-CZ" sz="4000" b="1" dirty="0" smtClean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81918" y="1897635"/>
            <a:ext cx="1602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MOŘ</a:t>
            </a:r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4447" y="1866857"/>
            <a:ext cx="15195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KUŘ</a:t>
            </a:r>
            <a:r>
              <a:rPr lang="cs-CZ" sz="4400" b="1" dirty="0" smtClean="0">
                <a:solidFill>
                  <a:srgbClr val="FF0000"/>
                </a:solidFill>
              </a:rPr>
              <a:t>E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1866856"/>
            <a:ext cx="21675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STAVEN</a:t>
            </a:r>
            <a:r>
              <a:rPr lang="cs-CZ" sz="4400" b="1" dirty="0" smtClean="0">
                <a:solidFill>
                  <a:srgbClr val="FF0000"/>
                </a:solidFill>
              </a:rPr>
              <a:t>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5388" y="3429000"/>
            <a:ext cx="78990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Podle tvaru 1. pádu nebo 2. pádu zjistíme, ke kterému vzoru podstatné jméno patří.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Vzory pro podstatná jména rodu středního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8540" y="1444134"/>
            <a:ext cx="1513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MĚST</a:t>
            </a:r>
            <a:r>
              <a:rPr lang="cs-CZ" sz="2800" b="1" u="sng" dirty="0" smtClean="0">
                <a:solidFill>
                  <a:srgbClr val="FF0000"/>
                </a:solidFill>
              </a:rPr>
              <a:t>O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04325" y="1444134"/>
            <a:ext cx="1260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KUŘ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09356" y="2044428"/>
            <a:ext cx="1597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oř</a:t>
            </a:r>
            <a:r>
              <a:rPr lang="cs-CZ" sz="2800" b="1" dirty="0" smtClean="0">
                <a:solidFill>
                  <a:srgbClr val="FF0000"/>
                </a:solidFill>
              </a:rPr>
              <a:t>e(-ě)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79950" y="2796743"/>
            <a:ext cx="1956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uř</a:t>
            </a:r>
            <a:r>
              <a:rPr lang="cs-CZ" sz="2800" b="1" dirty="0" smtClean="0">
                <a:solidFill>
                  <a:srgbClr val="FF0000"/>
                </a:solidFill>
              </a:rPr>
              <a:t>ete(-</a:t>
            </a:r>
            <a:r>
              <a:rPr lang="cs-CZ" sz="2800" b="1" dirty="0" err="1" smtClean="0">
                <a:solidFill>
                  <a:srgbClr val="FF0000"/>
                </a:solidFill>
              </a:rPr>
              <a:t>ěte</a:t>
            </a:r>
            <a:r>
              <a:rPr lang="cs-CZ" sz="2800" b="1" dirty="0" smtClean="0">
                <a:solidFill>
                  <a:srgbClr val="FF0000"/>
                </a:solidFill>
              </a:rPr>
              <a:t>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131840" y="1473797"/>
            <a:ext cx="0" cy="180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87474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MOŘ</a:t>
            </a:r>
            <a:r>
              <a:rPr lang="cs-CZ" sz="2800" b="1" u="sng" dirty="0" smtClean="0">
                <a:solidFill>
                  <a:srgbClr val="FF0000"/>
                </a:solidFill>
              </a:rPr>
              <a:t>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8540" y="2024529"/>
            <a:ext cx="1729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měst</a:t>
            </a:r>
            <a:r>
              <a:rPr lang="cs-CZ" sz="2800" b="1" dirty="0" smtClean="0">
                <a:solidFill>
                  <a:srgbClr val="FF0000"/>
                </a:solidFill>
              </a:rPr>
              <a:t>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77434" y="2112187"/>
            <a:ext cx="1513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uř</a:t>
            </a:r>
            <a:r>
              <a:rPr lang="cs-CZ" sz="2800" b="1" dirty="0" smtClean="0">
                <a:solidFill>
                  <a:srgbClr val="FF0000"/>
                </a:solidFill>
              </a:rPr>
              <a:t>e(-ě)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45271" y="2780928"/>
            <a:ext cx="1734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moř</a:t>
            </a:r>
            <a:r>
              <a:rPr lang="cs-CZ" sz="2800" b="1" dirty="0">
                <a:solidFill>
                  <a:srgbClr val="FF0000"/>
                </a:solidFill>
              </a:rPr>
              <a:t>e(-ě)</a:t>
            </a:r>
            <a:endParaRPr lang="cs-CZ" sz="2800" b="1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5115092" y="1473797"/>
            <a:ext cx="0" cy="1800000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1433539"/>
            <a:ext cx="10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2044428"/>
            <a:ext cx="11107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9512" y="2780928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302212" y="1433539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452320" y="143353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STAVEN</a:t>
            </a:r>
            <a:r>
              <a:rPr lang="cs-CZ" sz="2800" b="1" u="sng" dirty="0" smtClean="0">
                <a:solidFill>
                  <a:srgbClr val="FF0000"/>
                </a:solidFill>
              </a:rPr>
              <a:t>Í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590244" y="2044428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1403648" y="1444133"/>
            <a:ext cx="0" cy="180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Doma\Local Settings\Temporary Internet Files\Content.IE5\OCO1EINL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221088"/>
            <a:ext cx="1714500" cy="1714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5435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13" grpId="0"/>
      <p:bldP spid="14" grpId="0"/>
      <p:bldP spid="15" grpId="0"/>
      <p:bldP spid="17" grpId="0"/>
      <p:bldP spid="24" grpId="0"/>
      <p:bldP spid="26" grpId="0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Skloňování podstatných jmen rodu středního – vzor </a:t>
            </a:r>
            <a:r>
              <a:rPr lang="cs-CZ" b="1" dirty="0" smtClean="0">
                <a:solidFill>
                  <a:srgbClr val="FFC000"/>
                </a:solidFill>
              </a:rPr>
              <a:t>KUŘE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150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at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12232" y="3477713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eti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ata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ata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ete</a:t>
            </a:r>
            <a:r>
              <a:rPr lang="cs-CZ" sz="2800" b="1" dirty="0"/>
              <a:t>,</a:t>
            </a:r>
            <a:r>
              <a:rPr lang="cs-CZ" sz="2800" b="1" dirty="0" smtClean="0">
                <a:solidFill>
                  <a:srgbClr val="FF0000"/>
                </a:solidFill>
              </a:rPr>
              <a:t> -</a:t>
            </a:r>
            <a:r>
              <a:rPr lang="cs-CZ" sz="2800" b="1" dirty="0" err="1" smtClean="0">
                <a:solidFill>
                  <a:srgbClr val="FF0000"/>
                </a:solidFill>
              </a:rPr>
              <a:t>ěte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atům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32516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>
                <a:solidFill>
                  <a:srgbClr val="FF0000"/>
                </a:solidFill>
              </a:rPr>
              <a:t>e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ata</a:t>
            </a:r>
            <a:r>
              <a:rPr lang="cs-CZ" sz="2800" b="1" dirty="0" smtClean="0"/>
              <a:t>!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29385" y="5477504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kuř</a:t>
            </a:r>
            <a:r>
              <a:rPr lang="cs-CZ" sz="2800" b="1" dirty="0" smtClean="0">
                <a:solidFill>
                  <a:srgbClr val="FF0000"/>
                </a:solidFill>
              </a:rPr>
              <a:t>eti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78021" y="5469848"/>
            <a:ext cx="2287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kuř</a:t>
            </a:r>
            <a:r>
              <a:rPr lang="cs-CZ" sz="2800" b="1" dirty="0" smtClean="0">
                <a:solidFill>
                  <a:srgbClr val="FF0000"/>
                </a:solidFill>
              </a:rPr>
              <a:t>atech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2" y="6093296"/>
            <a:ext cx="15275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etem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kuř</a:t>
            </a:r>
            <a:r>
              <a:rPr lang="cs-CZ" sz="2800" b="1" dirty="0" smtClean="0">
                <a:solidFill>
                  <a:srgbClr val="FF0000"/>
                </a:solidFill>
              </a:rPr>
              <a:t>aty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919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982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Pamatujte si!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82" y="1412776"/>
            <a:ext cx="91440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Podle vzoru </a:t>
            </a:r>
            <a:r>
              <a:rPr lang="cs-CZ" sz="4400" b="1" dirty="0" smtClean="0">
                <a:solidFill>
                  <a:srgbClr val="FFC000"/>
                </a:solidFill>
              </a:rPr>
              <a:t>KUŘE</a:t>
            </a:r>
            <a:r>
              <a:rPr lang="cs-CZ" sz="4400" b="1" dirty="0" smtClean="0">
                <a:solidFill>
                  <a:prstClr val="black"/>
                </a:solidFill>
              </a:rPr>
              <a:t> se skloňují podstatná jména rodu středního, která jsou </a:t>
            </a:r>
            <a:r>
              <a:rPr lang="cs-CZ" sz="4400" b="1" dirty="0" smtClean="0">
                <a:solidFill>
                  <a:srgbClr val="0000CC"/>
                </a:solidFill>
              </a:rPr>
              <a:t>v 1. pádě čísla jednotného </a:t>
            </a:r>
            <a:r>
              <a:rPr lang="cs-CZ" sz="4400" b="1" dirty="0" smtClean="0">
                <a:solidFill>
                  <a:prstClr val="black"/>
                </a:solidFill>
              </a:rPr>
              <a:t>zakončena na </a:t>
            </a:r>
            <a:r>
              <a:rPr lang="cs-CZ" sz="4400" b="1" dirty="0" smtClean="0">
                <a:solidFill>
                  <a:srgbClr val="FF0000"/>
                </a:solidFill>
              </a:rPr>
              <a:t>–e/-ě </a:t>
            </a:r>
            <a:r>
              <a:rPr lang="cs-CZ" sz="4400" b="1" dirty="0" smtClean="0"/>
              <a:t>a </a:t>
            </a:r>
            <a:r>
              <a:rPr lang="cs-CZ" sz="4400" b="1" dirty="0" smtClean="0">
                <a:solidFill>
                  <a:srgbClr val="0000CC"/>
                </a:solidFill>
              </a:rPr>
              <a:t>ve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0000CC"/>
                </a:solidFill>
              </a:rPr>
              <a:t>2. pádě čísla jednotného</a:t>
            </a:r>
            <a:r>
              <a:rPr lang="cs-CZ" sz="4400" b="1" dirty="0" smtClean="0"/>
              <a:t> na </a:t>
            </a:r>
            <a:r>
              <a:rPr lang="cs-CZ" sz="4400" b="1" dirty="0" smtClean="0">
                <a:solidFill>
                  <a:srgbClr val="FF0000"/>
                </a:solidFill>
              </a:rPr>
              <a:t>–</a:t>
            </a:r>
            <a:r>
              <a:rPr lang="cs-CZ" sz="4400" b="1" dirty="0" err="1" smtClean="0">
                <a:solidFill>
                  <a:srgbClr val="FF0000"/>
                </a:solidFill>
              </a:rPr>
              <a:t>ete</a:t>
            </a:r>
            <a:r>
              <a:rPr lang="cs-CZ" sz="4400" b="1" dirty="0" smtClean="0">
                <a:solidFill>
                  <a:srgbClr val="FF0000"/>
                </a:solidFill>
              </a:rPr>
              <a:t>/-</a:t>
            </a:r>
            <a:r>
              <a:rPr lang="cs-CZ" sz="4400" b="1" dirty="0" err="1" smtClean="0">
                <a:solidFill>
                  <a:srgbClr val="FF0000"/>
                </a:solidFill>
              </a:rPr>
              <a:t>ěte</a:t>
            </a:r>
            <a:r>
              <a:rPr lang="cs-CZ" sz="4400" b="1" dirty="0" smtClean="0">
                <a:solidFill>
                  <a:prstClr val="black"/>
                </a:solidFill>
              </a:rPr>
              <a:t>.</a:t>
            </a:r>
          </a:p>
          <a:p>
            <a:endParaRPr lang="cs-CZ" sz="4400" b="1" dirty="0" smtClean="0">
              <a:solidFill>
                <a:prstClr val="black"/>
              </a:solidFill>
            </a:endParaRPr>
          </a:p>
          <a:p>
            <a:r>
              <a:rPr lang="cs-CZ" sz="4400" b="1" dirty="0" smtClean="0">
                <a:solidFill>
                  <a:prstClr val="black"/>
                </a:solidFill>
              </a:rPr>
              <a:t>Například: </a:t>
            </a:r>
            <a:r>
              <a:rPr lang="cs-CZ" sz="4400" b="1" dirty="0" smtClean="0"/>
              <a:t>kůzle, dítě, kotě</a:t>
            </a:r>
            <a:r>
              <a:rPr lang="cs-CZ" sz="4400" b="1" dirty="0" smtClean="0">
                <a:solidFill>
                  <a:prstClr val="black"/>
                </a:solidFill>
              </a:rPr>
              <a:t>.</a:t>
            </a:r>
          </a:p>
          <a:p>
            <a:endParaRPr lang="cs-CZ" sz="3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Skloňování podstatných jmen rodu středního – vzor </a:t>
            </a:r>
            <a:r>
              <a:rPr lang="cs-CZ" b="1" dirty="0" smtClean="0">
                <a:solidFill>
                  <a:srgbClr val="FFC000"/>
                </a:solidFill>
              </a:rPr>
              <a:t>STAVENÍ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67167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Pád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5507" y="1433539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CC"/>
                </a:solidFill>
              </a:rPr>
              <a:t>Číslo množné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12232" y="2112187"/>
            <a:ext cx="1403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2.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75040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staven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12232" y="3477713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staven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4.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75040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staven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2326992" y="148980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872759" y="1433540"/>
            <a:ext cx="246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0000CC"/>
                </a:solidFill>
              </a:rPr>
              <a:t>Číslo jednotné</a:t>
            </a:r>
            <a:endParaRPr lang="cs-CZ" sz="2800" b="1" u="sng" dirty="0">
              <a:solidFill>
                <a:srgbClr val="0000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1.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staven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1223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staven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3.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5040" y="3469588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 smtClean="0">
                <a:solidFill>
                  <a:srgbClr val="FF0000"/>
                </a:solidFill>
              </a:rPr>
              <a:t>ím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32516" y="411648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staven</a:t>
            </a:r>
            <a:r>
              <a:rPr lang="cs-CZ" sz="2800" b="1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5. pád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580112" y="1433538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332515" y="4747787"/>
            <a:ext cx="20027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/>
              <a:t>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/>
              <a:t>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61598" y="547074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staven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171227" y="5470747"/>
            <a:ext cx="19039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staven</a:t>
            </a:r>
            <a:r>
              <a:rPr lang="cs-CZ" sz="2800" b="1" dirty="0" smtClean="0">
                <a:solidFill>
                  <a:srgbClr val="FF0000"/>
                </a:solidFill>
              </a:rPr>
              <a:t>ích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85376" y="6093296"/>
            <a:ext cx="1259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2231" y="6093296"/>
            <a:ext cx="2023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 smtClean="0">
                <a:solidFill>
                  <a:srgbClr val="FF0000"/>
                </a:solidFill>
              </a:rPr>
              <a:t>ím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75040" y="6093296"/>
            <a:ext cx="22642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staven</a:t>
            </a:r>
            <a:r>
              <a:rPr lang="cs-CZ" sz="2800" b="1" dirty="0" smtClean="0">
                <a:solidFill>
                  <a:srgbClr val="FF0000"/>
                </a:solidFill>
              </a:rPr>
              <a:t>ími</a:t>
            </a:r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002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11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1721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Pamatujte si!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78497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Podle vzoru </a:t>
            </a:r>
            <a:r>
              <a:rPr lang="cs-CZ" sz="4400" b="1" dirty="0" smtClean="0">
                <a:solidFill>
                  <a:srgbClr val="FFC000"/>
                </a:solidFill>
              </a:rPr>
              <a:t>STAVENÍ</a:t>
            </a:r>
            <a:r>
              <a:rPr lang="cs-CZ" sz="4400" b="1" dirty="0" smtClean="0">
                <a:solidFill>
                  <a:prstClr val="black"/>
                </a:solidFill>
              </a:rPr>
              <a:t> se skloňují podstatná jména rodu středního, která jsou </a:t>
            </a:r>
            <a:r>
              <a:rPr lang="cs-CZ" sz="4400" b="1" dirty="0" smtClean="0">
                <a:solidFill>
                  <a:srgbClr val="0000CC"/>
                </a:solidFill>
              </a:rPr>
              <a:t>v 1. pádě čísla jednotného </a:t>
            </a:r>
            <a:r>
              <a:rPr lang="cs-CZ" sz="4400" b="1" dirty="0" smtClean="0">
                <a:solidFill>
                  <a:prstClr val="black"/>
                </a:solidFill>
              </a:rPr>
              <a:t>zakončena na </a:t>
            </a:r>
            <a:r>
              <a:rPr lang="cs-CZ" sz="4400" b="1" dirty="0" smtClean="0">
                <a:solidFill>
                  <a:srgbClr val="FF0000"/>
                </a:solidFill>
              </a:rPr>
              <a:t>–í</a:t>
            </a:r>
            <a:r>
              <a:rPr lang="cs-CZ" sz="4400" b="1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4400" b="1" dirty="0" smtClean="0">
                <a:solidFill>
                  <a:prstClr val="black"/>
                </a:solidFill>
              </a:rPr>
              <a:t>Například: přísloví, obilí, zboží.</a:t>
            </a:r>
          </a:p>
          <a:p>
            <a:endParaRPr lang="cs-CZ" sz="2000" b="1" dirty="0">
              <a:solidFill>
                <a:prstClr val="black"/>
              </a:solidFill>
            </a:endParaRPr>
          </a:p>
          <a:p>
            <a:r>
              <a:rPr lang="cs-CZ" sz="4400" b="1" dirty="0" smtClean="0">
                <a:solidFill>
                  <a:prstClr val="black"/>
                </a:solidFill>
              </a:rPr>
              <a:t>V koncovkách podstatných jmen, která se skloňují podle vzoru </a:t>
            </a:r>
            <a:r>
              <a:rPr lang="cs-CZ" sz="4400" b="1" dirty="0" smtClean="0">
                <a:solidFill>
                  <a:srgbClr val="FFC000"/>
                </a:solidFill>
              </a:rPr>
              <a:t>STAVENÍ</a:t>
            </a:r>
            <a:r>
              <a:rPr lang="cs-CZ" sz="4400" b="1" dirty="0" smtClean="0">
                <a:solidFill>
                  <a:prstClr val="black"/>
                </a:solidFill>
              </a:rPr>
              <a:t>, se píše jen </a:t>
            </a:r>
            <a:r>
              <a:rPr lang="cs-CZ" sz="4400" b="1" dirty="0" smtClean="0">
                <a:solidFill>
                  <a:srgbClr val="FF0000"/>
                </a:solidFill>
              </a:rPr>
              <a:t>měkké</a:t>
            </a:r>
            <a:r>
              <a:rPr lang="cs-CZ" sz="4400" b="1" dirty="0">
                <a:solidFill>
                  <a:prstClr val="black"/>
                </a:solidFill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í</a:t>
            </a:r>
            <a:r>
              <a:rPr lang="cs-CZ" sz="4400" b="1" dirty="0" smtClean="0">
                <a:solidFill>
                  <a:prstClr val="black"/>
                </a:solidFill>
              </a:rPr>
              <a:t>. </a:t>
            </a:r>
          </a:p>
          <a:p>
            <a:endParaRPr lang="cs-CZ" sz="4400" b="1" dirty="0">
              <a:solidFill>
                <a:prstClr val="black"/>
              </a:solidFill>
            </a:endParaRPr>
          </a:p>
          <a:p>
            <a:endParaRPr lang="cs-CZ" sz="4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163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7175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Přiřaď ke vzorům </a:t>
            </a:r>
            <a:r>
              <a:rPr lang="cs-CZ" b="1" dirty="0" smtClean="0">
                <a:solidFill>
                  <a:srgbClr val="FFC000"/>
                </a:solidFill>
              </a:rPr>
              <a:t>KUŘE </a:t>
            </a:r>
            <a:r>
              <a:rPr lang="cs-CZ" b="1" dirty="0" smtClean="0">
                <a:solidFill>
                  <a:srgbClr val="0000CC"/>
                </a:solidFill>
              </a:rPr>
              <a:t>nebo </a:t>
            </a:r>
            <a:r>
              <a:rPr lang="cs-CZ" b="1" dirty="0" smtClean="0">
                <a:solidFill>
                  <a:srgbClr val="FFC000"/>
                </a:solidFill>
              </a:rPr>
              <a:t>STAVENÍ</a:t>
            </a:r>
            <a:r>
              <a:rPr lang="cs-CZ" b="1" dirty="0" smtClean="0">
                <a:solidFill>
                  <a:srgbClr val="0000CC"/>
                </a:solidFill>
              </a:rPr>
              <a:t>:</a:t>
            </a:r>
            <a:endParaRPr lang="cs-CZ" b="1" dirty="0">
              <a:solidFill>
                <a:srgbClr val="0000CC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NUOWPUC7\MC9004381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1255126" cy="1588393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OCO1EINL\MC900331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268760"/>
            <a:ext cx="1629474" cy="1461375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OCO1EINL\MC9001992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924944"/>
            <a:ext cx="873673" cy="1459196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BJ1JAV4F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2852936"/>
            <a:ext cx="1604333" cy="1604333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BJ1JAV4F\MC9003986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581128"/>
            <a:ext cx="1824228" cy="1830629"/>
          </a:xfrm>
          <a:prstGeom prst="rect">
            <a:avLst/>
          </a:prstGeom>
          <a:noFill/>
        </p:spPr>
      </p:pic>
      <p:pic>
        <p:nvPicPr>
          <p:cNvPr id="1032" name="Picture 8" descr="C:\Documents and Settings\Doma\Local Settings\Temporary Internet Files\Content.IE5\WSZD3G0M\MC90023954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4797152"/>
            <a:ext cx="1797710" cy="145481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155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Urči podstatné jméno: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2. </a:t>
            </a:r>
            <a:r>
              <a:rPr lang="cs-CZ" sz="2800" b="1" u="sng" dirty="0" err="1" smtClean="0"/>
              <a:t>p.č.j</a:t>
            </a:r>
            <a:r>
              <a:rPr lang="cs-CZ" sz="2800" b="1" u="sng" dirty="0" smtClean="0"/>
              <a:t>.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0405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KUŘE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medvídě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8146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medvíděte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0405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STAVENÍ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zábradlí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3" y="4110710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zábradlí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Vzor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morče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morčete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50405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KUŘE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přísloví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přísloví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50405" y="4110710"/>
            <a:ext cx="1552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STAVENÍ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doupě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50405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KUŘE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526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doupěte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čtení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50405" y="547164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STAVENÍ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čtení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092280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224113" y="1433539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7.p.č.mn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morčaty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810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medvíďaty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33966" y="3486582"/>
            <a:ext cx="1810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příslovími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950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zábradlími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03522" y="4771174"/>
            <a:ext cx="1840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doupaty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02212" y="5471646"/>
            <a:ext cx="13218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čteními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34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0000CC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/>
              <a:t>p</a:t>
            </a:r>
            <a:r>
              <a:rPr lang="cs-CZ" sz="4400" b="1" dirty="0" err="1" smtClean="0"/>
              <a:t>říslov</a:t>
            </a:r>
            <a:r>
              <a:rPr lang="cs-CZ" sz="4400" b="1" dirty="0" smtClean="0"/>
              <a:t>_, s </a:t>
            </a:r>
            <a:r>
              <a:rPr lang="cs-CZ" sz="4400" b="1" dirty="0" err="1" smtClean="0"/>
              <a:t>dřív_m</a:t>
            </a:r>
            <a:r>
              <a:rPr lang="cs-CZ" sz="4400" b="1" dirty="0" smtClean="0"/>
              <a:t>, v </a:t>
            </a:r>
            <a:r>
              <a:rPr lang="cs-CZ" sz="4400" b="1" dirty="0" err="1" smtClean="0"/>
              <a:t>podneb_ch</a:t>
            </a:r>
            <a:r>
              <a:rPr lang="cs-CZ" sz="4400" b="1" dirty="0" smtClean="0"/>
              <a:t>, </a:t>
            </a:r>
          </a:p>
          <a:p>
            <a:r>
              <a:rPr lang="cs-CZ" sz="4400" b="1" dirty="0" smtClean="0"/>
              <a:t>s morčat_, </a:t>
            </a:r>
            <a:r>
              <a:rPr lang="cs-CZ" sz="4400" b="1" dirty="0" err="1" smtClean="0"/>
              <a:t>uhl</a:t>
            </a:r>
            <a:r>
              <a:rPr lang="cs-CZ" sz="4400" b="1" dirty="0" smtClean="0"/>
              <a:t>_, v </a:t>
            </a:r>
            <a:r>
              <a:rPr lang="cs-CZ" sz="4400" b="1" dirty="0" err="1" smtClean="0"/>
              <a:t>podpalub</a:t>
            </a:r>
            <a:r>
              <a:rPr lang="cs-CZ" sz="4400" b="1" dirty="0" smtClean="0"/>
              <a:t>_, </a:t>
            </a:r>
            <a:r>
              <a:rPr lang="cs-CZ" sz="4400" b="1" dirty="0" err="1" smtClean="0"/>
              <a:t>ponděl</a:t>
            </a:r>
            <a:r>
              <a:rPr lang="cs-CZ" sz="4400" b="1" dirty="0" smtClean="0"/>
              <a:t>_, </a:t>
            </a:r>
            <a:r>
              <a:rPr lang="cs-CZ" sz="4400" b="1" dirty="0" err="1" smtClean="0"/>
              <a:t>svědom</a:t>
            </a:r>
            <a:r>
              <a:rPr lang="cs-CZ" sz="4400" b="1" dirty="0" smtClean="0"/>
              <a:t>_, okol_, s koťat_, obil_, s </a:t>
            </a:r>
            <a:r>
              <a:rPr lang="cs-CZ" sz="4400" b="1" dirty="0" err="1" smtClean="0"/>
              <a:t>rákos_m</a:t>
            </a:r>
            <a:r>
              <a:rPr lang="cs-CZ" sz="4400" b="1" dirty="0" smtClean="0"/>
              <a:t>, s </a:t>
            </a:r>
            <a:r>
              <a:rPr lang="cs-CZ" sz="4400" b="1" dirty="0" err="1" smtClean="0"/>
              <a:t>obydl_m</a:t>
            </a:r>
            <a:r>
              <a:rPr lang="cs-CZ" sz="4400" b="1" dirty="0" smtClean="0"/>
              <a:t>, roční obdob_, </a:t>
            </a:r>
            <a:r>
              <a:rPr lang="cs-CZ" sz="4400" b="1" dirty="0" err="1" smtClean="0"/>
              <a:t>pekařstv</a:t>
            </a:r>
            <a:r>
              <a:rPr lang="cs-CZ" sz="4400" b="1" dirty="0" smtClean="0"/>
              <a:t>_, pevné zdrav_, </a:t>
            </a:r>
            <a:r>
              <a:rPr lang="cs-CZ" sz="4400" b="1" dirty="0" err="1" smtClean="0"/>
              <a:t>květinářstv</a:t>
            </a:r>
            <a:r>
              <a:rPr lang="cs-CZ" sz="4400" b="1" dirty="0" smtClean="0"/>
              <a:t>_, v hustém </a:t>
            </a:r>
            <a:r>
              <a:rPr lang="cs-CZ" sz="4400" b="1" dirty="0" err="1" smtClean="0"/>
              <a:t>křov</a:t>
            </a:r>
            <a:r>
              <a:rPr lang="cs-CZ" sz="4400" b="1" dirty="0" smtClean="0"/>
              <a:t>_, větvička </a:t>
            </a:r>
            <a:r>
              <a:rPr lang="cs-CZ" sz="4400" b="1" dirty="0" err="1" smtClean="0"/>
              <a:t>jmel</a:t>
            </a:r>
            <a:r>
              <a:rPr lang="cs-CZ" sz="4400" b="1" dirty="0" smtClean="0"/>
              <a:t>_, o </a:t>
            </a:r>
            <a:r>
              <a:rPr lang="cs-CZ" sz="4400" b="1" dirty="0" err="1" smtClean="0"/>
              <a:t>holoubět</a:t>
            </a:r>
            <a:r>
              <a:rPr lang="cs-CZ" sz="4400" b="1" dirty="0" smtClean="0"/>
              <a:t>_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8891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Pravopis podstatných jmen hrou, Pracovní sešit pro 4. ročník; Nová Škola, s.r.o.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164508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643</TotalTime>
  <Words>464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Český jazyk – Skloňování podstatných jmen</vt:lpstr>
      <vt:lpstr>Vzory podstatných jmen rodu středního </vt:lpstr>
      <vt:lpstr>Vzory pro podstatná jména rodu středního</vt:lpstr>
      <vt:lpstr>Skloňování podstatných jmen rodu středního – vzor KUŘE</vt:lpstr>
      <vt:lpstr>Pamatujte si!</vt:lpstr>
      <vt:lpstr>Skloňování podstatných jmen rodu středního – vzor STAVENÍ</vt:lpstr>
      <vt:lpstr>Pamatujte si!</vt:lpstr>
      <vt:lpstr>Přiřaď ke vzorům KUŘE nebo STAVENÍ:</vt:lpstr>
      <vt:lpstr>Urči podstatné jméno:</vt:lpstr>
      <vt:lpstr>Doplň i – í / y - ý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160</cp:revision>
  <dcterms:created xsi:type="dcterms:W3CDTF">2011-12-02T14:06:03Z</dcterms:created>
  <dcterms:modified xsi:type="dcterms:W3CDTF">2013-02-12T13:03:58Z</dcterms:modified>
</cp:coreProperties>
</file>