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9" r:id="rId3"/>
    <p:sldId id="274" r:id="rId4"/>
    <p:sldId id="276" r:id="rId5"/>
    <p:sldId id="263" r:id="rId6"/>
    <p:sldId id="278" r:id="rId7"/>
    <p:sldId id="279" r:id="rId8"/>
    <p:sldId id="280" r:id="rId9"/>
    <p:sldId id="281" r:id="rId10"/>
    <p:sldId id="282" r:id="rId11"/>
    <p:sldId id="28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Skloňování podstatných jmen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VY_32_inovace_04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Skloňování podstatných jmen rodu ženského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únor 2013</a:t>
            </a:r>
          </a:p>
          <a:p>
            <a:r>
              <a:rPr lang="cs-CZ" sz="1600" dirty="0" smtClean="0"/>
              <a:t>Věková skupina:      4. ročník</a:t>
            </a:r>
          </a:p>
          <a:p>
            <a:r>
              <a:rPr lang="cs-CZ" sz="1600" dirty="0" smtClean="0"/>
              <a:t>Tematická oblast:    Český jazyk – Podstatná jména</a:t>
            </a:r>
          </a:p>
          <a:p>
            <a:r>
              <a:rPr lang="cs-CZ" sz="1600" dirty="0" smtClean="0"/>
              <a:t>Anotace:    Přiřazování podstatných jmen rodu ženského ke vzorům a jejich pravopis.</a:t>
            </a:r>
          </a:p>
        </p:txBody>
      </p:sp>
    </p:spTree>
    <p:extLst>
      <p:ext uri="{BB962C8B-B14F-4D97-AF65-F5344CB8AC3E}">
        <p14:creationId xmlns:p14="http://schemas.microsoft.com/office/powerpoint/2010/main" val="78153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5227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podstatných jmen rodu ženského 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5388" y="1897635"/>
            <a:ext cx="17783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ŽEN</a:t>
            </a:r>
            <a:r>
              <a:rPr lang="cs-CZ" sz="4000" b="1" dirty="0" smtClean="0">
                <a:solidFill>
                  <a:srgbClr val="7030A0"/>
                </a:solidFill>
              </a:rPr>
              <a:t>A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81918" y="1897635"/>
            <a:ext cx="1602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RŮŽ</a:t>
            </a:r>
            <a:r>
              <a:rPr lang="cs-CZ" sz="4000" b="1" dirty="0" smtClean="0">
                <a:solidFill>
                  <a:srgbClr val="7030A0"/>
                </a:solidFill>
              </a:rPr>
              <a:t>E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1866857"/>
            <a:ext cx="16679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PÍSEŇ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00192" y="1866856"/>
            <a:ext cx="2167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KOST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2780928"/>
            <a:ext cx="88924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Vzory </a:t>
            </a:r>
            <a:r>
              <a:rPr lang="cs-CZ" sz="4400" b="1" dirty="0" smtClean="0">
                <a:solidFill>
                  <a:srgbClr val="FF0000"/>
                </a:solidFill>
              </a:rPr>
              <a:t>ŽENA</a:t>
            </a:r>
            <a:r>
              <a:rPr lang="cs-CZ" sz="4400" b="1" dirty="0" smtClean="0"/>
              <a:t> a </a:t>
            </a:r>
            <a:r>
              <a:rPr lang="cs-CZ" sz="4400" b="1" dirty="0" smtClean="0">
                <a:solidFill>
                  <a:srgbClr val="FF0000"/>
                </a:solidFill>
              </a:rPr>
              <a:t>RŮŽE</a:t>
            </a:r>
            <a:r>
              <a:rPr lang="cs-CZ" sz="4400" b="1" dirty="0" smtClean="0"/>
              <a:t> jsou zakončeny samohláskou.</a:t>
            </a:r>
          </a:p>
          <a:p>
            <a:r>
              <a:rPr lang="cs-CZ" sz="4400" b="1" dirty="0" smtClean="0"/>
              <a:t>Vzory </a:t>
            </a:r>
            <a:r>
              <a:rPr lang="cs-CZ" sz="4400" b="1" dirty="0" smtClean="0">
                <a:solidFill>
                  <a:srgbClr val="FF0000"/>
                </a:solidFill>
              </a:rPr>
              <a:t>PÍSEŇ</a:t>
            </a:r>
            <a:r>
              <a:rPr lang="cs-CZ" sz="4400" b="1" dirty="0" smtClean="0"/>
              <a:t> a </a:t>
            </a:r>
            <a:r>
              <a:rPr lang="cs-CZ" sz="4400" b="1" dirty="0" smtClean="0">
                <a:solidFill>
                  <a:srgbClr val="FF0000"/>
                </a:solidFill>
              </a:rPr>
              <a:t>KOST</a:t>
            </a:r>
            <a:r>
              <a:rPr lang="cs-CZ" sz="4400" b="1" dirty="0" smtClean="0"/>
              <a:t> jsou zakončeny souhláskou.</a:t>
            </a:r>
          </a:p>
          <a:p>
            <a:r>
              <a:rPr lang="cs-CZ" sz="4400" b="1" dirty="0" smtClean="0"/>
              <a:t>Podle tvaru 1. pádu nebo 2. pádu č. j. zjistíme, ke kterému vzoru patří.</a:t>
            </a:r>
          </a:p>
          <a:p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31960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pro podstatná jména rodu ženského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8540" y="1444134"/>
            <a:ext cx="151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ŽEN</a:t>
            </a:r>
            <a:r>
              <a:rPr lang="cs-CZ" sz="2800" b="1" u="sng" dirty="0" smtClean="0">
                <a:solidFill>
                  <a:srgbClr val="FF0000"/>
                </a:solidFill>
              </a:rPr>
              <a:t>A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432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PÍSEŇ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82063" y="2044428"/>
            <a:ext cx="1597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15328" y="2818741"/>
            <a:ext cx="1638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ísn</a:t>
            </a:r>
            <a:r>
              <a:rPr lang="cs-CZ" sz="2800" b="1" dirty="0" smtClean="0">
                <a:solidFill>
                  <a:srgbClr val="FF0000"/>
                </a:solidFill>
              </a:rPr>
              <a:t>ě (-e)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131840" y="1473797"/>
            <a:ext cx="0" cy="180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87474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RŮŽ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540" y="2024529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žen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04325" y="2082523"/>
            <a:ext cx="1513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píseň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82419" y="2779053"/>
            <a:ext cx="1734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115092" y="1473797"/>
            <a:ext cx="0" cy="1800000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79512" y="1433539"/>
            <a:ext cx="1073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9512" y="2044428"/>
            <a:ext cx="111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780928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pád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7302212" y="1433539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452320" y="143353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KOST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439597" y="2112187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kost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1403648" y="1444133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439597" y="279942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kost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Doma\Local Settings\Temporary Internet Files\Content.IE5\BJ1JAV4F\MC9004348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717032"/>
            <a:ext cx="2285714" cy="2285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43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  <p:bldP spid="17" grpId="0"/>
      <p:bldP spid="24" grpId="0"/>
      <p:bldP spid="26" grpId="0"/>
      <p:bldP spid="30" grpId="0"/>
      <p:bldP spid="3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Skloňování podstatných jmen rodu ženského – vzor </a:t>
            </a:r>
            <a:r>
              <a:rPr lang="cs-CZ" b="1" dirty="0" smtClean="0">
                <a:solidFill>
                  <a:srgbClr val="FF0000"/>
                </a:solidFill>
              </a:rPr>
              <a:t>ŽEN</a:t>
            </a:r>
            <a:r>
              <a:rPr lang="cs-CZ" b="1" dirty="0" smtClean="0">
                <a:solidFill>
                  <a:srgbClr val="7030A0"/>
                </a:solidFill>
              </a:rPr>
              <a:t>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7167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Pád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5507" y="1433539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Číslo množné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12232" y="2112187"/>
            <a:ext cx="1150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2.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040" y="27809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12232" y="3477713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ě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4.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5040" y="411071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232699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72759" y="1433540"/>
            <a:ext cx="246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0000CC"/>
                </a:solidFill>
              </a:rPr>
              <a:t>Číslo jednotné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1.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040" y="2118240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312232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3.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75040" y="3469588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 smtClean="0">
                <a:solidFill>
                  <a:srgbClr val="FF0000"/>
                </a:solidFill>
              </a:rPr>
              <a:t>ám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32516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5.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580112" y="1433538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32516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75040" y="4747787"/>
            <a:ext cx="233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6. pád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35209" y="5471646"/>
            <a:ext cx="2002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</a:t>
            </a:r>
            <a:r>
              <a:rPr lang="cs-CZ" sz="2800" b="1" dirty="0" smtClean="0"/>
              <a:t> žen</a:t>
            </a:r>
            <a:r>
              <a:rPr lang="cs-CZ" sz="2800" b="1" dirty="0" smtClean="0">
                <a:solidFill>
                  <a:srgbClr val="FF0000"/>
                </a:solidFill>
              </a:rPr>
              <a:t>ě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198226" y="5471646"/>
            <a:ext cx="1625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žen</a:t>
            </a:r>
            <a:r>
              <a:rPr lang="cs-CZ" sz="2800" b="1" dirty="0">
                <a:solidFill>
                  <a:srgbClr val="FF0000"/>
                </a:solidFill>
              </a:rPr>
              <a:t>á</a:t>
            </a:r>
            <a:r>
              <a:rPr lang="cs-CZ" sz="2800" b="1" dirty="0" smtClean="0">
                <a:solidFill>
                  <a:srgbClr val="FF0000"/>
                </a:solidFill>
              </a:rPr>
              <a:t>ch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85376" y="6093296"/>
            <a:ext cx="125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7. pád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312232" y="6093296"/>
            <a:ext cx="152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 smtClean="0">
                <a:solidFill>
                  <a:srgbClr val="FF0000"/>
                </a:solidFill>
              </a:rPr>
              <a:t>ou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475040" y="6093296"/>
            <a:ext cx="226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žen</a:t>
            </a:r>
            <a:r>
              <a:rPr lang="cs-CZ" sz="2800" b="1" dirty="0" smtClean="0">
                <a:solidFill>
                  <a:srgbClr val="FF0000"/>
                </a:solidFill>
              </a:rPr>
              <a:t>ami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91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11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Pamatujte si!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91440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</a:rPr>
              <a:t>Podle vzoru </a:t>
            </a:r>
            <a:r>
              <a:rPr lang="cs-CZ" sz="4000" b="1" dirty="0" smtClean="0">
                <a:solidFill>
                  <a:srgbClr val="FF0000"/>
                </a:solidFill>
              </a:rPr>
              <a:t>ŽENA</a:t>
            </a:r>
            <a:r>
              <a:rPr lang="cs-CZ" sz="4000" b="1" dirty="0" smtClean="0">
                <a:solidFill>
                  <a:prstClr val="black"/>
                </a:solidFill>
              </a:rPr>
              <a:t> se skloňují podstatná jména rodu ženského, která jsou </a:t>
            </a:r>
            <a:r>
              <a:rPr lang="cs-CZ" sz="4000" b="1" dirty="0" smtClean="0">
                <a:solidFill>
                  <a:srgbClr val="0000CC"/>
                </a:solidFill>
              </a:rPr>
              <a:t>v 1. pádě čísla jednotného </a:t>
            </a:r>
            <a:r>
              <a:rPr lang="cs-CZ" sz="4000" b="1" dirty="0" smtClean="0">
                <a:solidFill>
                  <a:prstClr val="black"/>
                </a:solidFill>
              </a:rPr>
              <a:t>zakončena na </a:t>
            </a:r>
            <a:r>
              <a:rPr lang="cs-CZ" sz="4000" b="1" dirty="0" smtClean="0">
                <a:solidFill>
                  <a:srgbClr val="FF0000"/>
                </a:solidFill>
              </a:rPr>
              <a:t>–a</a:t>
            </a:r>
            <a:r>
              <a:rPr lang="cs-CZ" sz="4000" b="1" dirty="0" smtClean="0">
                <a:solidFill>
                  <a:prstClr val="black"/>
                </a:solidFill>
              </a:rPr>
              <a:t>.</a:t>
            </a:r>
          </a:p>
          <a:p>
            <a:endParaRPr lang="cs-CZ" sz="1600" b="1" dirty="0" smtClean="0">
              <a:solidFill>
                <a:prstClr val="black"/>
              </a:solidFill>
            </a:endParaRPr>
          </a:p>
          <a:p>
            <a:r>
              <a:rPr lang="cs-CZ" sz="4000" b="1" dirty="0" smtClean="0">
                <a:solidFill>
                  <a:prstClr val="black"/>
                </a:solidFill>
              </a:rPr>
              <a:t>Například: řeka, Jana, odvaha</a:t>
            </a:r>
          </a:p>
          <a:p>
            <a:endParaRPr lang="cs-CZ" sz="4000" b="1" dirty="0">
              <a:solidFill>
                <a:prstClr val="black"/>
              </a:solidFill>
            </a:endParaRPr>
          </a:p>
          <a:p>
            <a:r>
              <a:rPr lang="cs-CZ" sz="4000" b="1" dirty="0" smtClean="0">
                <a:solidFill>
                  <a:prstClr val="black"/>
                </a:solidFill>
              </a:rPr>
              <a:t>Podstatná jména rodu ženského skloňovaná podle vzoru </a:t>
            </a:r>
            <a:r>
              <a:rPr lang="cs-CZ" sz="4000" b="1" dirty="0" smtClean="0">
                <a:solidFill>
                  <a:srgbClr val="FF0000"/>
                </a:solidFill>
              </a:rPr>
              <a:t>ŽENA</a:t>
            </a:r>
            <a:r>
              <a:rPr lang="cs-CZ" sz="4000" b="1" dirty="0" smtClean="0">
                <a:solidFill>
                  <a:prstClr val="black"/>
                </a:solidFill>
              </a:rPr>
              <a:t>, mají v koncovkách tvrdé </a:t>
            </a:r>
            <a:r>
              <a:rPr lang="cs-CZ" sz="4000" b="1" dirty="0" smtClean="0">
                <a:solidFill>
                  <a:srgbClr val="0000CC"/>
                </a:solidFill>
              </a:rPr>
              <a:t>–y</a:t>
            </a:r>
            <a:r>
              <a:rPr lang="cs-CZ" sz="4000" b="1" dirty="0" smtClean="0">
                <a:solidFill>
                  <a:prstClr val="black"/>
                </a:solidFill>
              </a:rPr>
              <a:t>. Pouze </a:t>
            </a:r>
            <a:r>
              <a:rPr lang="cs-CZ" sz="4000" b="1" dirty="0" smtClean="0">
                <a:solidFill>
                  <a:srgbClr val="0000CC"/>
                </a:solidFill>
              </a:rPr>
              <a:t>v 7. pádě čísla množného</a:t>
            </a:r>
            <a:r>
              <a:rPr lang="cs-CZ" sz="4000" b="1" dirty="0" smtClean="0">
                <a:solidFill>
                  <a:prstClr val="black"/>
                </a:solidFill>
              </a:rPr>
              <a:t> píšeme koncovku </a:t>
            </a:r>
            <a:r>
              <a:rPr lang="cs-CZ" sz="4000" b="1" dirty="0" smtClean="0">
                <a:solidFill>
                  <a:srgbClr val="FF0000"/>
                </a:solidFill>
              </a:rPr>
              <a:t>– </a:t>
            </a:r>
            <a:r>
              <a:rPr lang="cs-CZ" sz="4000" b="1" dirty="0" err="1" smtClean="0">
                <a:solidFill>
                  <a:srgbClr val="FF0000"/>
                </a:solidFill>
              </a:rPr>
              <a:t>ami</a:t>
            </a:r>
            <a:r>
              <a:rPr lang="cs-CZ" sz="4000" b="1" dirty="0" smtClean="0">
                <a:solidFill>
                  <a:prstClr val="black"/>
                </a:solidFill>
              </a:rPr>
              <a:t>.</a:t>
            </a:r>
            <a:endParaRPr lang="cs-CZ" sz="40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07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Skloňování podstatných jmen rodu ženského – vzor </a:t>
            </a:r>
            <a:r>
              <a:rPr lang="cs-CZ" b="1" dirty="0" smtClean="0">
                <a:solidFill>
                  <a:srgbClr val="FF0000"/>
                </a:solidFill>
              </a:rPr>
              <a:t>RŮŽ</a:t>
            </a:r>
            <a:r>
              <a:rPr lang="cs-CZ" b="1" dirty="0" smtClean="0">
                <a:solidFill>
                  <a:srgbClr val="7030A0"/>
                </a:solidFill>
              </a:rPr>
              <a:t>E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7167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Pád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5507" y="1433539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Číslo množné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12232" y="2112187"/>
            <a:ext cx="1150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2.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040" y="27809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 (ulic)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12232" y="3477713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4.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5040" y="411071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232699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72759" y="1433540"/>
            <a:ext cx="246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0000CC"/>
                </a:solidFill>
              </a:rPr>
              <a:t>Číslo jednotné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1.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040" y="2118240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12232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3.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75040" y="3469588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ím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32516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>
                <a:solidFill>
                  <a:srgbClr val="FF0000"/>
                </a:solidFill>
              </a:rPr>
              <a:t>i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5.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580112" y="1433538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32516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75040" y="4747787"/>
            <a:ext cx="233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6. pád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29385" y="547074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růž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156176" y="5470747"/>
            <a:ext cx="1903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růž</a:t>
            </a:r>
            <a:r>
              <a:rPr lang="cs-CZ" sz="2800" b="1" dirty="0" smtClean="0">
                <a:solidFill>
                  <a:srgbClr val="FF0000"/>
                </a:solidFill>
              </a:rPr>
              <a:t>ích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85376" y="6093296"/>
            <a:ext cx="125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7. pád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312232" y="6093296"/>
            <a:ext cx="152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6475040" y="6093296"/>
            <a:ext cx="226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růž</a:t>
            </a:r>
            <a:r>
              <a:rPr lang="cs-CZ" sz="2800" b="1" dirty="0" smtClean="0">
                <a:solidFill>
                  <a:srgbClr val="FF0000"/>
                </a:solidFill>
              </a:rPr>
              <a:t>emi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002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11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1721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Pamatujte si!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052736"/>
            <a:ext cx="878497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prstClr val="black"/>
                </a:solidFill>
              </a:rPr>
              <a:t>Podle vzoru </a:t>
            </a:r>
            <a:r>
              <a:rPr lang="cs-CZ" sz="4400" b="1" dirty="0" smtClean="0">
                <a:solidFill>
                  <a:srgbClr val="FF0000"/>
                </a:solidFill>
              </a:rPr>
              <a:t>RŮŽE</a:t>
            </a:r>
            <a:r>
              <a:rPr lang="cs-CZ" sz="4400" b="1" dirty="0" smtClean="0">
                <a:solidFill>
                  <a:prstClr val="black"/>
                </a:solidFill>
              </a:rPr>
              <a:t> se skloňují podstatná jména rodu ženského, která jsou </a:t>
            </a:r>
            <a:r>
              <a:rPr lang="cs-CZ" sz="4400" b="1" dirty="0" smtClean="0">
                <a:solidFill>
                  <a:srgbClr val="0000CC"/>
                </a:solidFill>
              </a:rPr>
              <a:t>v 1. pádě čísla jednotného </a:t>
            </a:r>
            <a:r>
              <a:rPr lang="cs-CZ" sz="4400" b="1" dirty="0" smtClean="0">
                <a:solidFill>
                  <a:prstClr val="black"/>
                </a:solidFill>
              </a:rPr>
              <a:t>zakončena na </a:t>
            </a:r>
            <a:r>
              <a:rPr lang="cs-CZ" sz="4400" b="1" dirty="0" smtClean="0">
                <a:solidFill>
                  <a:srgbClr val="FF0000"/>
                </a:solidFill>
              </a:rPr>
              <a:t>–e (ě)</a:t>
            </a:r>
            <a:r>
              <a:rPr lang="cs-CZ" sz="4400" b="1" dirty="0" smtClean="0">
                <a:solidFill>
                  <a:prstClr val="black"/>
                </a:solidFill>
              </a:rPr>
              <a:t>.</a:t>
            </a:r>
          </a:p>
          <a:p>
            <a:r>
              <a:rPr lang="cs-CZ" sz="4400" b="1" dirty="0" smtClean="0">
                <a:solidFill>
                  <a:prstClr val="black"/>
                </a:solidFill>
              </a:rPr>
              <a:t>Například: tabule, televize, neděle</a:t>
            </a:r>
          </a:p>
          <a:p>
            <a:endParaRPr lang="cs-CZ" sz="2000" b="1" dirty="0">
              <a:solidFill>
                <a:prstClr val="black"/>
              </a:solidFill>
            </a:endParaRPr>
          </a:p>
          <a:p>
            <a:r>
              <a:rPr lang="cs-CZ" sz="4400" b="1" dirty="0" smtClean="0">
                <a:solidFill>
                  <a:prstClr val="black"/>
                </a:solidFill>
              </a:rPr>
              <a:t>Podstatná jména rodu ženského, která se skloňují podle vzoru </a:t>
            </a:r>
            <a:r>
              <a:rPr lang="cs-CZ" sz="4400" b="1" dirty="0" smtClean="0">
                <a:solidFill>
                  <a:srgbClr val="FF0000"/>
                </a:solidFill>
              </a:rPr>
              <a:t>RŮŽE</a:t>
            </a:r>
            <a:r>
              <a:rPr lang="cs-CZ" sz="4400" b="1" dirty="0" smtClean="0">
                <a:solidFill>
                  <a:prstClr val="black"/>
                </a:solidFill>
              </a:rPr>
              <a:t>, mají v koncovkách vždy měkké </a:t>
            </a:r>
            <a:r>
              <a:rPr lang="cs-CZ" sz="4400" b="1" dirty="0" smtClean="0">
                <a:solidFill>
                  <a:srgbClr val="FF0000"/>
                </a:solidFill>
              </a:rPr>
              <a:t>–i/-í</a:t>
            </a:r>
            <a:r>
              <a:rPr lang="cs-CZ" sz="4400" b="1" dirty="0" smtClean="0">
                <a:solidFill>
                  <a:prstClr val="black"/>
                </a:solidFill>
              </a:rPr>
              <a:t>.</a:t>
            </a:r>
          </a:p>
          <a:p>
            <a:endParaRPr lang="cs-CZ" sz="4400" b="1" dirty="0">
              <a:solidFill>
                <a:prstClr val="black"/>
              </a:solidFill>
            </a:endParaRPr>
          </a:p>
          <a:p>
            <a:endParaRPr lang="cs-CZ" sz="4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16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1717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Přiřaď ke vzorům </a:t>
            </a:r>
            <a:r>
              <a:rPr lang="cs-CZ" b="1" dirty="0" smtClean="0">
                <a:solidFill>
                  <a:srgbClr val="FF0000"/>
                </a:solidFill>
              </a:rPr>
              <a:t>ŽENA</a:t>
            </a:r>
            <a:r>
              <a:rPr lang="cs-CZ" b="1" dirty="0" smtClean="0">
                <a:solidFill>
                  <a:srgbClr val="FFC000"/>
                </a:solidFill>
              </a:rPr>
              <a:t> </a:t>
            </a:r>
            <a:r>
              <a:rPr lang="cs-CZ" b="1" dirty="0" smtClean="0">
                <a:solidFill>
                  <a:srgbClr val="0000CC"/>
                </a:solidFill>
              </a:rPr>
              <a:t>nebo </a:t>
            </a:r>
            <a:r>
              <a:rPr lang="cs-CZ" b="1" dirty="0" smtClean="0">
                <a:solidFill>
                  <a:srgbClr val="FF0000"/>
                </a:solidFill>
              </a:rPr>
              <a:t>RŮŽE</a:t>
            </a:r>
            <a:r>
              <a:rPr lang="cs-CZ" b="1" dirty="0" smtClean="0">
                <a:solidFill>
                  <a:srgbClr val="0000CC"/>
                </a:solidFill>
              </a:rPr>
              <a:t>:</a:t>
            </a:r>
            <a:endParaRPr lang="cs-CZ" b="1" dirty="0">
              <a:solidFill>
                <a:srgbClr val="0000CC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195736" y="2753683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736" y="4293097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602128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6256" y="2753683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6256" y="429309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6256" y="60212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Documents and Settings\Doma\Local Settings\Temporary Internet Files\Content.IE5\WSZD3G0M\MC9001922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1026003" cy="2014889"/>
          </a:xfrm>
          <a:prstGeom prst="rect">
            <a:avLst/>
          </a:prstGeom>
          <a:noFill/>
        </p:spPr>
      </p:pic>
      <p:pic>
        <p:nvPicPr>
          <p:cNvPr id="2051" name="Picture 3" descr="C:\Documents and Settings\Doma\Local Settings\Temporary Internet Files\Content.IE5\WSZD3G0M\MC900250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196752"/>
            <a:ext cx="1182039" cy="1516535"/>
          </a:xfrm>
          <a:prstGeom prst="rect">
            <a:avLst/>
          </a:prstGeom>
          <a:noFill/>
        </p:spPr>
      </p:pic>
      <p:pic>
        <p:nvPicPr>
          <p:cNvPr id="2052" name="Picture 4" descr="C:\Documents and Settings\Doma\Local Settings\Temporary Internet Files\Content.IE5\BJ1JAV4F\MC90031909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581128"/>
            <a:ext cx="1836115" cy="1627632"/>
          </a:xfrm>
          <a:prstGeom prst="rect">
            <a:avLst/>
          </a:prstGeom>
          <a:noFill/>
        </p:spPr>
      </p:pic>
      <p:pic>
        <p:nvPicPr>
          <p:cNvPr id="2053" name="Picture 5" descr="C:\Documents and Settings\Doma\Local Settings\Temporary Internet Files\Content.IE5\QGEVIN6J\MC90033578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157192"/>
            <a:ext cx="1350231" cy="1133782"/>
          </a:xfrm>
          <a:prstGeom prst="rect">
            <a:avLst/>
          </a:prstGeom>
          <a:noFill/>
        </p:spPr>
      </p:pic>
      <p:pic>
        <p:nvPicPr>
          <p:cNvPr id="2054" name="Picture 6" descr="C:\Documents and Settings\Doma\Local Settings\Temporary Internet Files\Content.IE5\OCO1EINL\MC900436899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2780928"/>
            <a:ext cx="1714500" cy="1714500"/>
          </a:xfrm>
          <a:prstGeom prst="rect">
            <a:avLst/>
          </a:prstGeom>
          <a:noFill/>
        </p:spPr>
      </p:pic>
      <p:pic>
        <p:nvPicPr>
          <p:cNvPr id="2055" name="Picture 7" descr="C:\Documents and Settings\Doma\Local Settings\Temporary Internet Files\Content.IE5\WSZD3G0M\MC90011278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140968"/>
            <a:ext cx="1647771" cy="12995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155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Urči podstatné jméno: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err="1" smtClean="0"/>
              <a:t>Podst</a:t>
            </a:r>
            <a:r>
              <a:rPr lang="cs-CZ" sz="2800" b="1" u="sng" dirty="0" smtClean="0"/>
              <a:t>. jméno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77633" y="1444134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2. </a:t>
            </a:r>
            <a:r>
              <a:rPr lang="cs-CZ" sz="2800" b="1" u="sng" dirty="0" err="1" smtClean="0"/>
              <a:t>p.č.j</a:t>
            </a:r>
            <a:r>
              <a:rPr lang="cs-CZ" sz="2800" b="1" u="sng" dirty="0" smtClean="0"/>
              <a:t>.</a:t>
            </a:r>
            <a:endParaRPr lang="cs-CZ" sz="28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50405" y="2112187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ŽENA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hvězda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77633" y="2780928"/>
            <a:ext cx="159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hvězd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50405" y="3486582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RŮŽE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váza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77633" y="4110710"/>
            <a:ext cx="159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váz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045616" y="145648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143975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pila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78765" y="21121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pil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450405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ŽENA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ulice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77633" y="348658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ulice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50405" y="4110710"/>
            <a:ext cx="1104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ŽENA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makovice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003055" y="1433539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450405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RŮŽE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77633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makovice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cibule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50405" y="5471646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RŮŽE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278765" y="5470747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cibule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6969821" y="1456482"/>
            <a:ext cx="0" cy="501202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224113" y="1433539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7.p.č.mn</a:t>
            </a:r>
            <a:endParaRPr lang="cs-CZ" sz="2800" b="1" u="sng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333966" y="2106134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pil</a:t>
            </a:r>
            <a:r>
              <a:rPr lang="cs-CZ" sz="2800" b="1" dirty="0" smtClean="0">
                <a:solidFill>
                  <a:srgbClr val="FF0000"/>
                </a:solidFill>
              </a:rPr>
              <a:t>ami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333966" y="2780928"/>
            <a:ext cx="1630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hvězd</a:t>
            </a:r>
            <a:r>
              <a:rPr lang="cs-CZ" sz="2800" b="1" dirty="0" smtClean="0">
                <a:solidFill>
                  <a:srgbClr val="FF0000"/>
                </a:solidFill>
              </a:rPr>
              <a:t>ami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333966" y="348658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ulic</a:t>
            </a:r>
            <a:r>
              <a:rPr lang="cs-CZ" sz="2800" b="1" dirty="0" smtClean="0">
                <a:solidFill>
                  <a:srgbClr val="FF0000"/>
                </a:solidFill>
              </a:rPr>
              <a:t>emi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302212" y="4110710"/>
            <a:ext cx="166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váz</a:t>
            </a:r>
            <a:r>
              <a:rPr lang="cs-CZ" sz="2800" b="1" dirty="0" smtClean="0">
                <a:solidFill>
                  <a:srgbClr val="FF0000"/>
                </a:solidFill>
              </a:rPr>
              <a:t>ami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224113" y="4776384"/>
            <a:ext cx="2021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makovic</a:t>
            </a:r>
            <a:r>
              <a:rPr lang="cs-CZ" sz="2800" b="1" dirty="0" smtClean="0">
                <a:solidFill>
                  <a:srgbClr val="FF0000"/>
                </a:solidFill>
              </a:rPr>
              <a:t>emi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02211" y="5471646"/>
            <a:ext cx="1942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cibul</a:t>
            </a:r>
            <a:r>
              <a:rPr lang="cs-CZ" sz="2800" b="1" dirty="0" smtClean="0">
                <a:solidFill>
                  <a:srgbClr val="FF0000"/>
                </a:solidFill>
              </a:rPr>
              <a:t>emi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34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30" grpId="0"/>
      <p:bldP spid="31" grpId="0"/>
      <p:bldP spid="32" grpId="0"/>
      <p:bldP spid="34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00CC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86764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b</a:t>
            </a:r>
            <a:r>
              <a:rPr lang="cs-CZ" sz="4400" b="1" dirty="0" smtClean="0"/>
              <a:t>říz_, na </a:t>
            </a:r>
            <a:r>
              <a:rPr lang="cs-CZ" sz="4400" b="1" dirty="0" err="1" smtClean="0"/>
              <a:t>cibul</a:t>
            </a:r>
            <a:r>
              <a:rPr lang="cs-CZ" sz="4400" b="1" dirty="0" smtClean="0"/>
              <a:t>_, v košil_, dvě </a:t>
            </a:r>
            <a:r>
              <a:rPr lang="cs-CZ" sz="4400" b="1" dirty="0" err="1" smtClean="0"/>
              <a:t>žáb</a:t>
            </a:r>
            <a:r>
              <a:rPr lang="cs-CZ" sz="4400" b="1" dirty="0" smtClean="0"/>
              <a:t>_, ze žul_, do škol_, s </a:t>
            </a:r>
            <a:r>
              <a:rPr lang="cs-CZ" sz="4400" b="1" dirty="0" err="1" smtClean="0"/>
              <a:t>dívkam</a:t>
            </a:r>
            <a:r>
              <a:rPr lang="cs-CZ" sz="4400" b="1" dirty="0" smtClean="0"/>
              <a:t>_, nové lamp_, v </a:t>
            </a:r>
            <a:r>
              <a:rPr lang="cs-CZ" sz="4400" b="1" dirty="0" err="1" smtClean="0"/>
              <a:t>košil_ch</a:t>
            </a:r>
            <a:r>
              <a:rPr lang="cs-CZ" sz="4400" b="1" dirty="0" smtClean="0"/>
              <a:t>, do stodol_, </a:t>
            </a:r>
          </a:p>
          <a:p>
            <a:r>
              <a:rPr lang="cs-CZ" sz="4400" b="1" dirty="0" smtClean="0"/>
              <a:t>s </a:t>
            </a:r>
            <a:r>
              <a:rPr lang="cs-CZ" sz="4400" b="1" dirty="0" err="1" smtClean="0"/>
              <a:t>ovcem</a:t>
            </a:r>
            <a:r>
              <a:rPr lang="cs-CZ" sz="4400" b="1" dirty="0" smtClean="0"/>
              <a:t>_, v neděl_, s </a:t>
            </a:r>
            <a:r>
              <a:rPr lang="cs-CZ" sz="4400" b="1" dirty="0" err="1" smtClean="0"/>
              <a:t>husam</a:t>
            </a:r>
            <a:r>
              <a:rPr lang="cs-CZ" sz="4400" b="1" dirty="0" smtClean="0"/>
              <a:t>_, </a:t>
            </a:r>
          </a:p>
          <a:p>
            <a:r>
              <a:rPr lang="cs-CZ" sz="4400" b="1" dirty="0" smtClean="0"/>
              <a:t>na </a:t>
            </a:r>
            <a:r>
              <a:rPr lang="cs-CZ" sz="4400" b="1" dirty="0" err="1" smtClean="0"/>
              <a:t>jedl_ch</a:t>
            </a:r>
            <a:r>
              <a:rPr lang="cs-CZ" sz="4400" b="1" dirty="0" smtClean="0"/>
              <a:t>, s </a:t>
            </a:r>
            <a:r>
              <a:rPr lang="cs-CZ" sz="4400" b="1" dirty="0" err="1" smtClean="0"/>
              <a:t>kopretinam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chvíl</a:t>
            </a:r>
            <a:r>
              <a:rPr lang="cs-CZ" sz="4400" b="1" dirty="0" smtClean="0"/>
              <a:t>_,</a:t>
            </a:r>
          </a:p>
          <a:p>
            <a:r>
              <a:rPr lang="cs-CZ" sz="4400" b="1" dirty="0" smtClean="0"/>
              <a:t>na </a:t>
            </a:r>
            <a:r>
              <a:rPr lang="cs-CZ" sz="4400" b="1" dirty="0" err="1" smtClean="0"/>
              <a:t>židl</a:t>
            </a:r>
            <a:r>
              <a:rPr lang="cs-CZ" sz="4400" b="1" dirty="0" smtClean="0"/>
              <a:t>_, od smůl_, s </a:t>
            </a:r>
            <a:r>
              <a:rPr lang="cs-CZ" sz="4400" b="1" dirty="0" err="1" smtClean="0"/>
              <a:t>chybam</a:t>
            </a:r>
            <a:r>
              <a:rPr lang="cs-CZ" sz="4400" b="1" dirty="0" smtClean="0"/>
              <a:t>_, </a:t>
            </a:r>
          </a:p>
          <a:p>
            <a:r>
              <a:rPr lang="cs-CZ" sz="4400" b="1" dirty="0" smtClean="0"/>
              <a:t>do Ostrav_, do Vltav_, u Ev_, jív_ 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38891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Zdroje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Pravopis podstatných jmen hrou, Pracovní sešit pro 4. ročník; Nová Škola, s.r.o.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37362" y="2164214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Kliparty z programu Microsoft </a:t>
            </a:r>
            <a:r>
              <a:rPr lang="cs-CZ" b="1" dirty="0" err="1"/>
              <a:t>Power</a:t>
            </a:r>
            <a:r>
              <a:rPr lang="cs-CZ" b="1" dirty="0"/>
              <a:t> Point </a:t>
            </a:r>
            <a:r>
              <a:rPr lang="cs-CZ" b="1" dirty="0" smtClean="0"/>
              <a:t>2010</a:t>
            </a:r>
          </a:p>
          <a:p>
            <a:r>
              <a:rPr lang="cs-CZ" b="1" smtClean="0"/>
              <a:t>www.office.microsoft.com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4508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507</Words>
  <Application>Microsoft Office PowerPoint</Application>
  <PresentationFormat>Předvádění na obrazovce (4:3)</PresentationFormat>
  <Paragraphs>132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Český jazyk – Skloňování podstatných jmen</vt:lpstr>
      <vt:lpstr>Vzory podstatných jmen rodu ženského </vt:lpstr>
      <vt:lpstr>Vzory pro podstatná jména rodu ženského</vt:lpstr>
      <vt:lpstr>Skloňování podstatných jmen rodu ženského – vzor ŽENA</vt:lpstr>
      <vt:lpstr>Pamatujte si!</vt:lpstr>
      <vt:lpstr>Skloňování podstatných jmen rodu ženského – vzor RŮŽE</vt:lpstr>
      <vt:lpstr>Pamatujte si!</vt:lpstr>
      <vt:lpstr>Přiřaď ke vzorům ŽENA nebo RŮŽE:</vt:lpstr>
      <vt:lpstr>Urči podstatné jméno:</vt:lpstr>
      <vt:lpstr>Doplň i – í / y - ý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jitka</cp:lastModifiedBy>
  <cp:revision>167</cp:revision>
  <dcterms:created xsi:type="dcterms:W3CDTF">2011-12-02T14:06:03Z</dcterms:created>
  <dcterms:modified xsi:type="dcterms:W3CDTF">2014-01-23T21:16:59Z</dcterms:modified>
</cp:coreProperties>
</file>