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59" r:id="rId3"/>
    <p:sldId id="274" r:id="rId4"/>
    <p:sldId id="276" r:id="rId5"/>
    <p:sldId id="263" r:id="rId6"/>
    <p:sldId id="278" r:id="rId7"/>
    <p:sldId id="279" r:id="rId8"/>
    <p:sldId id="280" r:id="rId9"/>
    <p:sldId id="281" r:id="rId10"/>
    <p:sldId id="282" r:id="rId11"/>
    <p:sldId id="28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Skloňování podstatných jmen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VY_32_inovace_05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Skloňování podstatných jmen rodu ženského 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únor 2013</a:t>
            </a:r>
          </a:p>
          <a:p>
            <a:r>
              <a:rPr lang="cs-CZ" sz="1600" dirty="0" smtClean="0"/>
              <a:t>Věková skupina:      4. ročník</a:t>
            </a:r>
          </a:p>
          <a:p>
            <a:r>
              <a:rPr lang="cs-CZ" sz="1600" dirty="0" smtClean="0"/>
              <a:t>Tematická oblast:    Český jazyk – Podstatná jména</a:t>
            </a:r>
          </a:p>
          <a:p>
            <a:r>
              <a:rPr lang="cs-CZ" sz="1600" dirty="0" smtClean="0"/>
              <a:t>Anotace:    Přiřazování podstatných jmen rodu ženského ke vzorům a jejich pravopis.</a:t>
            </a:r>
          </a:p>
        </p:txBody>
      </p:sp>
    </p:spTree>
    <p:extLst>
      <p:ext uri="{BB962C8B-B14F-4D97-AF65-F5344CB8AC3E}">
        <p14:creationId xmlns:p14="http://schemas.microsoft.com/office/powerpoint/2010/main" val="781534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5227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00CC"/>
                </a:solidFill>
              </a:rPr>
              <a:t>Vzory podstatných jmen rodu ženského 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5388" y="1897635"/>
            <a:ext cx="17783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ŽEN</a:t>
            </a:r>
            <a:r>
              <a:rPr lang="cs-CZ" sz="4000" b="1" dirty="0" smtClean="0">
                <a:solidFill>
                  <a:srgbClr val="7030A0"/>
                </a:solidFill>
              </a:rPr>
              <a:t>A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81918" y="1897635"/>
            <a:ext cx="16020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RŮŽ</a:t>
            </a:r>
            <a:r>
              <a:rPr lang="cs-CZ" sz="4000" b="1" dirty="0" smtClean="0">
                <a:solidFill>
                  <a:srgbClr val="7030A0"/>
                </a:solidFill>
              </a:rPr>
              <a:t>E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55976" y="1866857"/>
            <a:ext cx="166798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PÍSEŇ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00192" y="1866856"/>
            <a:ext cx="216758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KOST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2780928"/>
            <a:ext cx="889248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Vzory </a:t>
            </a:r>
            <a:r>
              <a:rPr lang="cs-CZ" sz="4400" b="1" dirty="0" smtClean="0">
                <a:solidFill>
                  <a:srgbClr val="FF0000"/>
                </a:solidFill>
              </a:rPr>
              <a:t>ŽENA</a:t>
            </a:r>
            <a:r>
              <a:rPr lang="cs-CZ" sz="4400" b="1" dirty="0" smtClean="0"/>
              <a:t> a </a:t>
            </a:r>
            <a:r>
              <a:rPr lang="cs-CZ" sz="4400" b="1" dirty="0" smtClean="0">
                <a:solidFill>
                  <a:srgbClr val="FF0000"/>
                </a:solidFill>
              </a:rPr>
              <a:t>RŮŽE</a:t>
            </a:r>
            <a:r>
              <a:rPr lang="cs-CZ" sz="4400" b="1" dirty="0" smtClean="0"/>
              <a:t> jsou zakončeny samohláskou.</a:t>
            </a:r>
          </a:p>
          <a:p>
            <a:r>
              <a:rPr lang="cs-CZ" sz="4400" b="1" dirty="0" smtClean="0"/>
              <a:t>Vzory </a:t>
            </a:r>
            <a:r>
              <a:rPr lang="cs-CZ" sz="4400" b="1" dirty="0" smtClean="0">
                <a:solidFill>
                  <a:srgbClr val="FF0000"/>
                </a:solidFill>
              </a:rPr>
              <a:t>PÍSEŇ</a:t>
            </a:r>
            <a:r>
              <a:rPr lang="cs-CZ" sz="4400" b="1" dirty="0" smtClean="0"/>
              <a:t> a </a:t>
            </a:r>
            <a:r>
              <a:rPr lang="cs-CZ" sz="4400" b="1" dirty="0" smtClean="0">
                <a:solidFill>
                  <a:srgbClr val="FF0000"/>
                </a:solidFill>
              </a:rPr>
              <a:t>KOST</a:t>
            </a:r>
            <a:r>
              <a:rPr lang="cs-CZ" sz="4400" b="1" dirty="0" smtClean="0"/>
              <a:t> jsou zakončeny souhláskou.</a:t>
            </a:r>
          </a:p>
          <a:p>
            <a:r>
              <a:rPr lang="cs-CZ" sz="4400" b="1" dirty="0" smtClean="0"/>
              <a:t>Podle tvaru 1. pádu nebo 2. pádu č. j. zjistíme, ke kterému vzoru patří.</a:t>
            </a:r>
          </a:p>
          <a:p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31960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2295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00CC"/>
                </a:solidFill>
              </a:rPr>
              <a:t>Vzory pro podstatná jména rodu ženského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18540" y="1444134"/>
            <a:ext cx="15133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ŽEN</a:t>
            </a:r>
            <a:r>
              <a:rPr lang="cs-CZ" sz="2800" b="1" u="sng" dirty="0" smtClean="0">
                <a:solidFill>
                  <a:srgbClr val="FF0000"/>
                </a:solidFill>
              </a:rPr>
              <a:t>A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04325" y="1444134"/>
            <a:ext cx="1260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PÍSEŇ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82063" y="2044428"/>
            <a:ext cx="15978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růž</a:t>
            </a:r>
            <a:r>
              <a:rPr lang="cs-CZ" sz="2800" b="1" dirty="0" smtClean="0">
                <a:solidFill>
                  <a:srgbClr val="FF0000"/>
                </a:solidFill>
              </a:rPr>
              <a:t>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15328" y="2818741"/>
            <a:ext cx="1638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/>
              <a:t>ísn</a:t>
            </a:r>
            <a:r>
              <a:rPr lang="cs-CZ" sz="2800" b="1" dirty="0" smtClean="0">
                <a:solidFill>
                  <a:srgbClr val="FF0000"/>
                </a:solidFill>
              </a:rPr>
              <a:t>ě (-e)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3131840" y="1473797"/>
            <a:ext cx="0" cy="180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487474" y="1433539"/>
            <a:ext cx="14108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RŮŽ</a:t>
            </a:r>
            <a:r>
              <a:rPr lang="cs-CZ" sz="2800" b="1" u="sng" dirty="0" smtClean="0">
                <a:solidFill>
                  <a:srgbClr val="FF0000"/>
                </a:solidFill>
              </a:rPr>
              <a:t>E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18540" y="2024529"/>
            <a:ext cx="17293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žen</a:t>
            </a:r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04325" y="2082523"/>
            <a:ext cx="15139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píseň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682419" y="2779053"/>
            <a:ext cx="17346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růž</a:t>
            </a:r>
            <a:r>
              <a:rPr lang="cs-CZ" sz="2800" b="1" dirty="0" smtClean="0">
                <a:solidFill>
                  <a:srgbClr val="FF0000"/>
                </a:solidFill>
              </a:rPr>
              <a:t>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5115092" y="1473797"/>
            <a:ext cx="0" cy="1800000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79512" y="1433539"/>
            <a:ext cx="10732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Vzor</a:t>
            </a:r>
            <a:endParaRPr lang="cs-CZ" sz="2800" b="1" u="sng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79512" y="2044428"/>
            <a:ext cx="11107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79512" y="2780928"/>
            <a:ext cx="15974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2. pád</a:t>
            </a:r>
            <a:endParaRPr lang="cs-CZ" sz="2800" b="1" dirty="0"/>
          </a:p>
        </p:txBody>
      </p:sp>
      <p:cxnSp>
        <p:nvCxnSpPr>
          <p:cNvPr id="27" name="Přímá spojnice 26"/>
          <p:cNvCxnSpPr/>
          <p:nvPr/>
        </p:nvCxnSpPr>
        <p:spPr>
          <a:xfrm>
            <a:off x="7302212" y="1433539"/>
            <a:ext cx="0" cy="180000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7452320" y="1433539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KOST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439597" y="2112187"/>
            <a:ext cx="15243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kost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28" name="Přímá spojnice 27"/>
          <p:cNvCxnSpPr/>
          <p:nvPr/>
        </p:nvCxnSpPr>
        <p:spPr>
          <a:xfrm>
            <a:off x="1403648" y="1444133"/>
            <a:ext cx="0" cy="180000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7439597" y="2799424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kost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Documents and Settings\Doma\Local Settings\Temporary Internet Files\Content.IE5\P6WGSOCD\MC9003357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4005064"/>
            <a:ext cx="3594226" cy="199628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54351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13" grpId="0"/>
      <p:bldP spid="14" grpId="0"/>
      <p:bldP spid="15" grpId="0"/>
      <p:bldP spid="17" grpId="0"/>
      <p:bldP spid="24" grpId="0"/>
      <p:bldP spid="26" grpId="0"/>
      <p:bldP spid="30" grpId="0"/>
      <p:bldP spid="31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00CC"/>
                </a:solidFill>
              </a:rPr>
              <a:t>Skloňování podstatných jmen rodu ženského – vzor </a:t>
            </a:r>
            <a:r>
              <a:rPr lang="cs-CZ" b="1" dirty="0" smtClean="0">
                <a:solidFill>
                  <a:srgbClr val="FF0000"/>
                </a:solidFill>
              </a:rPr>
              <a:t>PÍSEŇ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67167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0000CC"/>
                </a:solidFill>
              </a:rPr>
              <a:t>Pád</a:t>
            </a:r>
            <a:endParaRPr lang="cs-CZ" sz="2800" b="1" u="sng" dirty="0">
              <a:solidFill>
                <a:srgbClr val="0000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45507" y="1433539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0000CC"/>
                </a:solidFill>
              </a:rPr>
              <a:t>Číslo množné</a:t>
            </a:r>
            <a:endParaRPr lang="cs-CZ" sz="2800" b="1" u="sng" dirty="0">
              <a:solidFill>
                <a:srgbClr val="0000CC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12232" y="2112187"/>
            <a:ext cx="11509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píseň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85376" y="2780928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2.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75040" y="2780928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písn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12232" y="3477713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písn</a:t>
            </a:r>
            <a:r>
              <a:rPr lang="cs-CZ" sz="2800" b="1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885376" y="411648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4.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75040" y="4110710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písn</a:t>
            </a:r>
            <a:r>
              <a:rPr lang="cs-CZ" sz="2800" b="1" dirty="0">
                <a:solidFill>
                  <a:srgbClr val="FF0000"/>
                </a:solidFill>
              </a:rPr>
              <a:t>ě</a:t>
            </a:r>
          </a:p>
        </p:txBody>
      </p:sp>
      <p:cxnSp>
        <p:nvCxnSpPr>
          <p:cNvPr id="12" name="Přímá spojnice 11"/>
          <p:cNvCxnSpPr/>
          <p:nvPr/>
        </p:nvCxnSpPr>
        <p:spPr>
          <a:xfrm>
            <a:off x="2326992" y="1489802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872759" y="1433540"/>
            <a:ext cx="246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>
                <a:solidFill>
                  <a:srgbClr val="0000CC"/>
                </a:solidFill>
              </a:rPr>
              <a:t>Číslo jednotné</a:t>
            </a:r>
            <a:endParaRPr lang="cs-CZ" sz="2800" b="1" u="sng" dirty="0">
              <a:solidFill>
                <a:srgbClr val="0000CC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98460" y="211369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1.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75040" y="2118240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písn</a:t>
            </a:r>
            <a:r>
              <a:rPr lang="cs-CZ" sz="2800" b="1" dirty="0" smtClean="0">
                <a:solidFill>
                  <a:srgbClr val="FF0000"/>
                </a:solidFill>
              </a:rPr>
              <a:t>ě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312232" y="278092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písn</a:t>
            </a:r>
            <a:r>
              <a:rPr lang="cs-CZ" sz="2800" b="1" dirty="0">
                <a:solidFill>
                  <a:srgbClr val="FF0000"/>
                </a:solidFill>
              </a:rPr>
              <a:t>ě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885376" y="3486582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3.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475040" y="3469588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písn</a:t>
            </a:r>
            <a:r>
              <a:rPr lang="cs-CZ" sz="2800" b="1" dirty="0" smtClean="0">
                <a:solidFill>
                  <a:srgbClr val="FF0000"/>
                </a:solidFill>
              </a:rPr>
              <a:t>ím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332516" y="4110710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píseň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98460" y="4747787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5.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5580112" y="1433538"/>
            <a:ext cx="0" cy="5034969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332516" y="4747787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písn</a:t>
            </a:r>
            <a:r>
              <a:rPr lang="cs-CZ" sz="2800" b="1" dirty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!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475040" y="4747787"/>
            <a:ext cx="2339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písn</a:t>
            </a:r>
            <a:r>
              <a:rPr lang="cs-CZ" sz="2800" b="1" dirty="0">
                <a:solidFill>
                  <a:srgbClr val="FF0000"/>
                </a:solidFill>
              </a:rPr>
              <a:t>ě</a:t>
            </a:r>
            <a:r>
              <a:rPr lang="cs-CZ" sz="2800" b="1" dirty="0" smtClean="0"/>
              <a:t>!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98460" y="5471646"/>
            <a:ext cx="2002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6. pád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035209" y="5471646"/>
            <a:ext cx="20027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o</a:t>
            </a:r>
            <a:r>
              <a:rPr lang="cs-CZ" sz="2800" b="1" dirty="0" smtClean="0"/>
              <a:t> písn</a:t>
            </a:r>
            <a:r>
              <a:rPr lang="cs-CZ" sz="2800" b="1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198226" y="5471646"/>
            <a:ext cx="16255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 písn</a:t>
            </a:r>
            <a:r>
              <a:rPr lang="cs-CZ" sz="2800" b="1" dirty="0">
                <a:solidFill>
                  <a:srgbClr val="FF0000"/>
                </a:solidFill>
              </a:rPr>
              <a:t>í</a:t>
            </a:r>
            <a:r>
              <a:rPr lang="cs-CZ" sz="2800" b="1" dirty="0" smtClean="0">
                <a:solidFill>
                  <a:srgbClr val="FF0000"/>
                </a:solidFill>
              </a:rPr>
              <a:t>ch</a:t>
            </a:r>
            <a:r>
              <a:rPr lang="cs-CZ" sz="2800" b="1" dirty="0" smtClean="0"/>
              <a:t> 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85376" y="6093296"/>
            <a:ext cx="1259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7. pád</a:t>
            </a:r>
            <a:endParaRPr lang="cs-CZ" sz="2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312232" y="6093296"/>
            <a:ext cx="15275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písn</a:t>
            </a:r>
            <a:r>
              <a:rPr lang="cs-CZ" sz="2800" b="1" dirty="0">
                <a:solidFill>
                  <a:srgbClr val="FF0000"/>
                </a:solidFill>
              </a:rPr>
              <a:t>í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6475040" y="6093296"/>
            <a:ext cx="22642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písn</a:t>
            </a:r>
            <a:r>
              <a:rPr lang="cs-CZ" sz="2800" b="1" dirty="0" smtClean="0">
                <a:solidFill>
                  <a:srgbClr val="FF0000"/>
                </a:solidFill>
              </a:rPr>
              <a:t>ěmi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4919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11" grpId="0"/>
      <p:bldP spid="27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00CC"/>
                </a:solidFill>
              </a:rPr>
              <a:t>Pamatujte si!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836712"/>
            <a:ext cx="9144000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prstClr val="black"/>
                </a:solidFill>
              </a:rPr>
              <a:t>Podle vzoru </a:t>
            </a:r>
            <a:r>
              <a:rPr lang="cs-CZ" sz="4000" b="1" dirty="0" smtClean="0">
                <a:solidFill>
                  <a:srgbClr val="FF0000"/>
                </a:solidFill>
              </a:rPr>
              <a:t>PÍSEŇ</a:t>
            </a:r>
            <a:r>
              <a:rPr lang="cs-CZ" sz="4000" b="1" dirty="0" smtClean="0">
                <a:solidFill>
                  <a:prstClr val="black"/>
                </a:solidFill>
              </a:rPr>
              <a:t> se skloňují podstatná jména rodu ženského, která jsou </a:t>
            </a:r>
            <a:r>
              <a:rPr lang="cs-CZ" sz="4000" b="1" dirty="0" smtClean="0">
                <a:solidFill>
                  <a:srgbClr val="0000CC"/>
                </a:solidFill>
              </a:rPr>
              <a:t>v 1. pádě čísla jednotného </a:t>
            </a:r>
            <a:r>
              <a:rPr lang="cs-CZ" sz="4000" b="1" dirty="0" smtClean="0">
                <a:solidFill>
                  <a:prstClr val="black"/>
                </a:solidFill>
              </a:rPr>
              <a:t>zakončena souhláskou </a:t>
            </a:r>
            <a:r>
              <a:rPr lang="cs-CZ" sz="4000" b="1" dirty="0" smtClean="0">
                <a:solidFill>
                  <a:prstClr val="black"/>
                </a:solidFill>
              </a:rPr>
              <a:t>a </a:t>
            </a:r>
            <a:r>
              <a:rPr lang="cs-CZ" sz="4000" b="1" dirty="0" smtClean="0">
                <a:solidFill>
                  <a:srgbClr val="0000CC"/>
                </a:solidFill>
              </a:rPr>
              <a:t>v 2. pádě čísla jednotného </a:t>
            </a:r>
            <a:r>
              <a:rPr lang="cs-CZ" sz="4000" b="1" dirty="0" smtClean="0">
                <a:solidFill>
                  <a:prstClr val="black"/>
                </a:solidFill>
              </a:rPr>
              <a:t>na </a:t>
            </a:r>
            <a:r>
              <a:rPr lang="cs-CZ" sz="4000" b="1" dirty="0" smtClean="0">
                <a:solidFill>
                  <a:srgbClr val="FF0000"/>
                </a:solidFill>
              </a:rPr>
              <a:t>–e/-ě</a:t>
            </a:r>
            <a:r>
              <a:rPr lang="cs-CZ" sz="4000" b="1" dirty="0" smtClean="0">
                <a:solidFill>
                  <a:prstClr val="black"/>
                </a:solidFill>
              </a:rPr>
              <a:t>.</a:t>
            </a:r>
          </a:p>
          <a:p>
            <a:endParaRPr lang="cs-CZ" sz="1600" b="1" dirty="0" smtClean="0">
              <a:solidFill>
                <a:prstClr val="black"/>
              </a:solidFill>
            </a:endParaRPr>
          </a:p>
          <a:p>
            <a:r>
              <a:rPr lang="cs-CZ" sz="4000" b="1" dirty="0" smtClean="0">
                <a:solidFill>
                  <a:prstClr val="black"/>
                </a:solidFill>
              </a:rPr>
              <a:t>Například: větev, tvář, tykev</a:t>
            </a:r>
          </a:p>
          <a:p>
            <a:endParaRPr lang="cs-CZ" sz="4000" b="1" dirty="0">
              <a:solidFill>
                <a:prstClr val="black"/>
              </a:solidFill>
            </a:endParaRPr>
          </a:p>
          <a:p>
            <a:r>
              <a:rPr lang="cs-CZ" sz="4000" b="1" dirty="0" smtClean="0">
                <a:solidFill>
                  <a:prstClr val="black"/>
                </a:solidFill>
              </a:rPr>
              <a:t>Podstatná jména rodu ženského skloňovaná podle vzoru </a:t>
            </a:r>
            <a:r>
              <a:rPr lang="cs-CZ" sz="4000" b="1" dirty="0" smtClean="0">
                <a:solidFill>
                  <a:srgbClr val="FF0000"/>
                </a:solidFill>
              </a:rPr>
              <a:t>PÍSEŇ</a:t>
            </a:r>
            <a:r>
              <a:rPr lang="cs-CZ" sz="4000" b="1" dirty="0" smtClean="0">
                <a:solidFill>
                  <a:prstClr val="black"/>
                </a:solidFill>
              </a:rPr>
              <a:t>, </a:t>
            </a:r>
            <a:r>
              <a:rPr lang="cs-CZ" sz="4000" b="1" smtClean="0">
                <a:solidFill>
                  <a:prstClr val="black"/>
                </a:solidFill>
              </a:rPr>
              <a:t>mají </a:t>
            </a:r>
            <a:r>
              <a:rPr lang="cs-CZ" sz="4000" b="1" smtClean="0">
                <a:solidFill>
                  <a:prstClr val="black"/>
                </a:solidFill>
              </a:rPr>
              <a:t>ve </a:t>
            </a:r>
            <a:r>
              <a:rPr lang="cs-CZ" sz="4000" b="1" dirty="0" smtClean="0">
                <a:solidFill>
                  <a:prstClr val="black"/>
                </a:solidFill>
              </a:rPr>
              <a:t>všech koncovkách měkké</a:t>
            </a:r>
            <a:r>
              <a:rPr lang="cs-CZ" sz="4000" b="1" dirty="0">
                <a:solidFill>
                  <a:prstClr val="black"/>
                </a:solidFill>
              </a:rPr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–i/-í</a:t>
            </a:r>
            <a:r>
              <a:rPr lang="cs-CZ" sz="4000" b="1" dirty="0" smtClean="0">
                <a:solidFill>
                  <a:prstClr val="black"/>
                </a:solidFill>
              </a:rPr>
              <a:t>. </a:t>
            </a:r>
            <a:endParaRPr lang="cs-CZ" sz="40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3071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00CC"/>
                </a:solidFill>
              </a:rPr>
              <a:t>Skloňování podstatných jmen rodu ženského – vzor </a:t>
            </a:r>
            <a:r>
              <a:rPr lang="cs-CZ" b="1" dirty="0" smtClean="0">
                <a:solidFill>
                  <a:srgbClr val="FF0000"/>
                </a:solidFill>
              </a:rPr>
              <a:t>KOST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67167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0000CC"/>
                </a:solidFill>
              </a:rPr>
              <a:t>Pád</a:t>
            </a:r>
            <a:endParaRPr lang="cs-CZ" sz="2800" b="1" u="sng" dirty="0">
              <a:solidFill>
                <a:srgbClr val="0000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45507" y="1433539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0000CC"/>
                </a:solidFill>
              </a:rPr>
              <a:t>Číslo množné</a:t>
            </a:r>
            <a:endParaRPr lang="cs-CZ" sz="2800" b="1" u="sng" dirty="0">
              <a:solidFill>
                <a:srgbClr val="0000CC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12232" y="2112187"/>
            <a:ext cx="11509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kost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85376" y="2780928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2.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75040" y="2780928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kost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 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12232" y="3477713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kost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85376" y="411648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4.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75040" y="4110710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kost</a:t>
            </a:r>
            <a:r>
              <a:rPr lang="cs-CZ" sz="2800" b="1" dirty="0">
                <a:solidFill>
                  <a:srgbClr val="FF0000"/>
                </a:solidFill>
              </a:rPr>
              <a:t>i</a:t>
            </a:r>
          </a:p>
        </p:txBody>
      </p:sp>
      <p:cxnSp>
        <p:nvCxnSpPr>
          <p:cNvPr id="12" name="Přímá spojnice 11"/>
          <p:cNvCxnSpPr/>
          <p:nvPr/>
        </p:nvCxnSpPr>
        <p:spPr>
          <a:xfrm>
            <a:off x="2326992" y="1489802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872759" y="1433540"/>
            <a:ext cx="246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>
                <a:solidFill>
                  <a:srgbClr val="0000CC"/>
                </a:solidFill>
              </a:rPr>
              <a:t>Číslo jednotné</a:t>
            </a:r>
            <a:endParaRPr lang="cs-CZ" sz="2800" b="1" u="sng" dirty="0">
              <a:solidFill>
                <a:srgbClr val="0000CC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98460" y="211369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1.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75040" y="2118240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kost</a:t>
            </a:r>
            <a:r>
              <a:rPr lang="cs-CZ" sz="2800" b="1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312232" y="278092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kost</a:t>
            </a:r>
            <a:r>
              <a:rPr lang="cs-CZ" sz="2800" b="1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885376" y="3486582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3.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475040" y="3469588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kost</a:t>
            </a:r>
            <a:r>
              <a:rPr lang="cs-CZ" sz="2800" b="1" dirty="0" smtClean="0">
                <a:solidFill>
                  <a:srgbClr val="FF0000"/>
                </a:solidFill>
              </a:rPr>
              <a:t>em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332516" y="4110710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kost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98460" y="4747787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5.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5580112" y="1433538"/>
            <a:ext cx="0" cy="5034969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332516" y="4747787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kost</a:t>
            </a:r>
            <a:r>
              <a:rPr lang="cs-CZ" sz="2800" b="1" dirty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!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475040" y="4747787"/>
            <a:ext cx="2339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kost</a:t>
            </a:r>
            <a:r>
              <a:rPr lang="cs-CZ" sz="2800" b="1" dirty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!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98460" y="5471646"/>
            <a:ext cx="2002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6. pád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029385" y="5470747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 kost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156176" y="5470747"/>
            <a:ext cx="19039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 kost</a:t>
            </a:r>
            <a:r>
              <a:rPr lang="cs-CZ" sz="2800" b="1" dirty="0">
                <a:solidFill>
                  <a:srgbClr val="FF0000"/>
                </a:solidFill>
              </a:rPr>
              <a:t>e</a:t>
            </a:r>
            <a:r>
              <a:rPr lang="cs-CZ" sz="2800" b="1" dirty="0" smtClean="0">
                <a:solidFill>
                  <a:srgbClr val="FF0000"/>
                </a:solidFill>
              </a:rPr>
              <a:t>ch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85376" y="6093296"/>
            <a:ext cx="1259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7. pád</a:t>
            </a:r>
            <a:endParaRPr lang="cs-CZ" sz="2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312232" y="6093296"/>
            <a:ext cx="15275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kost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475040" y="6093296"/>
            <a:ext cx="22642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kost</a:t>
            </a:r>
            <a:r>
              <a:rPr lang="cs-CZ" sz="2800" b="1" dirty="0" smtClean="0">
                <a:solidFill>
                  <a:srgbClr val="FF0000"/>
                </a:solidFill>
              </a:rPr>
              <a:t>mi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7002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11" grpId="0"/>
      <p:bldP spid="27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91721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00CC"/>
                </a:solidFill>
              </a:rPr>
              <a:t>Pamatujte si!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052736"/>
            <a:ext cx="9144000" cy="65864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prstClr val="black"/>
                </a:solidFill>
              </a:rPr>
              <a:t>Podle vzoru </a:t>
            </a:r>
            <a:r>
              <a:rPr lang="cs-CZ" sz="4000" b="1" dirty="0" smtClean="0">
                <a:solidFill>
                  <a:srgbClr val="FF0000"/>
                </a:solidFill>
              </a:rPr>
              <a:t>KOST </a:t>
            </a:r>
            <a:r>
              <a:rPr lang="cs-CZ" sz="4000" b="1" dirty="0" smtClean="0">
                <a:solidFill>
                  <a:prstClr val="black"/>
                </a:solidFill>
              </a:rPr>
              <a:t>se skloňují podstatná jména rodu ženského, která jsou </a:t>
            </a:r>
            <a:r>
              <a:rPr lang="cs-CZ" sz="4000" b="1" dirty="0" smtClean="0">
                <a:solidFill>
                  <a:srgbClr val="0000CC"/>
                </a:solidFill>
              </a:rPr>
              <a:t>v 1. pádě čísla jednotného </a:t>
            </a:r>
            <a:r>
              <a:rPr lang="cs-CZ" sz="4000" b="1" dirty="0" smtClean="0">
                <a:solidFill>
                  <a:prstClr val="black"/>
                </a:solidFill>
              </a:rPr>
              <a:t>zakončena na souhlásku a </a:t>
            </a:r>
            <a:r>
              <a:rPr lang="cs-CZ" sz="4000" b="1" dirty="0" smtClean="0">
                <a:solidFill>
                  <a:srgbClr val="0000CC"/>
                </a:solidFill>
              </a:rPr>
              <a:t>ve 2. pádě čísla jednotného</a:t>
            </a:r>
            <a:r>
              <a:rPr lang="cs-CZ" sz="4000" b="1" dirty="0" smtClean="0">
                <a:solidFill>
                  <a:prstClr val="black"/>
                </a:solidFill>
              </a:rPr>
              <a:t> na měkké </a:t>
            </a:r>
            <a:r>
              <a:rPr lang="cs-CZ" sz="4000" b="1" dirty="0" smtClean="0">
                <a:solidFill>
                  <a:srgbClr val="FF0000"/>
                </a:solidFill>
              </a:rPr>
              <a:t>–i</a:t>
            </a:r>
            <a:r>
              <a:rPr lang="cs-CZ" sz="4000" b="1" dirty="0" smtClean="0">
                <a:solidFill>
                  <a:prstClr val="black"/>
                </a:solidFill>
              </a:rPr>
              <a:t>.</a:t>
            </a:r>
          </a:p>
          <a:p>
            <a:r>
              <a:rPr lang="cs-CZ" sz="4000" b="1" dirty="0" smtClean="0">
                <a:solidFill>
                  <a:prstClr val="black"/>
                </a:solidFill>
              </a:rPr>
              <a:t>Například: rychlost, věc, zlost</a:t>
            </a:r>
          </a:p>
          <a:p>
            <a:endParaRPr lang="cs-CZ" sz="1400" b="1" dirty="0">
              <a:solidFill>
                <a:prstClr val="black"/>
              </a:solidFill>
            </a:endParaRPr>
          </a:p>
          <a:p>
            <a:r>
              <a:rPr lang="cs-CZ" sz="4000" b="1" dirty="0" smtClean="0">
                <a:solidFill>
                  <a:prstClr val="black"/>
                </a:solidFill>
              </a:rPr>
              <a:t>Podstatná jména rodu ženského, která se skloňují podle vzoru </a:t>
            </a:r>
            <a:r>
              <a:rPr lang="cs-CZ" sz="4000" b="1" dirty="0" smtClean="0">
                <a:solidFill>
                  <a:srgbClr val="FF0000"/>
                </a:solidFill>
              </a:rPr>
              <a:t>KOST</a:t>
            </a:r>
            <a:r>
              <a:rPr lang="cs-CZ" sz="4000" b="1" dirty="0" smtClean="0">
                <a:solidFill>
                  <a:prstClr val="black"/>
                </a:solidFill>
              </a:rPr>
              <a:t>, mají v koncovkách vždy měkké </a:t>
            </a:r>
            <a:r>
              <a:rPr lang="cs-CZ" sz="4000" b="1" dirty="0" smtClean="0">
                <a:solidFill>
                  <a:srgbClr val="FF0000"/>
                </a:solidFill>
              </a:rPr>
              <a:t>–i/-í</a:t>
            </a:r>
            <a:r>
              <a:rPr lang="cs-CZ" sz="4000" b="1" dirty="0" smtClean="0">
                <a:solidFill>
                  <a:prstClr val="black"/>
                </a:solidFill>
              </a:rPr>
              <a:t>.</a:t>
            </a:r>
          </a:p>
          <a:p>
            <a:endParaRPr lang="cs-CZ" sz="4400" b="1" dirty="0">
              <a:solidFill>
                <a:prstClr val="black"/>
              </a:solidFill>
            </a:endParaRPr>
          </a:p>
          <a:p>
            <a:endParaRPr lang="cs-CZ" sz="44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9163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171759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00CC"/>
                </a:solidFill>
              </a:rPr>
              <a:t>Přiřaď ke vzorům </a:t>
            </a:r>
            <a:r>
              <a:rPr lang="cs-CZ" b="1" dirty="0" smtClean="0">
                <a:solidFill>
                  <a:srgbClr val="FF0000"/>
                </a:solidFill>
              </a:rPr>
              <a:t>PÍSEŇ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smtClean="0">
                <a:solidFill>
                  <a:srgbClr val="0000CC"/>
                </a:solidFill>
              </a:rPr>
              <a:t>nebo </a:t>
            </a:r>
            <a:r>
              <a:rPr lang="cs-CZ" b="1" dirty="0" smtClean="0">
                <a:solidFill>
                  <a:srgbClr val="FF0000"/>
                </a:solidFill>
              </a:rPr>
              <a:t>KOST</a:t>
            </a:r>
            <a:r>
              <a:rPr lang="cs-CZ" b="1" dirty="0" smtClean="0">
                <a:solidFill>
                  <a:srgbClr val="0000CC"/>
                </a:solidFill>
              </a:rPr>
              <a:t>:</a:t>
            </a:r>
            <a:endParaRPr lang="cs-CZ" b="1" dirty="0">
              <a:solidFill>
                <a:srgbClr val="0000CC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2195736" y="2753683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195736" y="4293097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95736" y="6021288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876256" y="2753683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876256" y="4293097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876256" y="602128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1" name="Picture 3" descr="C:\Documents and Settings\Doma\Local Settings\Temporary Internet Files\Content.IE5\OCO1EINL\MC9004345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2636912"/>
            <a:ext cx="1244600" cy="1905000"/>
          </a:xfrm>
          <a:prstGeom prst="rect">
            <a:avLst/>
          </a:prstGeom>
          <a:noFill/>
        </p:spPr>
      </p:pic>
      <p:pic>
        <p:nvPicPr>
          <p:cNvPr id="2052" name="Picture 4" descr="C:\Documents and Settings\Doma\Local Settings\Temporary Internet Files\Content.IE5\P6WGSOCD\MC90029889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4653136"/>
            <a:ext cx="1814170" cy="1745590"/>
          </a:xfrm>
          <a:prstGeom prst="rect">
            <a:avLst/>
          </a:prstGeom>
          <a:noFill/>
        </p:spPr>
      </p:pic>
      <p:pic>
        <p:nvPicPr>
          <p:cNvPr id="2053" name="Picture 5" descr="C:\Documents and Settings\Doma\Local Settings\Temporary Internet Files\Content.IE5\8RWIQAZV\MC90011286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1196752"/>
            <a:ext cx="1620500" cy="1512168"/>
          </a:xfrm>
          <a:prstGeom prst="rect">
            <a:avLst/>
          </a:prstGeom>
          <a:noFill/>
        </p:spPr>
      </p:pic>
      <p:pic>
        <p:nvPicPr>
          <p:cNvPr id="2054" name="Picture 6" descr="C:\Documents and Settings\Doma\Local Settings\Temporary Internet Files\Content.IE5\R81SVMA9\MC90041296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797152"/>
            <a:ext cx="1837966" cy="1582513"/>
          </a:xfrm>
          <a:prstGeom prst="rect">
            <a:avLst/>
          </a:prstGeom>
          <a:noFill/>
        </p:spPr>
      </p:pic>
      <p:pic>
        <p:nvPicPr>
          <p:cNvPr id="2056" name="Picture 8" descr="C:\Documents and Settings\Doma\Local Settings\Temporary Internet Files\Content.IE5\P6WGSOCD\MC90035237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2996952"/>
            <a:ext cx="1782024" cy="1450063"/>
          </a:xfrm>
          <a:prstGeom prst="rect">
            <a:avLst/>
          </a:prstGeom>
          <a:noFill/>
        </p:spPr>
      </p:pic>
      <p:pic>
        <p:nvPicPr>
          <p:cNvPr id="2057" name="Picture 9" descr="C:\Documents and Settings\Doma\Local Settings\Temporary Internet Files\Content.IE5\OCO1EINL\MC90035646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64088" y="1268760"/>
            <a:ext cx="950656" cy="134827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11556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2295" y="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00CC"/>
                </a:solidFill>
              </a:rPr>
              <a:t>Urči podstatné jméno: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err="1" smtClean="0"/>
              <a:t>Podst</a:t>
            </a:r>
            <a:r>
              <a:rPr lang="cs-CZ" sz="2800" b="1" u="sng" dirty="0" smtClean="0"/>
              <a:t>. jméno</a:t>
            </a:r>
            <a:endParaRPr lang="cs-CZ" sz="2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77633" y="1444134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2. </a:t>
            </a:r>
            <a:r>
              <a:rPr lang="cs-CZ" sz="2800" b="1" u="sng" dirty="0" err="1" smtClean="0"/>
              <a:t>p.č.j</a:t>
            </a:r>
            <a:r>
              <a:rPr lang="cs-CZ" sz="2800" b="1" u="sng" dirty="0" smtClean="0"/>
              <a:t>.</a:t>
            </a:r>
            <a:endParaRPr lang="cs-CZ" sz="28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50405" y="2112187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PÍSEŇ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85376" y="2780928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bytost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77633" y="2780928"/>
            <a:ext cx="15986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bytost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50405" y="3486582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PÍSEŇ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85376" y="411648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věc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77632" y="4116483"/>
            <a:ext cx="15986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věc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3045616" y="1456482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143975" y="1433539"/>
            <a:ext cx="14108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Vzor</a:t>
            </a:r>
            <a:endParaRPr lang="cs-CZ" sz="2800" b="1" u="sng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98460" y="211369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skříň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78765" y="2112187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skříně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450405" y="278092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KOST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85376" y="3486582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zem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77633" y="348658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země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450405" y="4110710"/>
            <a:ext cx="11044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KOST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98460" y="4747787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ocel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5003055" y="1433539"/>
            <a:ext cx="0" cy="5034969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450405" y="4747787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KOST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277633" y="4747787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ocel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898460" y="5471646"/>
            <a:ext cx="2002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větev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450405" y="5471646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PÍSEŇ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278765" y="5470747"/>
            <a:ext cx="15974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větve</a:t>
            </a:r>
            <a:endParaRPr lang="cs-CZ" sz="2800" b="1" dirty="0"/>
          </a:p>
        </p:txBody>
      </p:sp>
      <p:cxnSp>
        <p:nvCxnSpPr>
          <p:cNvPr id="27" name="Přímá spojnice 26"/>
          <p:cNvCxnSpPr/>
          <p:nvPr/>
        </p:nvCxnSpPr>
        <p:spPr>
          <a:xfrm>
            <a:off x="6969821" y="1456482"/>
            <a:ext cx="0" cy="5012026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7224113" y="1433539"/>
            <a:ext cx="15243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7.p.č.mn</a:t>
            </a:r>
            <a:endParaRPr lang="cs-CZ" sz="2800" b="1" u="sng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333966" y="2106134"/>
            <a:ext cx="15243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skřín</a:t>
            </a:r>
            <a:r>
              <a:rPr lang="cs-CZ" sz="2800" b="1" dirty="0" smtClean="0">
                <a:solidFill>
                  <a:srgbClr val="FF0000"/>
                </a:solidFill>
              </a:rPr>
              <a:t>ěmi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333966" y="2780928"/>
            <a:ext cx="16305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bytost</a:t>
            </a:r>
            <a:r>
              <a:rPr lang="cs-CZ" sz="2800" b="1" dirty="0" smtClean="0">
                <a:solidFill>
                  <a:srgbClr val="FF0000"/>
                </a:solidFill>
              </a:rPr>
              <a:t>mi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333966" y="3486582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zem</a:t>
            </a:r>
            <a:r>
              <a:rPr lang="cs-CZ" sz="2800" b="1" dirty="0">
                <a:solidFill>
                  <a:srgbClr val="FF0000"/>
                </a:solidFill>
              </a:rPr>
              <a:t>ě</a:t>
            </a:r>
            <a:r>
              <a:rPr lang="cs-CZ" sz="2800" b="1" dirty="0" smtClean="0">
                <a:solidFill>
                  <a:srgbClr val="FF0000"/>
                </a:solidFill>
              </a:rPr>
              <a:t>mi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302212" y="4110710"/>
            <a:ext cx="16622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věc</a:t>
            </a:r>
            <a:r>
              <a:rPr lang="cs-CZ" sz="2800" b="1" dirty="0" smtClean="0">
                <a:solidFill>
                  <a:srgbClr val="FF0000"/>
                </a:solidFill>
              </a:rPr>
              <a:t>mi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333966" y="4747787"/>
            <a:ext cx="20210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ocel</a:t>
            </a:r>
            <a:r>
              <a:rPr lang="cs-CZ" sz="2800" b="1" dirty="0"/>
              <a:t>e</a:t>
            </a:r>
            <a:r>
              <a:rPr lang="cs-CZ" sz="2800" b="1" dirty="0" smtClean="0">
                <a:solidFill>
                  <a:srgbClr val="FF0000"/>
                </a:solidFill>
              </a:rPr>
              <a:t>mi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302211" y="5471646"/>
            <a:ext cx="19429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větv</a:t>
            </a:r>
            <a:r>
              <a:rPr lang="cs-CZ" sz="2800" b="1" dirty="0" smtClean="0">
                <a:solidFill>
                  <a:srgbClr val="FF0000"/>
                </a:solidFill>
              </a:rPr>
              <a:t>emi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4343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30" grpId="0"/>
      <p:bldP spid="31" grpId="0"/>
      <p:bldP spid="32" grpId="0"/>
      <p:bldP spid="34" grpId="0"/>
      <p:bldP spid="35" grpId="0"/>
      <p:bldP spid="36" grpId="0"/>
      <p:bldP spid="3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solidFill>
                  <a:srgbClr val="0000CC"/>
                </a:solidFill>
              </a:rPr>
              <a:t>Doplň </a:t>
            </a:r>
            <a:r>
              <a:rPr lang="es-ES" b="1" dirty="0">
                <a:solidFill>
                  <a:srgbClr val="FF0000"/>
                </a:solidFill>
              </a:rPr>
              <a:t>i – í </a:t>
            </a:r>
            <a:r>
              <a:rPr lang="es-ES" b="1" dirty="0">
                <a:solidFill>
                  <a:srgbClr val="0000CC"/>
                </a:solidFill>
              </a:rPr>
              <a:t>/ y - ý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268760"/>
            <a:ext cx="896448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v postel_, bez sol_, do směs_, ve </a:t>
            </a:r>
            <a:r>
              <a:rPr lang="cs-CZ" sz="4400" b="1" dirty="0" err="1" smtClean="0"/>
              <a:t>skřín_ch</a:t>
            </a:r>
            <a:r>
              <a:rPr lang="cs-CZ" sz="4400" b="1" dirty="0" smtClean="0"/>
              <a:t>, s </a:t>
            </a:r>
            <a:r>
              <a:rPr lang="cs-CZ" sz="4400" b="1" dirty="0" err="1" smtClean="0"/>
              <a:t>bytostm</a:t>
            </a:r>
            <a:r>
              <a:rPr lang="cs-CZ" sz="4400" b="1" dirty="0" smtClean="0"/>
              <a:t>_, na </a:t>
            </a:r>
            <a:r>
              <a:rPr lang="cs-CZ" sz="4400" b="1" dirty="0" err="1" smtClean="0"/>
              <a:t>větv</a:t>
            </a:r>
            <a:r>
              <a:rPr lang="cs-CZ" sz="4400" b="1" dirty="0" smtClean="0"/>
              <a:t>_, na zem_, v </a:t>
            </a:r>
            <a:r>
              <a:rPr lang="cs-CZ" sz="4400" b="1" dirty="0" err="1" smtClean="0"/>
              <a:t>konv</a:t>
            </a:r>
            <a:r>
              <a:rPr lang="cs-CZ" sz="4400" b="1" dirty="0" smtClean="0"/>
              <a:t>_, na </a:t>
            </a:r>
            <a:r>
              <a:rPr lang="cs-CZ" sz="4400" b="1" dirty="0" err="1" smtClean="0"/>
              <a:t>pánv_ch</a:t>
            </a:r>
            <a:r>
              <a:rPr lang="cs-CZ" sz="4400" b="1" dirty="0" smtClean="0"/>
              <a:t>, ve </a:t>
            </a:r>
            <a:r>
              <a:rPr lang="cs-CZ" sz="4400" b="1" dirty="0" err="1" smtClean="0"/>
              <a:t>vs_ch</a:t>
            </a:r>
            <a:r>
              <a:rPr lang="cs-CZ" sz="4400" b="1" dirty="0" smtClean="0"/>
              <a:t>, </a:t>
            </a:r>
          </a:p>
          <a:p>
            <a:r>
              <a:rPr lang="cs-CZ" sz="4400" b="1" dirty="0" smtClean="0"/>
              <a:t>s </a:t>
            </a:r>
            <a:r>
              <a:rPr lang="cs-CZ" sz="4400" b="1" dirty="0" err="1" smtClean="0"/>
              <a:t>mrkvem</a:t>
            </a:r>
            <a:r>
              <a:rPr lang="cs-CZ" sz="4400" b="1" dirty="0" smtClean="0"/>
              <a:t>_, ve starých </a:t>
            </a:r>
            <a:r>
              <a:rPr lang="cs-CZ" sz="4400" b="1" dirty="0" err="1" smtClean="0"/>
              <a:t>tvrz_ch</a:t>
            </a:r>
            <a:r>
              <a:rPr lang="cs-CZ" sz="4400" b="1" dirty="0" smtClean="0"/>
              <a:t>, </a:t>
            </a:r>
          </a:p>
          <a:p>
            <a:r>
              <a:rPr lang="cs-CZ" sz="4400" b="1" dirty="0" smtClean="0"/>
              <a:t>s </a:t>
            </a:r>
            <a:r>
              <a:rPr lang="cs-CZ" sz="4400" b="1" dirty="0" err="1" smtClean="0"/>
              <a:t>potížem</a:t>
            </a:r>
            <a:r>
              <a:rPr lang="cs-CZ" sz="4400" b="1" dirty="0" smtClean="0"/>
              <a:t>_, o půlnoc_, o </a:t>
            </a:r>
            <a:r>
              <a:rPr lang="cs-CZ" sz="4400" b="1" dirty="0" err="1" smtClean="0"/>
              <a:t>koroptv</a:t>
            </a:r>
            <a:r>
              <a:rPr lang="cs-CZ" sz="4400" b="1" dirty="0" smtClean="0"/>
              <a:t>_, </a:t>
            </a:r>
          </a:p>
          <a:p>
            <a:r>
              <a:rPr lang="cs-CZ" sz="4400" b="1" dirty="0" smtClean="0"/>
              <a:t>s </a:t>
            </a:r>
            <a:r>
              <a:rPr lang="cs-CZ" sz="4400" b="1" dirty="0" err="1" smtClean="0"/>
              <a:t>ředkv</a:t>
            </a:r>
            <a:r>
              <a:rPr lang="cs-CZ" sz="4400" b="1" dirty="0" smtClean="0"/>
              <a:t>_, z mosaz_, v </a:t>
            </a:r>
            <a:r>
              <a:rPr lang="cs-CZ" sz="4400" b="1" dirty="0" err="1" smtClean="0"/>
              <a:t>nesnáz_ch</a:t>
            </a:r>
            <a:r>
              <a:rPr lang="cs-CZ" sz="4400" b="1" dirty="0" smtClean="0"/>
              <a:t>, </a:t>
            </a:r>
          </a:p>
          <a:p>
            <a:r>
              <a:rPr lang="cs-CZ" sz="4400" b="1" dirty="0" smtClean="0"/>
              <a:t>s </a:t>
            </a:r>
            <a:r>
              <a:rPr lang="cs-CZ" sz="4400" b="1" dirty="0" err="1" smtClean="0"/>
              <a:t>broskvem</a:t>
            </a:r>
            <a:r>
              <a:rPr lang="cs-CZ" sz="4400" b="1" dirty="0" smtClean="0"/>
              <a:t>_, od </a:t>
            </a:r>
            <a:r>
              <a:rPr lang="cs-CZ" sz="4400" b="1" dirty="0" err="1" smtClean="0"/>
              <a:t>broskv</a:t>
            </a:r>
            <a:r>
              <a:rPr lang="cs-CZ" sz="4400" b="1" dirty="0" smtClean="0"/>
              <a:t>_, v </a:t>
            </a:r>
            <a:r>
              <a:rPr lang="cs-CZ" sz="4400" b="1" dirty="0" err="1" smtClean="0"/>
              <a:t>soutěž_ch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388912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00CC"/>
                </a:solidFill>
              </a:rPr>
              <a:t>Zdroje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Pravopis podstatných jmen hrou, Pracovní sešit pro 4. ročník; Nová Škola, s.r.o.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37362" y="2164214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Kliparty z programu Microsoft </a:t>
            </a:r>
            <a:r>
              <a:rPr lang="cs-CZ" b="1" dirty="0" err="1"/>
              <a:t>Power</a:t>
            </a:r>
            <a:r>
              <a:rPr lang="cs-CZ" b="1" dirty="0"/>
              <a:t> Point 2010</a:t>
            </a:r>
          </a:p>
        </p:txBody>
      </p:sp>
    </p:spTree>
    <p:extLst>
      <p:ext uri="{BB962C8B-B14F-4D97-AF65-F5344CB8AC3E}">
        <p14:creationId xmlns:p14="http://schemas.microsoft.com/office/powerpoint/2010/main" val="1645082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679</TotalTime>
  <Words>508</Words>
  <Application>Microsoft Office PowerPoint</Application>
  <PresentationFormat>Předvádění na obrazovce (4:3)</PresentationFormat>
  <Paragraphs>131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Český jazyk – Skloňování podstatných jmen</vt:lpstr>
      <vt:lpstr>Vzory podstatných jmen rodu ženského </vt:lpstr>
      <vt:lpstr>Vzory pro podstatná jména rodu ženského</vt:lpstr>
      <vt:lpstr>Skloňování podstatných jmen rodu ženského – vzor PÍSEŇ</vt:lpstr>
      <vt:lpstr>Pamatujte si!</vt:lpstr>
      <vt:lpstr>Skloňování podstatných jmen rodu ženského – vzor KOST</vt:lpstr>
      <vt:lpstr>Pamatujte si!</vt:lpstr>
      <vt:lpstr>Přiřaď ke vzorům PÍSEŇ nebo KOST:</vt:lpstr>
      <vt:lpstr>Urči podstatné jméno:</vt:lpstr>
      <vt:lpstr>Doplň i – í / y - ý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174</cp:revision>
  <dcterms:created xsi:type="dcterms:W3CDTF">2011-12-02T14:06:03Z</dcterms:created>
  <dcterms:modified xsi:type="dcterms:W3CDTF">2013-02-06T13:41:40Z</dcterms:modified>
</cp:coreProperties>
</file>