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5" r:id="rId2"/>
    <p:sldId id="259" r:id="rId3"/>
    <p:sldId id="274" r:id="rId4"/>
    <p:sldId id="263" r:id="rId5"/>
    <p:sldId id="284" r:id="rId6"/>
    <p:sldId id="276" r:id="rId7"/>
    <p:sldId id="278" r:id="rId8"/>
    <p:sldId id="280" r:id="rId9"/>
    <p:sldId id="281" r:id="rId10"/>
    <p:sldId id="285" r:id="rId11"/>
    <p:sldId id="286" r:id="rId12"/>
    <p:sldId id="282" r:id="rId13"/>
    <p:sldId id="28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FF30A-BEC6-4DBF-901C-D4933478D27D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EC207-187B-48FE-BA2D-69631F2233C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346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1EC207-187B-48FE-BA2D-69631F2233C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24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Skloňování podstatných jmen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</a:t>
            </a:r>
            <a:r>
              <a:rPr lang="cs-CZ" sz="1600" smtClean="0"/>
              <a:t>:      </a:t>
            </a:r>
            <a:r>
              <a:rPr lang="cs-CZ" sz="1600" b="1" smtClean="0"/>
              <a:t>VY_32_inovace_06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Skloňování podstatných jmen rodu mužského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únor 2013</a:t>
            </a:r>
          </a:p>
          <a:p>
            <a:r>
              <a:rPr lang="cs-CZ" sz="1600" dirty="0" smtClean="0"/>
              <a:t>Věková skupina:      4. ročník</a:t>
            </a:r>
          </a:p>
          <a:p>
            <a:r>
              <a:rPr lang="cs-CZ" sz="1600" dirty="0" smtClean="0"/>
              <a:t>Tematická oblast:    Český jazyk – Podstatná jména</a:t>
            </a:r>
          </a:p>
          <a:p>
            <a:r>
              <a:rPr lang="cs-CZ" sz="1600" dirty="0" smtClean="0"/>
              <a:t>Anotace:    Přiřazování podstatných jmen rodu mužského ke vzorům a jejich pravopis.</a:t>
            </a:r>
          </a:p>
        </p:txBody>
      </p:sp>
    </p:spTree>
    <p:extLst>
      <p:ext uri="{BB962C8B-B14F-4D97-AF65-F5344CB8AC3E}">
        <p14:creationId xmlns:p14="http://schemas.microsoft.com/office/powerpoint/2010/main" val="78153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00811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podstatných jmen rodu mužského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412776"/>
            <a:ext cx="17783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PÁN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285643" y="1412776"/>
            <a:ext cx="1602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HRAD</a:t>
            </a:r>
            <a:endParaRPr lang="cs-CZ" sz="4000" b="1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211960" y="1381998"/>
            <a:ext cx="16679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MUŽ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00192" y="1381997"/>
            <a:ext cx="2167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STROJ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3496816"/>
            <a:ext cx="88924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Vzory </a:t>
            </a:r>
            <a:r>
              <a:rPr lang="cs-CZ" sz="4400" b="1" dirty="0" smtClean="0">
                <a:solidFill>
                  <a:srgbClr val="FF0000"/>
                </a:solidFill>
              </a:rPr>
              <a:t>PÁN, HRAD, MUŽ, STROJ </a:t>
            </a:r>
            <a:r>
              <a:rPr lang="cs-CZ" sz="4400" b="1" dirty="0" smtClean="0"/>
              <a:t>jsou zakončeny na </a:t>
            </a:r>
            <a:r>
              <a:rPr lang="cs-CZ" sz="4400" b="1" dirty="0" smtClean="0">
                <a:solidFill>
                  <a:srgbClr val="FF0000"/>
                </a:solidFill>
              </a:rPr>
              <a:t>souhlásku</a:t>
            </a:r>
            <a:r>
              <a:rPr lang="cs-CZ" sz="4400" b="1" dirty="0" smtClean="0"/>
              <a:t>.</a:t>
            </a:r>
          </a:p>
          <a:p>
            <a:r>
              <a:rPr lang="cs-CZ" sz="4400" b="1" dirty="0" smtClean="0"/>
              <a:t>Vzory </a:t>
            </a:r>
            <a:r>
              <a:rPr lang="cs-CZ" sz="4400" b="1" dirty="0" smtClean="0">
                <a:solidFill>
                  <a:srgbClr val="FF0000"/>
                </a:solidFill>
              </a:rPr>
              <a:t>PŘEDSED</a:t>
            </a:r>
            <a:r>
              <a:rPr lang="cs-CZ" sz="4400" b="1" dirty="0" smtClean="0">
                <a:solidFill>
                  <a:srgbClr val="0000CC"/>
                </a:solidFill>
              </a:rPr>
              <a:t>A</a:t>
            </a:r>
            <a:r>
              <a:rPr lang="cs-CZ" sz="4400" b="1" dirty="0" smtClean="0">
                <a:solidFill>
                  <a:srgbClr val="FF0000"/>
                </a:solidFill>
              </a:rPr>
              <a:t>, SOUDC</a:t>
            </a:r>
            <a:r>
              <a:rPr lang="cs-CZ" sz="4400" b="1" dirty="0" smtClean="0">
                <a:solidFill>
                  <a:srgbClr val="0000CC"/>
                </a:solidFill>
              </a:rPr>
              <a:t>E</a:t>
            </a:r>
            <a:r>
              <a:rPr lang="cs-CZ" sz="4400" b="1" dirty="0" smtClean="0">
                <a:solidFill>
                  <a:srgbClr val="FF0000"/>
                </a:solidFill>
              </a:rPr>
              <a:t> </a:t>
            </a:r>
            <a:r>
              <a:rPr lang="cs-CZ" sz="4400" b="1" dirty="0" smtClean="0"/>
              <a:t>jsou zakončeny na </a:t>
            </a:r>
            <a:r>
              <a:rPr lang="cs-CZ" sz="4400" b="1" dirty="0" smtClean="0">
                <a:solidFill>
                  <a:srgbClr val="0000CC"/>
                </a:solidFill>
              </a:rPr>
              <a:t>samohlásku</a:t>
            </a:r>
            <a:r>
              <a:rPr lang="cs-CZ" sz="4400" b="1" dirty="0" smtClean="0"/>
              <a:t>.</a:t>
            </a:r>
          </a:p>
          <a:p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49289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PŘEDSED</a:t>
            </a:r>
            <a:r>
              <a:rPr lang="cs-CZ" sz="4000" b="1" dirty="0" smtClean="0">
                <a:solidFill>
                  <a:srgbClr val="0000CC"/>
                </a:solidFill>
              </a:rPr>
              <a:t>A</a:t>
            </a:r>
            <a:endParaRPr lang="cs-CZ" sz="4000" b="1" dirty="0">
              <a:solidFill>
                <a:srgbClr val="0000CC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2492896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SOUDC</a:t>
            </a:r>
            <a:r>
              <a:rPr lang="cs-CZ" sz="4000" b="1" dirty="0" smtClean="0">
                <a:solidFill>
                  <a:srgbClr val="0000CC"/>
                </a:solidFill>
              </a:rPr>
              <a:t>E</a:t>
            </a:r>
            <a:endParaRPr lang="cs-CZ" sz="4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60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pro podstatná jména rodu mužského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8540" y="1444134"/>
            <a:ext cx="151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PÁN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432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MUŽ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82063" y="2044428"/>
            <a:ext cx="1597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04325" y="2779053"/>
            <a:ext cx="128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muž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131840" y="1473797"/>
            <a:ext cx="0" cy="180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87474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HRAD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540" y="2024529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04325" y="2044428"/>
            <a:ext cx="1513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muž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163650" y="2779053"/>
            <a:ext cx="1951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h</a:t>
            </a:r>
            <a:r>
              <a:rPr lang="cs-CZ" sz="2800" b="1" dirty="0" smtClean="0"/>
              <a:t>rad</a:t>
            </a:r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r>
              <a:rPr lang="cs-CZ" sz="2800" b="1" dirty="0" smtClean="0"/>
              <a:t> (les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115092" y="1473797"/>
            <a:ext cx="0" cy="1800000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79512" y="1433539"/>
            <a:ext cx="1073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9512" y="2044428"/>
            <a:ext cx="111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780928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pád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7020241" y="1461257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452320" y="143353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STROJ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439597" y="2044428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stroj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1403648" y="1444133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7439597" y="279942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stroj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8540" y="2782563"/>
            <a:ext cx="1066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78983" y="3429000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63650" y="3429000"/>
            <a:ext cx="1951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06946" y="3429000"/>
            <a:ext cx="1713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092280" y="34290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9512" y="4281612"/>
            <a:ext cx="14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79512" y="4918547"/>
            <a:ext cx="14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1. pád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179512" y="5589240"/>
            <a:ext cx="143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2. pád</a:t>
            </a:r>
          </a:p>
        </p:txBody>
      </p:sp>
      <p:cxnSp>
        <p:nvCxnSpPr>
          <p:cNvPr id="23" name="Přímá spojnice 22"/>
          <p:cNvCxnSpPr/>
          <p:nvPr/>
        </p:nvCxnSpPr>
        <p:spPr>
          <a:xfrm>
            <a:off x="1403648" y="4312460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618540" y="4281612"/>
            <a:ext cx="2063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PŘEDSED</a:t>
            </a:r>
            <a:r>
              <a:rPr lang="cs-CZ" sz="2800" b="1" u="sng" dirty="0" smtClean="0">
                <a:solidFill>
                  <a:srgbClr val="FF0000"/>
                </a:solidFill>
              </a:rPr>
              <a:t>A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cxnSp>
        <p:nvCxnSpPr>
          <p:cNvPr id="1025" name="Přímá spojnice 1024"/>
          <p:cNvCxnSpPr/>
          <p:nvPr/>
        </p:nvCxnSpPr>
        <p:spPr>
          <a:xfrm>
            <a:off x="3682063" y="4312460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TextovéPole 1026"/>
          <p:cNvSpPr txBox="1"/>
          <p:nvPr/>
        </p:nvSpPr>
        <p:spPr>
          <a:xfrm>
            <a:off x="3975267" y="4281612"/>
            <a:ext cx="2609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SOUDC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028" name="TextovéPole 1027"/>
          <p:cNvSpPr txBox="1"/>
          <p:nvPr/>
        </p:nvSpPr>
        <p:spPr>
          <a:xfrm>
            <a:off x="1653583" y="4918547"/>
            <a:ext cx="1833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předsed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30" name="TextovéPole 1029"/>
          <p:cNvSpPr txBox="1"/>
          <p:nvPr/>
        </p:nvSpPr>
        <p:spPr>
          <a:xfrm>
            <a:off x="4012481" y="4918547"/>
            <a:ext cx="2321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soudc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31" name="TextovéPole 1030"/>
          <p:cNvSpPr txBox="1"/>
          <p:nvPr/>
        </p:nvSpPr>
        <p:spPr>
          <a:xfrm>
            <a:off x="1653583" y="6156790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032" name="TextovéPole 1031"/>
          <p:cNvSpPr txBox="1"/>
          <p:nvPr/>
        </p:nvSpPr>
        <p:spPr>
          <a:xfrm>
            <a:off x="3975267" y="6156790"/>
            <a:ext cx="2151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ŽIVOTNÝ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22" name="Picture 3" descr="C:\Documents and Settings\Doma\Local Settings\Temporary Internet Files\Content.IE5\P6WGSOCD\MC90020347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221088"/>
            <a:ext cx="1602027" cy="2143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43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  <p:bldP spid="17" grpId="0"/>
      <p:bldP spid="24" grpId="0"/>
      <p:bldP spid="26" grpId="0"/>
      <p:bldP spid="30" grpId="0"/>
      <p:bldP spid="31" grpId="0"/>
      <p:bldP spid="6" grpId="0"/>
      <p:bldP spid="8" grpId="0"/>
      <p:bldP spid="9" grpId="0"/>
      <p:bldP spid="10" grpId="0"/>
      <p:bldP spid="11" grpId="0"/>
      <p:bldP spid="18" grpId="0"/>
      <p:bldP spid="19" grpId="0"/>
      <p:bldP spid="20" grpId="0"/>
      <p:bldP spid="21" grpId="0"/>
      <p:bldP spid="29" grpId="0"/>
      <p:bldP spid="1027" grpId="0"/>
      <p:bldP spid="1028" grpId="0"/>
      <p:bldP spid="1030" grpId="0"/>
      <p:bldP spid="1031" grpId="0"/>
      <p:bldP spid="10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Pamatujte si!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9144000" cy="8771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700" b="1" dirty="0" smtClean="0">
                <a:solidFill>
                  <a:prstClr val="black"/>
                </a:solidFill>
              </a:rPr>
              <a:t>Rozlišujeme: ROD MUŽSKÝ </a:t>
            </a:r>
            <a:r>
              <a:rPr lang="cs-CZ" sz="3700" b="1" dirty="0" smtClean="0">
                <a:solidFill>
                  <a:srgbClr val="00B050"/>
                </a:solidFill>
              </a:rPr>
              <a:t>ŽIVOTNÝ</a:t>
            </a:r>
            <a:r>
              <a:rPr lang="cs-CZ" sz="3700" b="1" dirty="0" smtClean="0">
                <a:solidFill>
                  <a:prstClr val="black"/>
                </a:solidFill>
              </a:rPr>
              <a:t>          		                ROD MUŽSKÝ </a:t>
            </a:r>
            <a:r>
              <a:rPr lang="cs-CZ" sz="37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</a:p>
          <a:p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3700" b="1" dirty="0" smtClean="0">
                <a:solidFill>
                  <a:srgbClr val="00B050"/>
                </a:solidFill>
              </a:rPr>
              <a:t>ROD </a:t>
            </a:r>
            <a:r>
              <a:rPr lang="cs-CZ" sz="3700" b="1" dirty="0">
                <a:solidFill>
                  <a:srgbClr val="00B050"/>
                </a:solidFill>
              </a:rPr>
              <a:t>ŽIVOTNÝ</a:t>
            </a:r>
            <a:r>
              <a:rPr lang="cs-CZ" sz="3700" b="1" dirty="0">
                <a:solidFill>
                  <a:prstClr val="black"/>
                </a:solidFill>
              </a:rPr>
              <a:t>:  jsou podstatná jména RODU MUŽSKÉHO zakončená na samohlásku </a:t>
            </a:r>
            <a:r>
              <a:rPr lang="cs-CZ" sz="3700" b="1" dirty="0">
                <a:solidFill>
                  <a:srgbClr val="FF0000"/>
                </a:solidFill>
              </a:rPr>
              <a:t>–a, -e</a:t>
            </a:r>
            <a:r>
              <a:rPr lang="cs-CZ" sz="3700" b="1" dirty="0" smtClean="0"/>
              <a:t>.</a:t>
            </a:r>
          </a:p>
          <a:p>
            <a:r>
              <a:rPr lang="cs-CZ" sz="3700" b="1" u="sng" dirty="0" smtClean="0"/>
              <a:t>Například</a:t>
            </a:r>
            <a:r>
              <a:rPr lang="cs-CZ" sz="3700" b="1" dirty="0" smtClean="0"/>
              <a:t>: fotbalist</a:t>
            </a:r>
            <a:r>
              <a:rPr lang="cs-CZ" sz="3700" b="1" dirty="0" smtClean="0">
                <a:solidFill>
                  <a:srgbClr val="FF0000"/>
                </a:solidFill>
              </a:rPr>
              <a:t>a</a:t>
            </a:r>
            <a:r>
              <a:rPr lang="cs-CZ" sz="3700" b="1" dirty="0" smtClean="0"/>
              <a:t>, správc</a:t>
            </a:r>
            <a:r>
              <a:rPr lang="cs-CZ" sz="3700" b="1" dirty="0" smtClean="0">
                <a:solidFill>
                  <a:srgbClr val="FF0000"/>
                </a:solidFill>
              </a:rPr>
              <a:t>e</a:t>
            </a:r>
          </a:p>
          <a:p>
            <a:r>
              <a:rPr lang="cs-CZ" sz="3700" b="1" dirty="0" smtClean="0">
                <a:solidFill>
                  <a:srgbClr val="00B050"/>
                </a:solidFill>
              </a:rPr>
              <a:t>ROD ŽIVOTNÝ</a:t>
            </a:r>
            <a:r>
              <a:rPr lang="cs-CZ" sz="3700" b="1" dirty="0" smtClean="0"/>
              <a:t>: jsou podstatná jména RODU MUŽKÉHO zakončená na souhlásku, která mají v 1. a 4. pádě </a:t>
            </a:r>
            <a:r>
              <a:rPr lang="cs-CZ" sz="3700" b="1" dirty="0" smtClean="0">
                <a:solidFill>
                  <a:srgbClr val="FF0000"/>
                </a:solidFill>
              </a:rPr>
              <a:t>odlišné tvary</a:t>
            </a:r>
            <a:r>
              <a:rPr lang="cs-CZ" sz="3700" b="1" dirty="0" smtClean="0"/>
              <a:t>.</a:t>
            </a:r>
          </a:p>
          <a:p>
            <a:r>
              <a:rPr lang="cs-CZ" sz="3700" b="1" u="sng" dirty="0" smtClean="0"/>
              <a:t>Například</a:t>
            </a:r>
            <a:r>
              <a:rPr lang="cs-CZ" sz="3700" b="1" dirty="0" smtClean="0"/>
              <a:t>: 1.p. chlapec  4.p. chlapce</a:t>
            </a:r>
          </a:p>
          <a:p>
            <a:r>
              <a:rPr lang="cs-CZ" sz="3700" b="1" dirty="0"/>
              <a:t> </a:t>
            </a:r>
            <a:r>
              <a:rPr lang="cs-CZ" sz="3700" b="1" dirty="0" smtClean="0"/>
              <a:t>                   1.p. ježek       4.p. ježka</a:t>
            </a:r>
          </a:p>
          <a:p>
            <a:endParaRPr lang="cs-CZ" sz="3700" b="1" dirty="0" smtClean="0">
              <a:solidFill>
                <a:srgbClr val="FF0000"/>
              </a:solidFill>
            </a:endParaRPr>
          </a:p>
          <a:p>
            <a:endParaRPr lang="cs-CZ" sz="4000" b="1" dirty="0">
              <a:solidFill>
                <a:srgbClr val="FF0000"/>
              </a:solidFill>
            </a:endParaRPr>
          </a:p>
          <a:p>
            <a:endParaRPr lang="cs-CZ" sz="4000" b="1" dirty="0">
              <a:solidFill>
                <a:srgbClr val="FF0000"/>
              </a:solidFill>
            </a:endParaRPr>
          </a:p>
          <a:p>
            <a:r>
              <a:rPr lang="cs-CZ" sz="4000" b="1" dirty="0" smtClean="0">
                <a:solidFill>
                  <a:prstClr val="black"/>
                </a:solidFill>
              </a:rPr>
              <a:t>                                                 </a:t>
            </a:r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07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Pamatujte si!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9144000" cy="7679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700" b="1" dirty="0" smtClean="0">
                <a:solidFill>
                  <a:prstClr val="black"/>
                </a:solidFill>
              </a:rPr>
              <a:t>Rozlišujeme: ROD MUŽSKÝ </a:t>
            </a:r>
            <a:r>
              <a:rPr lang="cs-CZ" sz="3700" b="1" dirty="0" smtClean="0">
                <a:solidFill>
                  <a:srgbClr val="00B050"/>
                </a:solidFill>
              </a:rPr>
              <a:t>ŽIVOTNÝ</a:t>
            </a:r>
            <a:r>
              <a:rPr lang="cs-CZ" sz="3700" b="1" dirty="0" smtClean="0">
                <a:solidFill>
                  <a:prstClr val="black"/>
                </a:solidFill>
              </a:rPr>
              <a:t>          		                ROD MUŽSKÝ </a:t>
            </a:r>
            <a:r>
              <a:rPr lang="cs-CZ" sz="37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</a:p>
          <a:p>
            <a:endParaRPr lang="cs-CZ" sz="4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3700" b="1" dirty="0" smtClean="0">
                <a:solidFill>
                  <a:schemeClr val="accent6">
                    <a:lumMod val="50000"/>
                  </a:schemeClr>
                </a:solidFill>
              </a:rPr>
              <a:t>ROD NEŽIVOTNÝ</a:t>
            </a:r>
            <a:r>
              <a:rPr lang="cs-CZ" sz="3700" b="1" dirty="0" smtClean="0">
                <a:solidFill>
                  <a:prstClr val="black"/>
                </a:solidFill>
              </a:rPr>
              <a:t>:  jsou podstatná jména RODU MUŽSKÉHO zakončená na souhlásku, která mají v 1. a 4. pádě </a:t>
            </a:r>
            <a:r>
              <a:rPr lang="cs-CZ" sz="3700" b="1" dirty="0" smtClean="0">
                <a:solidFill>
                  <a:srgbClr val="FF0000"/>
                </a:solidFill>
              </a:rPr>
              <a:t>stejné tvary</a:t>
            </a:r>
            <a:r>
              <a:rPr lang="cs-CZ" sz="3700" b="1" dirty="0" smtClean="0">
                <a:solidFill>
                  <a:prstClr val="black"/>
                </a:solidFill>
              </a:rPr>
              <a:t>.</a:t>
            </a:r>
            <a:endParaRPr lang="cs-CZ" sz="3700" b="1" dirty="0" smtClean="0"/>
          </a:p>
          <a:p>
            <a:endParaRPr lang="cs-CZ" sz="3700" b="1" u="sng" dirty="0" smtClean="0"/>
          </a:p>
          <a:p>
            <a:r>
              <a:rPr lang="cs-CZ" sz="3700" b="1" u="sng" dirty="0" smtClean="0"/>
              <a:t>Například</a:t>
            </a:r>
            <a:r>
              <a:rPr lang="cs-CZ" sz="3700" b="1" dirty="0" smtClean="0"/>
              <a:t>: 1.p. keř       4. p. keř</a:t>
            </a:r>
          </a:p>
          <a:p>
            <a:r>
              <a:rPr lang="cs-CZ" sz="3700" b="1" dirty="0">
                <a:solidFill>
                  <a:srgbClr val="FF0000"/>
                </a:solidFill>
              </a:rPr>
              <a:t> </a:t>
            </a:r>
            <a:r>
              <a:rPr lang="cs-CZ" sz="3700" b="1" dirty="0" smtClean="0">
                <a:solidFill>
                  <a:srgbClr val="FF0000"/>
                </a:solidFill>
              </a:rPr>
              <a:t>                   </a:t>
            </a:r>
            <a:r>
              <a:rPr lang="cs-CZ" sz="3700" b="1" dirty="0" smtClean="0"/>
              <a:t>1.p. stůl      4. p. stůl</a:t>
            </a:r>
          </a:p>
          <a:p>
            <a:endParaRPr lang="cs-CZ" sz="3700" b="1" dirty="0" smtClean="0">
              <a:solidFill>
                <a:srgbClr val="FF0000"/>
              </a:solidFill>
            </a:endParaRPr>
          </a:p>
          <a:p>
            <a:endParaRPr lang="cs-CZ" sz="4000" b="1" dirty="0">
              <a:solidFill>
                <a:srgbClr val="FF0000"/>
              </a:solidFill>
            </a:endParaRPr>
          </a:p>
          <a:p>
            <a:endParaRPr lang="cs-CZ" sz="4000" b="1" dirty="0">
              <a:solidFill>
                <a:srgbClr val="FF0000"/>
              </a:solidFill>
            </a:endParaRPr>
          </a:p>
          <a:p>
            <a:r>
              <a:rPr lang="cs-CZ" sz="4000" b="1" dirty="0" smtClean="0">
                <a:solidFill>
                  <a:prstClr val="black"/>
                </a:solidFill>
              </a:rPr>
              <a:t>                                                 </a:t>
            </a:r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863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Skloňování podstatných jmen rodu mužského – vzor </a:t>
            </a:r>
            <a:r>
              <a:rPr lang="cs-CZ" b="1" dirty="0" smtClean="0">
                <a:solidFill>
                  <a:srgbClr val="FF0000"/>
                </a:solidFill>
              </a:rPr>
              <a:t>PÁN </a:t>
            </a:r>
            <a:r>
              <a:rPr lang="cs-CZ" b="1" dirty="0" smtClean="0"/>
              <a:t>- tvrdý vzor </a:t>
            </a:r>
            <a:r>
              <a:rPr lang="cs-CZ" b="1" dirty="0" smtClean="0">
                <a:solidFill>
                  <a:srgbClr val="00B050"/>
                </a:solidFill>
              </a:rPr>
              <a:t>životný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7167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Pád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5507" y="1433539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Číslo množné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12232" y="2112187"/>
            <a:ext cx="1150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2.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040" y="27809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>
                <a:solidFill>
                  <a:srgbClr val="FF0000"/>
                </a:solidFill>
              </a:rPr>
              <a:t>ů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312232" y="3477713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 smtClean="0">
                <a:solidFill>
                  <a:srgbClr val="FF0000"/>
                </a:solidFill>
              </a:rPr>
              <a:t>u, </a:t>
            </a:r>
            <a:r>
              <a:rPr lang="cs-CZ" sz="2800" b="1" dirty="0" smtClean="0"/>
              <a:t>pán</a:t>
            </a:r>
            <a:r>
              <a:rPr lang="cs-CZ" sz="2800" b="1" dirty="0" smtClean="0">
                <a:solidFill>
                  <a:srgbClr val="FF0000"/>
                </a:solidFill>
              </a:rPr>
              <a:t>ovi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4.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5040" y="411071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232699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72759" y="1433540"/>
            <a:ext cx="246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0000CC"/>
                </a:solidFill>
              </a:rPr>
              <a:t>Číslo jednotné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1.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80112" y="2118240"/>
            <a:ext cx="3563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p</a:t>
            </a:r>
            <a:r>
              <a:rPr lang="cs-CZ" sz="2800" b="1" dirty="0" smtClean="0"/>
              <a:t>án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, pán</a:t>
            </a:r>
            <a:r>
              <a:rPr lang="cs-CZ" sz="2800" b="1" dirty="0" smtClean="0">
                <a:solidFill>
                  <a:srgbClr val="FF0000"/>
                </a:solidFill>
              </a:rPr>
              <a:t>ové</a:t>
            </a:r>
            <a:r>
              <a:rPr lang="cs-CZ" sz="2800" b="1" dirty="0" smtClean="0"/>
              <a:t>, (občan</a:t>
            </a:r>
            <a:r>
              <a:rPr lang="cs-CZ" sz="2800" b="1" dirty="0" smtClean="0">
                <a:solidFill>
                  <a:srgbClr val="FF0000"/>
                </a:solidFill>
              </a:rPr>
              <a:t>é</a:t>
            </a:r>
            <a:r>
              <a:rPr lang="cs-CZ" sz="2800" b="1" dirty="0" smtClean="0"/>
              <a:t>)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312232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3.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75040" y="3469588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>
                <a:solidFill>
                  <a:srgbClr val="FF0000"/>
                </a:solidFill>
              </a:rPr>
              <a:t>ů</a:t>
            </a:r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32516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5.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580112" y="1433538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32516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pan</a:t>
            </a:r>
            <a:r>
              <a:rPr lang="cs-CZ" sz="2800" b="1" dirty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515414" y="4747787"/>
            <a:ext cx="3775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/>
              <a:t>! pán</a:t>
            </a:r>
            <a:r>
              <a:rPr lang="cs-CZ" sz="2800" b="1" dirty="0" smtClean="0">
                <a:solidFill>
                  <a:srgbClr val="FF0000"/>
                </a:solidFill>
              </a:rPr>
              <a:t>ové</a:t>
            </a:r>
            <a:r>
              <a:rPr lang="cs-CZ" sz="2800" b="1" dirty="0" smtClean="0"/>
              <a:t>! (občan</a:t>
            </a:r>
            <a:r>
              <a:rPr lang="cs-CZ" sz="2800" b="1" dirty="0" smtClean="0">
                <a:solidFill>
                  <a:srgbClr val="FF0000"/>
                </a:solidFill>
              </a:rPr>
              <a:t>é</a:t>
            </a:r>
            <a:r>
              <a:rPr lang="cs-CZ" sz="2800" b="1" dirty="0" smtClean="0"/>
              <a:t>!)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6. pád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35209" y="5471646"/>
            <a:ext cx="2510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</a:t>
            </a:r>
            <a:r>
              <a:rPr lang="cs-CZ" sz="2800" b="1" dirty="0" smtClean="0"/>
              <a:t> pán</a:t>
            </a:r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r>
              <a:rPr lang="cs-CZ" sz="2800" b="1" dirty="0" smtClean="0"/>
              <a:t>, pán</a:t>
            </a:r>
            <a:r>
              <a:rPr lang="cs-CZ" sz="2800" b="1" dirty="0" smtClean="0">
                <a:solidFill>
                  <a:srgbClr val="FF0000"/>
                </a:solidFill>
              </a:rPr>
              <a:t>ovi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198226" y="5471646"/>
            <a:ext cx="2945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páne</a:t>
            </a:r>
            <a:r>
              <a:rPr lang="cs-CZ" sz="2800" b="1" dirty="0" smtClean="0">
                <a:solidFill>
                  <a:srgbClr val="FF0000"/>
                </a:solidFill>
              </a:rPr>
              <a:t>ch</a:t>
            </a:r>
            <a:r>
              <a:rPr lang="cs-CZ" sz="2800" b="1" dirty="0" smtClean="0"/>
              <a:t>, (hoš</a:t>
            </a:r>
            <a:r>
              <a:rPr lang="cs-CZ" sz="2800" b="1" dirty="0" smtClean="0">
                <a:solidFill>
                  <a:srgbClr val="FF0000"/>
                </a:solidFill>
              </a:rPr>
              <a:t>ích</a:t>
            </a:r>
            <a:r>
              <a:rPr lang="cs-CZ" sz="2800" b="1" dirty="0" smtClean="0"/>
              <a:t>)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85376" y="6093296"/>
            <a:ext cx="125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7. pád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312232" y="6093296"/>
            <a:ext cx="152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 smtClean="0">
                <a:solidFill>
                  <a:srgbClr val="FF0000"/>
                </a:solidFill>
              </a:rPr>
              <a:t>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475040" y="6093296"/>
            <a:ext cx="226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pán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94491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11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27711" y="0"/>
            <a:ext cx="9328158" cy="1143000"/>
          </a:xfrm>
        </p:spPr>
        <p:txBody>
          <a:bodyPr>
            <a:noAutofit/>
          </a:bodyPr>
          <a:lstStyle/>
          <a:p>
            <a:r>
              <a:rPr lang="cs-CZ" sz="3700" b="1" dirty="0" smtClean="0">
                <a:solidFill>
                  <a:srgbClr val="0000CC"/>
                </a:solidFill>
              </a:rPr>
              <a:t>Skloňování podstatných jmen rodu </a:t>
            </a:r>
            <a:r>
              <a:rPr lang="cs-CZ" sz="3700" b="1" dirty="0">
                <a:solidFill>
                  <a:srgbClr val="0000CC"/>
                </a:solidFill>
              </a:rPr>
              <a:t/>
            </a:r>
            <a:br>
              <a:rPr lang="cs-CZ" sz="3700" b="1" dirty="0">
                <a:solidFill>
                  <a:srgbClr val="0000CC"/>
                </a:solidFill>
              </a:rPr>
            </a:br>
            <a:r>
              <a:rPr lang="cs-CZ" sz="3700" b="1" dirty="0" smtClean="0">
                <a:solidFill>
                  <a:srgbClr val="0000CC"/>
                </a:solidFill>
              </a:rPr>
              <a:t>mužského – vzor </a:t>
            </a:r>
            <a:r>
              <a:rPr lang="cs-CZ" sz="3700" b="1" dirty="0" smtClean="0">
                <a:solidFill>
                  <a:srgbClr val="FF0000"/>
                </a:solidFill>
              </a:rPr>
              <a:t>HRAD </a:t>
            </a:r>
            <a:r>
              <a:rPr lang="cs-CZ" sz="3700" b="1" dirty="0" smtClean="0">
                <a:solidFill>
                  <a:srgbClr val="0000CC"/>
                </a:solidFill>
              </a:rPr>
              <a:t>– tvrdý vzor </a:t>
            </a:r>
            <a:r>
              <a:rPr lang="cs-CZ" sz="3700" b="1" dirty="0" smtClean="0">
                <a:solidFill>
                  <a:schemeClr val="accent6">
                    <a:lumMod val="50000"/>
                  </a:schemeClr>
                </a:solidFill>
              </a:rPr>
              <a:t>neživotný</a:t>
            </a:r>
            <a:endParaRPr lang="cs-CZ" sz="37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7167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Pád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5507" y="1433539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Číslo množné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12232" y="2112187"/>
            <a:ext cx="1150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2.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040" y="27809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ů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12232" y="3477713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4.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5040" y="411071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232699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72759" y="1433540"/>
            <a:ext cx="246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0000CC"/>
                </a:solidFill>
              </a:rPr>
              <a:t>Číslo jednotné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1.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040" y="2118240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312232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r>
              <a:rPr lang="cs-CZ" sz="2800" b="1" dirty="0" smtClean="0"/>
              <a:t>, (les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3.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75040" y="3469588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ů</a:t>
            </a:r>
            <a:r>
              <a:rPr lang="cs-CZ" sz="2800" b="1" dirty="0" smtClean="0">
                <a:solidFill>
                  <a:srgbClr val="FF0000"/>
                </a:solidFill>
              </a:rPr>
              <a:t>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32516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5.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580112" y="1433538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32516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75040" y="4747787"/>
            <a:ext cx="233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6. pád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326992" y="5470747"/>
            <a:ext cx="3433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hrad</a:t>
            </a:r>
            <a:r>
              <a:rPr lang="cs-CZ" sz="2800" b="1" dirty="0" smtClean="0">
                <a:solidFill>
                  <a:srgbClr val="FF0000"/>
                </a:solidFill>
              </a:rPr>
              <a:t>u, </a:t>
            </a:r>
            <a:r>
              <a:rPr lang="cs-CZ" sz="2800" b="1" dirty="0" smtClean="0"/>
              <a:t>hrad</a:t>
            </a:r>
            <a:r>
              <a:rPr lang="cs-CZ" sz="2800" b="1" dirty="0" smtClean="0">
                <a:solidFill>
                  <a:srgbClr val="FF0000"/>
                </a:solidFill>
              </a:rPr>
              <a:t>ě</a:t>
            </a:r>
            <a:r>
              <a:rPr lang="cs-CZ" sz="2800" b="1" dirty="0" smtClean="0"/>
              <a:t>, (les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156176" y="5470747"/>
            <a:ext cx="2987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hrad</a:t>
            </a:r>
            <a:r>
              <a:rPr lang="cs-CZ" sz="2800" b="1" dirty="0" smtClean="0">
                <a:solidFill>
                  <a:srgbClr val="FF0000"/>
                </a:solidFill>
              </a:rPr>
              <a:t>ech</a:t>
            </a:r>
            <a:r>
              <a:rPr lang="cs-CZ" sz="2800" b="1" dirty="0" smtClean="0"/>
              <a:t>, (les</a:t>
            </a:r>
            <a:r>
              <a:rPr lang="cs-CZ" sz="2800" b="1" dirty="0" smtClean="0">
                <a:solidFill>
                  <a:srgbClr val="FF0000"/>
                </a:solidFill>
              </a:rPr>
              <a:t>ích</a:t>
            </a:r>
            <a:r>
              <a:rPr lang="cs-CZ" sz="2800" b="1" dirty="0" smtClean="0"/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85376" y="6093296"/>
            <a:ext cx="125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7. pád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312232" y="6093296"/>
            <a:ext cx="152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 smtClean="0">
                <a:solidFill>
                  <a:srgbClr val="FF0000"/>
                </a:solidFill>
              </a:rPr>
              <a:t>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475040" y="6093296"/>
            <a:ext cx="226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hrad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777002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11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171759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Přiřaď ke vzorům </a:t>
            </a:r>
            <a:r>
              <a:rPr lang="cs-CZ" b="1" dirty="0" smtClean="0">
                <a:solidFill>
                  <a:srgbClr val="FF0000"/>
                </a:solidFill>
              </a:rPr>
              <a:t>PÁN</a:t>
            </a:r>
            <a:r>
              <a:rPr lang="cs-CZ" b="1" dirty="0" smtClean="0">
                <a:solidFill>
                  <a:srgbClr val="FFC000"/>
                </a:solidFill>
              </a:rPr>
              <a:t> </a:t>
            </a:r>
            <a:r>
              <a:rPr lang="cs-CZ" b="1" dirty="0" smtClean="0">
                <a:solidFill>
                  <a:srgbClr val="0000CC"/>
                </a:solidFill>
              </a:rPr>
              <a:t>nebo </a:t>
            </a:r>
            <a:r>
              <a:rPr lang="cs-CZ" b="1" dirty="0" smtClean="0">
                <a:solidFill>
                  <a:srgbClr val="FF0000"/>
                </a:solidFill>
              </a:rPr>
              <a:t>HRAD</a:t>
            </a:r>
            <a:r>
              <a:rPr lang="cs-CZ" b="1" dirty="0" smtClean="0">
                <a:solidFill>
                  <a:srgbClr val="0000CC"/>
                </a:solidFill>
              </a:rPr>
              <a:t>:</a:t>
            </a:r>
            <a:endParaRPr lang="cs-CZ" b="1" dirty="0">
              <a:solidFill>
                <a:srgbClr val="0000CC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195736" y="2753683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736" y="4293097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602128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6256" y="2753683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6256" y="429309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6256" y="60212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Documents and Settings\Doma\Local Settings\Temporary Internet Files\Content.IE5\QGEVIN6J\MC9004116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1165225" cy="1619250"/>
          </a:xfrm>
          <a:prstGeom prst="rect">
            <a:avLst/>
          </a:prstGeom>
          <a:noFill/>
        </p:spPr>
      </p:pic>
      <p:pic>
        <p:nvPicPr>
          <p:cNvPr id="3" name="Picture 3" descr="C:\Documents and Settings\Doma\Local Settings\Temporary Internet Files\Content.IE5\OCO1EINL\MC9004104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013176"/>
            <a:ext cx="1080120" cy="1561694"/>
          </a:xfrm>
          <a:prstGeom prst="rect">
            <a:avLst/>
          </a:prstGeom>
          <a:noFill/>
        </p:spPr>
      </p:pic>
      <p:pic>
        <p:nvPicPr>
          <p:cNvPr id="7" name="Picture 5" descr="C:\Documents and Settings\Doma\Local Settings\Temporary Internet Files\Content.IE5\8RWIQAZV\MC90002724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852936"/>
            <a:ext cx="1493215" cy="1686154"/>
          </a:xfrm>
          <a:prstGeom prst="rect">
            <a:avLst/>
          </a:prstGeom>
          <a:noFill/>
        </p:spPr>
      </p:pic>
      <p:pic>
        <p:nvPicPr>
          <p:cNvPr id="2058" name="Picture 10" descr="C:\Documents and Settings\Doma\Local Settings\Temporary Internet Files\Content.IE5\NUOWPUC7\MC90029561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869160"/>
            <a:ext cx="1634150" cy="1410832"/>
          </a:xfrm>
          <a:prstGeom prst="rect">
            <a:avLst/>
          </a:prstGeom>
          <a:noFill/>
        </p:spPr>
      </p:pic>
      <p:pic>
        <p:nvPicPr>
          <p:cNvPr id="2060" name="Picture 12" descr="C:\Documents and Settings\Doma\Local Settings\Temporary Internet Files\Content.IE5\R81SVMA9\MC90023942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1124744"/>
            <a:ext cx="1656184" cy="1706553"/>
          </a:xfrm>
          <a:prstGeom prst="rect">
            <a:avLst/>
          </a:prstGeom>
          <a:noFill/>
        </p:spPr>
      </p:pic>
      <p:pic>
        <p:nvPicPr>
          <p:cNvPr id="2061" name="Picture 13" descr="C:\Documents and Settings\Doma\Local Settings\Temporary Internet Files\Content.IE5\P6WGSOCD\MP900446568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140968"/>
            <a:ext cx="1872208" cy="14478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155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Urči podstatné jméno: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err="1" smtClean="0"/>
              <a:t>Podst</a:t>
            </a:r>
            <a:r>
              <a:rPr lang="cs-CZ" sz="2800" b="1" u="sng" dirty="0" smtClean="0"/>
              <a:t>. jméno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77633" y="1444134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2. </a:t>
            </a:r>
            <a:r>
              <a:rPr lang="cs-CZ" sz="2800" b="1" u="sng" dirty="0" err="1" smtClean="0"/>
              <a:t>p.č.j</a:t>
            </a:r>
            <a:r>
              <a:rPr lang="cs-CZ" sz="2800" b="1" u="sng" dirty="0" smtClean="0"/>
              <a:t>.</a:t>
            </a:r>
            <a:endParaRPr lang="cs-CZ" sz="28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50405" y="2112187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plot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77633" y="2780928"/>
            <a:ext cx="159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plot</a:t>
            </a:r>
            <a:r>
              <a:rPr lang="cs-CZ" sz="2800" b="1" dirty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450405" y="3486582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klavír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77632" y="4116483"/>
            <a:ext cx="159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klavír</a:t>
            </a:r>
            <a:r>
              <a:rPr lang="cs-CZ" sz="2800" b="1" dirty="0">
                <a:solidFill>
                  <a:srgbClr val="FF0000"/>
                </a:solidFill>
              </a:rPr>
              <a:t>u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3045616" y="145648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143975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kohout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78765" y="21121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kohout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450405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HRAD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voják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77633" y="348658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voják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50405" y="4110710"/>
            <a:ext cx="1104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HRAD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sněhulák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003055" y="1433539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450405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77633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sněhulák</a:t>
            </a:r>
            <a:r>
              <a:rPr lang="cs-CZ" sz="28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drak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50405" y="5471646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PÁN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278765" y="5470747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drak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6969821" y="1456482"/>
            <a:ext cx="0" cy="501202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224113" y="1433539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7.p.č.mn</a:t>
            </a:r>
            <a:endParaRPr lang="cs-CZ" sz="2800" b="1" u="sng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333966" y="2106134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kohout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7333966" y="2780928"/>
            <a:ext cx="1630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plot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7333966" y="348658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voják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7302212" y="4110710"/>
            <a:ext cx="1662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klavír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36" name="TextovéPole 35"/>
          <p:cNvSpPr txBox="1"/>
          <p:nvPr/>
        </p:nvSpPr>
        <p:spPr>
          <a:xfrm>
            <a:off x="7333966" y="4747787"/>
            <a:ext cx="20210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sněhulák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  <p:sp>
        <p:nvSpPr>
          <p:cNvPr id="37" name="TextovéPole 36"/>
          <p:cNvSpPr txBox="1"/>
          <p:nvPr/>
        </p:nvSpPr>
        <p:spPr>
          <a:xfrm>
            <a:off x="7302211" y="5471646"/>
            <a:ext cx="1942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drak</a:t>
            </a:r>
            <a:r>
              <a:rPr lang="cs-CZ" sz="2800" b="1" dirty="0">
                <a:solidFill>
                  <a:srgbClr val="FF0000"/>
                </a:solidFill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256434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30" grpId="0"/>
      <p:bldP spid="31" grpId="0"/>
      <p:bldP spid="32" grpId="0"/>
      <p:bldP spid="34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Pravopis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315055"/>
            <a:ext cx="925252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Podstatná jména RODU MUŽSKÉHO </a:t>
            </a:r>
            <a:r>
              <a:rPr lang="cs-CZ" sz="4400" b="1" dirty="0" smtClean="0">
                <a:solidFill>
                  <a:srgbClr val="00B050"/>
                </a:solidFill>
              </a:rPr>
              <a:t>životného</a:t>
            </a:r>
            <a:r>
              <a:rPr lang="cs-CZ" sz="4400" b="1" dirty="0" smtClean="0"/>
              <a:t>, která se skloňují podle vzoru PÁN, mají v koncovkách </a:t>
            </a:r>
            <a:r>
              <a:rPr lang="cs-CZ" sz="4400" b="1" dirty="0" smtClean="0">
                <a:solidFill>
                  <a:srgbClr val="0000CC"/>
                </a:solidFill>
              </a:rPr>
              <a:t>tvrdé –y</a:t>
            </a:r>
            <a:r>
              <a:rPr lang="cs-CZ" sz="4400" b="1" dirty="0" smtClean="0"/>
              <a:t>. </a:t>
            </a:r>
          </a:p>
          <a:p>
            <a:endParaRPr lang="cs-CZ" sz="4400" b="1" dirty="0" smtClean="0"/>
          </a:p>
          <a:p>
            <a:r>
              <a:rPr lang="cs-CZ" sz="4400" b="1" dirty="0" smtClean="0"/>
              <a:t>Pouze v 1. a 5. pádě čísla množného a v koncovce –</a:t>
            </a:r>
            <a:r>
              <a:rPr lang="cs-CZ" sz="4400" b="1" dirty="0" err="1" smtClean="0"/>
              <a:t>ovi</a:t>
            </a:r>
            <a:r>
              <a:rPr lang="cs-CZ" sz="4400" b="1" dirty="0" smtClean="0"/>
              <a:t> píšeme </a:t>
            </a:r>
            <a:r>
              <a:rPr lang="cs-CZ" sz="4400" b="1" dirty="0" smtClean="0">
                <a:solidFill>
                  <a:srgbClr val="FF0000"/>
                </a:solidFill>
              </a:rPr>
              <a:t>měkké i</a:t>
            </a:r>
            <a:r>
              <a:rPr lang="cs-CZ" sz="4400" b="1" dirty="0" smtClean="0"/>
              <a:t>.</a:t>
            </a:r>
          </a:p>
          <a:p>
            <a:endParaRPr lang="cs-CZ" sz="4400" b="1" dirty="0">
              <a:solidFill>
                <a:srgbClr val="0000CC"/>
              </a:solidFill>
            </a:endParaRPr>
          </a:p>
          <a:p>
            <a:r>
              <a:rPr lang="cs-CZ" sz="4400" b="1" u="sng" dirty="0" smtClean="0"/>
              <a:t>Například</a:t>
            </a:r>
            <a:r>
              <a:rPr lang="cs-CZ" sz="4400" b="1" dirty="0" smtClean="0"/>
              <a:t>: orl</a:t>
            </a:r>
            <a:r>
              <a:rPr lang="cs-CZ" sz="4400" b="1" dirty="0" smtClean="0">
                <a:solidFill>
                  <a:srgbClr val="FF0000"/>
                </a:solidFill>
              </a:rPr>
              <a:t>i</a:t>
            </a:r>
            <a:r>
              <a:rPr lang="cs-CZ" sz="4400" b="1" dirty="0" smtClean="0"/>
              <a:t>, ps</a:t>
            </a:r>
            <a:r>
              <a:rPr lang="cs-CZ" sz="4400" b="1" dirty="0" smtClean="0">
                <a:solidFill>
                  <a:srgbClr val="FF0000"/>
                </a:solidFill>
              </a:rPr>
              <a:t>i</a:t>
            </a:r>
            <a:r>
              <a:rPr lang="cs-CZ" sz="4400" b="1" dirty="0" smtClean="0"/>
              <a:t>!, tatínkov</a:t>
            </a:r>
            <a:r>
              <a:rPr lang="cs-CZ" sz="4400" b="1" dirty="0" smtClean="0">
                <a:solidFill>
                  <a:srgbClr val="FF0000"/>
                </a:solidFill>
              </a:rPr>
              <a:t>i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96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576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Pravopis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268760"/>
            <a:ext cx="853244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Podstatná jména RODU MUŽSKÉHO </a:t>
            </a: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neživotného</a:t>
            </a:r>
            <a:r>
              <a:rPr lang="cs-CZ" sz="4400" b="1" dirty="0" smtClean="0"/>
              <a:t>, která se skloňují podle vzoru HRAD, mají v koncovkách </a:t>
            </a:r>
            <a:r>
              <a:rPr lang="cs-CZ" sz="4400" b="1" dirty="0" smtClean="0">
                <a:solidFill>
                  <a:srgbClr val="0000CC"/>
                </a:solidFill>
              </a:rPr>
              <a:t>tvrdé –y</a:t>
            </a:r>
            <a:r>
              <a:rPr lang="cs-CZ" sz="4400" b="1" dirty="0" smtClean="0"/>
              <a:t>. </a:t>
            </a:r>
          </a:p>
          <a:p>
            <a:endParaRPr lang="cs-CZ" sz="1600" b="1" dirty="0" smtClean="0"/>
          </a:p>
          <a:p>
            <a:r>
              <a:rPr lang="cs-CZ" sz="4400" b="1" dirty="0" smtClean="0"/>
              <a:t>Pouze v 6. pádě čísla množného v koncovce </a:t>
            </a:r>
            <a:r>
              <a:rPr lang="cs-CZ" sz="4400" b="1" dirty="0" smtClean="0">
                <a:solidFill>
                  <a:srgbClr val="FF0000"/>
                </a:solidFill>
              </a:rPr>
              <a:t>-</a:t>
            </a:r>
            <a:r>
              <a:rPr lang="cs-CZ" sz="4400" b="1" dirty="0" err="1" smtClean="0">
                <a:solidFill>
                  <a:srgbClr val="FF0000"/>
                </a:solidFill>
              </a:rPr>
              <a:t>ích</a:t>
            </a:r>
            <a:r>
              <a:rPr lang="cs-CZ" sz="4400" b="1" dirty="0" smtClean="0"/>
              <a:t> píšeme </a:t>
            </a:r>
            <a:r>
              <a:rPr lang="cs-CZ" sz="4400" b="1" dirty="0" smtClean="0">
                <a:solidFill>
                  <a:srgbClr val="FF0000"/>
                </a:solidFill>
              </a:rPr>
              <a:t>měkké í</a:t>
            </a:r>
            <a:r>
              <a:rPr lang="cs-CZ" sz="4400" b="1" dirty="0" smtClean="0"/>
              <a:t>.</a:t>
            </a:r>
          </a:p>
          <a:p>
            <a:endParaRPr lang="cs-CZ" sz="2000" b="1" dirty="0">
              <a:solidFill>
                <a:srgbClr val="0000CC"/>
              </a:solidFill>
            </a:endParaRPr>
          </a:p>
          <a:p>
            <a:r>
              <a:rPr lang="cs-CZ" sz="4400" b="1" u="sng" dirty="0" smtClean="0"/>
              <a:t>Například</a:t>
            </a:r>
            <a:r>
              <a:rPr lang="cs-CZ" sz="4400" b="1" dirty="0" smtClean="0"/>
              <a:t>: o les</a:t>
            </a:r>
            <a:r>
              <a:rPr lang="cs-CZ" sz="4400" b="1" dirty="0" smtClean="0">
                <a:solidFill>
                  <a:srgbClr val="FF0000"/>
                </a:solidFill>
              </a:rPr>
              <a:t>ích</a:t>
            </a:r>
            <a:r>
              <a:rPr lang="cs-CZ" sz="4400" b="1" dirty="0" smtClean="0"/>
              <a:t>, v roz</a:t>
            </a:r>
            <a:r>
              <a:rPr lang="cs-CZ" sz="4400" b="1" dirty="0" smtClean="0">
                <a:solidFill>
                  <a:srgbClr val="FF0000"/>
                </a:solidFill>
              </a:rPr>
              <a:t>ích</a:t>
            </a:r>
            <a:endParaRPr lang="cs-CZ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89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00CC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96448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o </a:t>
            </a:r>
            <a:r>
              <a:rPr lang="cs-CZ" sz="4400" b="1" dirty="0" err="1" smtClean="0"/>
              <a:t>bratrov</a:t>
            </a:r>
            <a:r>
              <a:rPr lang="cs-CZ" sz="4400" b="1" dirty="0" smtClean="0"/>
              <a:t>_, </a:t>
            </a:r>
            <a:r>
              <a:rPr lang="cs-CZ" sz="4400" b="1" dirty="0" err="1" smtClean="0"/>
              <a:t>orl</a:t>
            </a:r>
            <a:r>
              <a:rPr lang="cs-CZ" sz="4400" b="1" dirty="0" smtClean="0"/>
              <a:t>_!, vidím dva </a:t>
            </a:r>
            <a:r>
              <a:rPr lang="cs-CZ" sz="4400" b="1" dirty="0" err="1" smtClean="0"/>
              <a:t>ps</a:t>
            </a:r>
            <a:r>
              <a:rPr lang="cs-CZ" sz="4400" b="1" dirty="0" smtClean="0"/>
              <a:t>_, nad dom_, přilétli kos_ a holub_, v </a:t>
            </a:r>
            <a:r>
              <a:rPr lang="cs-CZ" sz="4400" b="1" dirty="0" err="1" smtClean="0"/>
              <a:t>les_ch</a:t>
            </a:r>
            <a:r>
              <a:rPr lang="cs-CZ" sz="4400" b="1" dirty="0" smtClean="0"/>
              <a:t>, o </a:t>
            </a:r>
            <a:r>
              <a:rPr lang="cs-CZ" sz="4400" b="1" dirty="0" err="1" smtClean="0"/>
              <a:t>psov</a:t>
            </a:r>
            <a:r>
              <a:rPr lang="cs-CZ" sz="4400" b="1" dirty="0" smtClean="0"/>
              <a:t>_, nebezpeční </a:t>
            </a:r>
            <a:r>
              <a:rPr lang="cs-CZ" sz="4400" b="1" dirty="0" err="1" smtClean="0"/>
              <a:t>lv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břez_ch</a:t>
            </a:r>
            <a:r>
              <a:rPr lang="cs-CZ" sz="4400" b="1" dirty="0" smtClean="0"/>
              <a:t>, o Karlov_, v </a:t>
            </a:r>
            <a:r>
              <a:rPr lang="cs-CZ" sz="4400" b="1" dirty="0" err="1" smtClean="0"/>
              <a:t>roz_ch</a:t>
            </a:r>
            <a:r>
              <a:rPr lang="cs-CZ" sz="4400" b="1" dirty="0" smtClean="0"/>
              <a:t>, s motýl_, ostré dráp_, topol_ a dub_, jedovatí plaz_, k </a:t>
            </a:r>
            <a:r>
              <a:rPr lang="cs-CZ" sz="4400" b="1" dirty="0" err="1" smtClean="0"/>
              <a:t>doktorov</a:t>
            </a:r>
            <a:r>
              <a:rPr lang="cs-CZ" sz="4400" b="1" dirty="0" smtClean="0"/>
              <a:t>_, v </a:t>
            </a:r>
            <a:r>
              <a:rPr lang="cs-CZ" sz="4400" b="1" dirty="0" err="1" smtClean="0"/>
              <a:t>hotel_ch</a:t>
            </a:r>
            <a:r>
              <a:rPr lang="cs-CZ" sz="4400" b="1" dirty="0" smtClean="0"/>
              <a:t>, mluvit nesmysl_, domácí úkol_, bílí čáp_, panu </a:t>
            </a:r>
            <a:r>
              <a:rPr lang="cs-CZ" sz="4400" b="1" dirty="0" err="1" smtClean="0"/>
              <a:t>Novákov</a:t>
            </a:r>
            <a:r>
              <a:rPr lang="cs-CZ" sz="4400" b="1" dirty="0" smtClean="0"/>
              <a:t>_, dav_ lidí, časopis_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38891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Zdroje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Pravopis podstatných jmen hrou, Pracovní sešit pro 4. ročník; Nová Škola, s.r.o.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37362" y="2164214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Kliparty z programu Microsoft </a:t>
            </a:r>
            <a:r>
              <a:rPr lang="cs-CZ" b="1" dirty="0" err="1"/>
              <a:t>Power</a:t>
            </a:r>
            <a:r>
              <a:rPr lang="cs-CZ" b="1" dirty="0"/>
              <a:t> Point </a:t>
            </a:r>
            <a:r>
              <a:rPr lang="cs-CZ" b="1" dirty="0" smtClean="0"/>
              <a:t>2010</a:t>
            </a:r>
          </a:p>
          <a:p>
            <a:r>
              <a:rPr lang="cs-CZ" b="1" dirty="0" smtClean="0"/>
              <a:t>www.office.microsoft.com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4508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801</TotalTime>
  <Words>539</Words>
  <Application>Microsoft Office PowerPoint</Application>
  <PresentationFormat>Předvádění na obrazovce (4:3)</PresentationFormat>
  <Paragraphs>168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Český jazyk – Skloňování podstatných jmen</vt:lpstr>
      <vt:lpstr>Vzory podstatných jmen rodu mužského</vt:lpstr>
      <vt:lpstr>Vzory pro podstatná jména rodu mužského</vt:lpstr>
      <vt:lpstr>Pamatujte si!</vt:lpstr>
      <vt:lpstr>Pamatujte si!</vt:lpstr>
      <vt:lpstr>Skloňování podstatných jmen rodu mužského – vzor PÁN - tvrdý vzor životný</vt:lpstr>
      <vt:lpstr>Skloňování podstatných jmen rodu  mužského – vzor HRAD – tvrdý vzor neživotný</vt:lpstr>
      <vt:lpstr>Přiřaď ke vzorům PÁN nebo HRAD:</vt:lpstr>
      <vt:lpstr>Urči podstatné jméno:</vt:lpstr>
      <vt:lpstr>Pravopis</vt:lpstr>
      <vt:lpstr>Pravopis</vt:lpstr>
      <vt:lpstr>Doplň i – í / y - ý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jitka</cp:lastModifiedBy>
  <cp:revision>225</cp:revision>
  <dcterms:created xsi:type="dcterms:W3CDTF">2011-12-02T14:06:03Z</dcterms:created>
  <dcterms:modified xsi:type="dcterms:W3CDTF">2014-01-23T21:22:04Z</dcterms:modified>
</cp:coreProperties>
</file>