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5" r:id="rId2"/>
    <p:sldId id="259" r:id="rId3"/>
    <p:sldId id="274" r:id="rId4"/>
    <p:sldId id="276" r:id="rId5"/>
    <p:sldId id="285" r:id="rId6"/>
    <p:sldId id="278" r:id="rId7"/>
    <p:sldId id="286" r:id="rId8"/>
    <p:sldId id="280" r:id="rId9"/>
    <p:sldId id="281" r:id="rId10"/>
    <p:sldId id="282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606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FF30A-BEC6-4DBF-901C-D4933478D27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EC207-187B-48FE-BA2D-69631F2233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346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1EC207-187B-48FE-BA2D-69631F2233C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24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Skloňování podstatných jmen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VY_32_inovace_07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Skloňování podstatných jmen rodu mužského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Podstatná jména</a:t>
            </a:r>
          </a:p>
          <a:p>
            <a:r>
              <a:rPr lang="cs-CZ" sz="1600" dirty="0" smtClean="0"/>
              <a:t>Anotace:    Přiřazování podstatných jmen rodu mužského ke vzorům a jejich pravopis.</a:t>
            </a:r>
          </a:p>
        </p:txBody>
      </p:sp>
    </p:spTree>
    <p:extLst>
      <p:ext uri="{BB962C8B-B14F-4D97-AF65-F5344CB8AC3E}">
        <p14:creationId xmlns:p14="http://schemas.microsoft.com/office/powerpoint/2010/main" val="7815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podstatných jmen rodu mužského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1778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PÁN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5643" y="1412776"/>
            <a:ext cx="1602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HRAD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381998"/>
            <a:ext cx="16679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MUŽ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1381997"/>
            <a:ext cx="21675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STROJ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496816"/>
            <a:ext cx="889248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Vzory </a:t>
            </a:r>
            <a:r>
              <a:rPr lang="cs-CZ" sz="4400" b="1" dirty="0" smtClean="0">
                <a:solidFill>
                  <a:srgbClr val="FF0000"/>
                </a:solidFill>
              </a:rPr>
              <a:t>PÁN, HRAD, MUŽ, STROJ </a:t>
            </a:r>
            <a:r>
              <a:rPr lang="cs-CZ" sz="4400" b="1" dirty="0" smtClean="0"/>
              <a:t>jsou zakončeny na </a:t>
            </a:r>
            <a:r>
              <a:rPr lang="cs-CZ" sz="4400" b="1" dirty="0" smtClean="0">
                <a:solidFill>
                  <a:srgbClr val="FF0000"/>
                </a:solidFill>
              </a:rPr>
              <a:t>souhlásku</a:t>
            </a:r>
            <a:r>
              <a:rPr lang="cs-CZ" sz="4400" b="1" dirty="0" smtClean="0"/>
              <a:t>.</a:t>
            </a:r>
          </a:p>
          <a:p>
            <a:r>
              <a:rPr lang="cs-CZ" sz="4400" b="1" dirty="0" smtClean="0"/>
              <a:t>Vzory </a:t>
            </a:r>
            <a:r>
              <a:rPr lang="cs-CZ" sz="4400" b="1" dirty="0" smtClean="0">
                <a:solidFill>
                  <a:srgbClr val="FF0000"/>
                </a:solidFill>
              </a:rPr>
              <a:t>PŘEDSED</a:t>
            </a:r>
            <a:r>
              <a:rPr lang="cs-CZ" sz="4400" b="1" dirty="0" smtClean="0">
                <a:solidFill>
                  <a:srgbClr val="0000CC"/>
                </a:solidFill>
              </a:rPr>
              <a:t>A</a:t>
            </a:r>
            <a:r>
              <a:rPr lang="cs-CZ" sz="4400" b="1" dirty="0" smtClean="0">
                <a:solidFill>
                  <a:srgbClr val="FF0000"/>
                </a:solidFill>
              </a:rPr>
              <a:t>, SOUDC</a:t>
            </a:r>
            <a:r>
              <a:rPr lang="cs-CZ" sz="4400" b="1" dirty="0" smtClean="0">
                <a:solidFill>
                  <a:srgbClr val="0000CC"/>
                </a:solidFill>
              </a:rPr>
              <a:t>E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/>
              <a:t>jsou zakončeny na </a:t>
            </a:r>
            <a:r>
              <a:rPr lang="cs-CZ" sz="4400" b="1" dirty="0" smtClean="0">
                <a:solidFill>
                  <a:srgbClr val="0000CC"/>
                </a:solidFill>
              </a:rPr>
              <a:t>samohlásku</a:t>
            </a:r>
            <a:r>
              <a:rPr lang="cs-CZ" sz="4400" b="1" dirty="0" smtClean="0"/>
              <a:t>.</a:t>
            </a:r>
          </a:p>
          <a:p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PŘEDSED</a:t>
            </a:r>
            <a:r>
              <a:rPr lang="cs-CZ" sz="4000" b="1" dirty="0" smtClean="0">
                <a:solidFill>
                  <a:srgbClr val="0000CC"/>
                </a:solidFill>
              </a:rPr>
              <a:t>A</a:t>
            </a:r>
            <a:endParaRPr lang="cs-CZ" sz="4000" b="1" dirty="0">
              <a:solidFill>
                <a:srgbClr val="0000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249289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SOUDC</a:t>
            </a:r>
            <a:r>
              <a:rPr lang="cs-CZ" sz="4000" b="1" dirty="0" smtClean="0">
                <a:solidFill>
                  <a:srgbClr val="0000CC"/>
                </a:solidFill>
              </a:rPr>
              <a:t>E</a:t>
            </a:r>
            <a:endParaRPr lang="cs-CZ" sz="40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mužského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PÁN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MUŽ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063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04325" y="2779053"/>
            <a:ext cx="1288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HRAD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pán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04325" y="2044428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63650" y="2779053"/>
            <a:ext cx="195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rad</a:t>
            </a:r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dirty="0" smtClean="0"/>
              <a:t> (les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020241" y="1461257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STROJ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39597" y="2044428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439597" y="27994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8540" y="2782563"/>
            <a:ext cx="1066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pán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8983" y="34290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63650" y="3429000"/>
            <a:ext cx="195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6946" y="3429000"/>
            <a:ext cx="1713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281612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918547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1. pád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5589240"/>
            <a:ext cx="1439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2. pád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1403648" y="4312460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618540" y="4281612"/>
            <a:ext cx="2063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PŘEDSED</a:t>
            </a:r>
            <a:r>
              <a:rPr lang="cs-CZ" sz="2800" b="1" u="sng" dirty="0" smtClean="0">
                <a:solidFill>
                  <a:srgbClr val="FF0000"/>
                </a:solidFill>
              </a:rPr>
              <a:t>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cxnSp>
        <p:nvCxnSpPr>
          <p:cNvPr id="1025" name="Přímá spojnice 1024"/>
          <p:cNvCxnSpPr/>
          <p:nvPr/>
        </p:nvCxnSpPr>
        <p:spPr>
          <a:xfrm>
            <a:off x="3682063" y="4312460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3975267" y="4281612"/>
            <a:ext cx="2609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SOUDC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1653583" y="4918547"/>
            <a:ext cx="1833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předsed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4012481" y="4918547"/>
            <a:ext cx="2321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soudc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1653583" y="6156790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3975267" y="6156790"/>
            <a:ext cx="2151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ŽIVOTNÝ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2" name="Picture 3" descr="C:\Documents and Settings\Doma\Local Settings\Temporary Internet Files\Content.IE5\P6WGSOCD\MC9002034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221088"/>
            <a:ext cx="1602027" cy="21435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543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000"/>
                            </p:stCondLst>
                            <p:childTnLst>
                              <p:par>
                                <p:cTn id="1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6000"/>
                            </p:stCondLst>
                            <p:childTnLst>
                              <p:par>
                                <p:cTn id="1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3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3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  <p:bldP spid="6" grpId="0"/>
      <p:bldP spid="8" grpId="0"/>
      <p:bldP spid="9" grpId="0"/>
      <p:bldP spid="10" grpId="0"/>
      <p:bldP spid="11" grpId="0"/>
      <p:bldP spid="18" grpId="0"/>
      <p:bldP spid="19" grpId="0"/>
      <p:bldP spid="20" grpId="0"/>
      <p:bldP spid="21" grpId="0"/>
      <p:bldP spid="29" grpId="0"/>
      <p:bldP spid="1027" grpId="0"/>
      <p:bldP spid="1028" grpId="0"/>
      <p:bldP spid="1030" grpId="0"/>
      <p:bldP spid="1031" grpId="0"/>
      <p:bldP spid="10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cs-CZ" sz="3700" b="1" dirty="0" smtClean="0">
                <a:solidFill>
                  <a:srgbClr val="0000CC"/>
                </a:solidFill>
              </a:rPr>
              <a:t>Skloňování podstatných jmen rodu mužského – vzor </a:t>
            </a:r>
            <a:r>
              <a:rPr lang="cs-CZ" sz="3700" b="1" dirty="0" smtClean="0">
                <a:solidFill>
                  <a:srgbClr val="FF0000"/>
                </a:solidFill>
              </a:rPr>
              <a:t>MUŽ </a:t>
            </a:r>
            <a:r>
              <a:rPr lang="cs-CZ" sz="3700" b="1" dirty="0" smtClean="0"/>
              <a:t>- měkký vzor </a:t>
            </a:r>
            <a:r>
              <a:rPr lang="cs-CZ" sz="3700" b="1" dirty="0" smtClean="0">
                <a:solidFill>
                  <a:srgbClr val="00B050"/>
                </a:solidFill>
              </a:rPr>
              <a:t>životný</a:t>
            </a:r>
            <a:endParaRPr lang="cs-CZ" sz="37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150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95227" y="1967354"/>
            <a:ext cx="43440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muž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/>
              <a:t>,muž</a:t>
            </a:r>
            <a:r>
              <a:rPr lang="cs-CZ" sz="2800" b="1" dirty="0" err="1" smtClean="0">
                <a:solidFill>
                  <a:srgbClr val="FF0000"/>
                </a:solidFill>
              </a:rPr>
              <a:t>ové</a:t>
            </a:r>
            <a:r>
              <a:rPr lang="cs-CZ" sz="2800" b="1" dirty="0" smtClean="0"/>
              <a:t>,</a:t>
            </a:r>
          </a:p>
          <a:p>
            <a:r>
              <a:rPr lang="cs-CZ" sz="2800" b="1" dirty="0" smtClean="0"/>
              <a:t>(obyvatel</a:t>
            </a:r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ům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900468" y="4747787"/>
            <a:ext cx="2614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 (chlapč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r>
              <a:rPr lang="cs-CZ" sz="2800" b="1" dirty="0" smtClean="0"/>
              <a:t>!)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30583" y="4633930"/>
            <a:ext cx="3775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 muž</a:t>
            </a:r>
            <a:r>
              <a:rPr lang="cs-CZ" sz="2800" b="1" dirty="0" smtClean="0">
                <a:solidFill>
                  <a:srgbClr val="FF0000"/>
                </a:solidFill>
              </a:rPr>
              <a:t>ové</a:t>
            </a:r>
            <a:r>
              <a:rPr lang="cs-CZ" sz="2800" b="1" dirty="0" smtClean="0"/>
              <a:t>! (obyvatel</a:t>
            </a:r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r>
              <a:rPr lang="cs-CZ" sz="2800" b="1" dirty="0" smtClean="0"/>
              <a:t>!)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35209" y="5471646"/>
            <a:ext cx="25104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 muž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, muž</a:t>
            </a:r>
            <a:r>
              <a:rPr lang="cs-CZ" sz="2800" b="1" dirty="0" smtClean="0">
                <a:solidFill>
                  <a:srgbClr val="FF0000"/>
                </a:solidFill>
              </a:rPr>
              <a:t>ovi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34259" y="5510684"/>
            <a:ext cx="29457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muž</a:t>
            </a:r>
            <a:r>
              <a:rPr lang="cs-CZ" sz="2800" b="1" dirty="0" smtClean="0">
                <a:solidFill>
                  <a:srgbClr val="FF0000"/>
                </a:solidFill>
              </a:rPr>
              <a:t>ích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2" y="6093296"/>
            <a:ext cx="152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 smtClean="0">
                <a:solidFill>
                  <a:srgbClr val="FF0000"/>
                </a:solidFill>
              </a:rPr>
              <a:t>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muž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94491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1460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Pravopis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25252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Podstatná jména RODU MUŽSKÉHO </a:t>
            </a:r>
            <a:r>
              <a:rPr lang="cs-CZ" sz="4400" b="1" dirty="0" smtClean="0">
                <a:solidFill>
                  <a:srgbClr val="00B050"/>
                </a:solidFill>
              </a:rPr>
              <a:t>životného</a:t>
            </a:r>
            <a:r>
              <a:rPr lang="cs-CZ" sz="4400" b="1" dirty="0" smtClean="0"/>
              <a:t>, která se skloňují podle vzoru MUŽ, jsou zakončena na </a:t>
            </a:r>
            <a:r>
              <a:rPr lang="cs-CZ" sz="4400" b="1" dirty="0" smtClean="0">
                <a:solidFill>
                  <a:srgbClr val="FF0000"/>
                </a:solidFill>
              </a:rPr>
              <a:t>souhlásku měkkou </a:t>
            </a:r>
            <a:r>
              <a:rPr lang="cs-CZ" sz="4400" b="1" dirty="0" smtClean="0"/>
              <a:t>nebo </a:t>
            </a:r>
            <a:r>
              <a:rPr lang="cs-CZ" sz="4400" b="1" dirty="0" smtClean="0">
                <a:solidFill>
                  <a:srgbClr val="7030A0"/>
                </a:solidFill>
              </a:rPr>
              <a:t>obojetnou</a:t>
            </a:r>
            <a:r>
              <a:rPr lang="cs-CZ" sz="4400" b="1" dirty="0" smtClean="0"/>
              <a:t> a mají v 2. pádě koncovku </a:t>
            </a:r>
            <a:r>
              <a:rPr lang="cs-CZ" sz="4400" b="1" dirty="0" smtClean="0">
                <a:solidFill>
                  <a:srgbClr val="FF0000"/>
                </a:solidFill>
              </a:rPr>
              <a:t>–e</a:t>
            </a:r>
            <a:r>
              <a:rPr lang="cs-CZ" sz="4400" b="1" dirty="0" smtClean="0"/>
              <a:t>.</a:t>
            </a:r>
          </a:p>
          <a:p>
            <a:r>
              <a:rPr lang="cs-CZ" sz="4400" b="1" u="sng" dirty="0" smtClean="0"/>
              <a:t>Například</a:t>
            </a:r>
            <a:r>
              <a:rPr lang="cs-CZ" sz="4400" b="1" dirty="0" smtClean="0"/>
              <a:t>: chlapec, kovář, král</a:t>
            </a:r>
          </a:p>
          <a:p>
            <a:endParaRPr lang="cs-CZ" sz="2400" b="1" dirty="0" smtClean="0"/>
          </a:p>
          <a:p>
            <a:r>
              <a:rPr lang="cs-CZ" sz="4400" b="1" dirty="0" smtClean="0"/>
              <a:t>Vzor MUŽ je </a:t>
            </a:r>
            <a:r>
              <a:rPr lang="cs-CZ" sz="4400" b="1" dirty="0" smtClean="0">
                <a:solidFill>
                  <a:srgbClr val="FF0000"/>
                </a:solidFill>
              </a:rPr>
              <a:t>vzor měkký</a:t>
            </a:r>
            <a:r>
              <a:rPr lang="cs-CZ" sz="4400" b="1" dirty="0" smtClean="0"/>
              <a:t>, a proto má v koncovkách vždy </a:t>
            </a:r>
            <a:r>
              <a:rPr lang="cs-CZ" sz="4400" b="1" dirty="0" smtClean="0">
                <a:solidFill>
                  <a:srgbClr val="FF0000"/>
                </a:solidFill>
              </a:rPr>
              <a:t>měkké –i/-í</a:t>
            </a:r>
            <a:r>
              <a:rPr lang="cs-CZ" sz="4400" b="1" dirty="0" smtClean="0"/>
              <a:t>.</a:t>
            </a:r>
            <a:endParaRPr lang="cs-CZ" sz="44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96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7711" y="0"/>
            <a:ext cx="9328158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00CC"/>
                </a:solidFill>
              </a:rPr>
              <a:t>Skloňování podstatných jmen rodu </a:t>
            </a:r>
            <a:r>
              <a:rPr lang="cs-CZ" sz="3600" b="1" dirty="0">
                <a:solidFill>
                  <a:srgbClr val="0000CC"/>
                </a:solidFill>
              </a:rPr>
              <a:t/>
            </a:r>
            <a:br>
              <a:rPr lang="cs-CZ" sz="3600" b="1" dirty="0">
                <a:solidFill>
                  <a:srgbClr val="0000CC"/>
                </a:solidFill>
              </a:rPr>
            </a:br>
            <a:r>
              <a:rPr lang="cs-CZ" sz="3600" b="1" dirty="0" smtClean="0">
                <a:solidFill>
                  <a:srgbClr val="0000CC"/>
                </a:solidFill>
              </a:rPr>
              <a:t>mužského – vzor </a:t>
            </a:r>
            <a:r>
              <a:rPr lang="cs-CZ" sz="3600" b="1" dirty="0" smtClean="0">
                <a:solidFill>
                  <a:srgbClr val="FF0000"/>
                </a:solidFill>
              </a:rPr>
              <a:t>STROJ </a:t>
            </a:r>
            <a:r>
              <a:rPr lang="cs-CZ" sz="3600" b="1" dirty="0" smtClean="0">
                <a:solidFill>
                  <a:srgbClr val="0000CC"/>
                </a:solidFill>
              </a:rPr>
              <a:t>– měkký vzor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neživotný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150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ů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ům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6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65643" y="5470747"/>
            <a:ext cx="145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stroj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5470747"/>
            <a:ext cx="2987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stroj</a:t>
            </a:r>
            <a:r>
              <a:rPr lang="cs-CZ" sz="2800" b="1" dirty="0" smtClean="0">
                <a:solidFill>
                  <a:srgbClr val="FF0000"/>
                </a:solidFill>
              </a:rPr>
              <a:t>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2" y="6093296"/>
            <a:ext cx="152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 smtClean="0">
                <a:solidFill>
                  <a:srgbClr val="FF0000"/>
                </a:solidFill>
              </a:rPr>
              <a:t>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77700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Pravopis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692696"/>
            <a:ext cx="853244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Podstatná jména RODU MUŽSKÉHO 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neživotného</a:t>
            </a:r>
            <a:r>
              <a:rPr lang="cs-CZ" sz="4400" b="1" dirty="0" smtClean="0"/>
              <a:t>, která se skloňují podle vzoru STROJ, jsou zakončena na </a:t>
            </a:r>
            <a:r>
              <a:rPr lang="cs-CZ" sz="4400" b="1" dirty="0" smtClean="0">
                <a:solidFill>
                  <a:srgbClr val="FF0000"/>
                </a:solidFill>
              </a:rPr>
              <a:t>souhlásku měkkou </a:t>
            </a:r>
            <a:r>
              <a:rPr lang="cs-CZ" sz="4400" b="1" dirty="0" smtClean="0"/>
              <a:t>nebo </a:t>
            </a:r>
            <a:r>
              <a:rPr lang="cs-CZ" sz="4400" b="1" dirty="0" smtClean="0">
                <a:solidFill>
                  <a:srgbClr val="7030A0"/>
                </a:solidFill>
              </a:rPr>
              <a:t>obojetnou</a:t>
            </a:r>
            <a:r>
              <a:rPr lang="cs-CZ" sz="4400" b="1" dirty="0" smtClean="0"/>
              <a:t> a mají ve 2. pádě koncovku </a:t>
            </a:r>
            <a:r>
              <a:rPr lang="cs-CZ" sz="4400" b="1" dirty="0" smtClean="0">
                <a:solidFill>
                  <a:srgbClr val="FF0000"/>
                </a:solidFill>
              </a:rPr>
              <a:t>-e</a:t>
            </a:r>
            <a:r>
              <a:rPr lang="cs-CZ" sz="4400" b="1" dirty="0" smtClean="0"/>
              <a:t>. </a:t>
            </a:r>
          </a:p>
          <a:p>
            <a:r>
              <a:rPr lang="cs-CZ" sz="4400" b="1" u="sng" dirty="0" smtClean="0"/>
              <a:t>Například: </a:t>
            </a:r>
            <a:r>
              <a:rPr lang="cs-CZ" sz="4400" b="1" dirty="0" smtClean="0"/>
              <a:t>míč, koš, pytel</a:t>
            </a:r>
            <a:endParaRPr lang="cs-CZ" sz="4400" b="1" u="sng" dirty="0" smtClean="0"/>
          </a:p>
          <a:p>
            <a:endParaRPr lang="cs-CZ" sz="1600" b="1" dirty="0" smtClean="0"/>
          </a:p>
          <a:p>
            <a:r>
              <a:rPr lang="cs-CZ" sz="4400" b="1" dirty="0"/>
              <a:t>Vzor </a:t>
            </a:r>
            <a:r>
              <a:rPr lang="cs-CZ" sz="4400" b="1" dirty="0" smtClean="0"/>
              <a:t>STROJ </a:t>
            </a:r>
            <a:r>
              <a:rPr lang="cs-CZ" sz="4400" b="1" dirty="0"/>
              <a:t>je </a:t>
            </a:r>
            <a:r>
              <a:rPr lang="cs-CZ" sz="4400" b="1" dirty="0">
                <a:solidFill>
                  <a:srgbClr val="FF0000"/>
                </a:solidFill>
              </a:rPr>
              <a:t>vzor měkký</a:t>
            </a:r>
            <a:r>
              <a:rPr lang="cs-CZ" sz="4400" b="1" dirty="0"/>
              <a:t>, a proto má v koncovkách vždy </a:t>
            </a:r>
            <a:r>
              <a:rPr lang="cs-CZ" sz="4400" b="1" dirty="0">
                <a:solidFill>
                  <a:srgbClr val="FF0000"/>
                </a:solidFill>
              </a:rPr>
              <a:t>měkké –i/-í</a:t>
            </a:r>
            <a:r>
              <a:rPr lang="cs-CZ" sz="4400" b="1" dirty="0"/>
              <a:t>.</a:t>
            </a:r>
            <a:endParaRPr lang="cs-CZ" sz="4400" b="1" dirty="0">
              <a:solidFill>
                <a:srgbClr val="0000CC"/>
              </a:solidFill>
            </a:endParaRPr>
          </a:p>
          <a:p>
            <a:endParaRPr lang="cs-CZ" sz="20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89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717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Přiřaď ke vzorům </a:t>
            </a:r>
            <a:r>
              <a:rPr lang="cs-CZ" b="1" dirty="0" smtClean="0">
                <a:solidFill>
                  <a:srgbClr val="FF0000"/>
                </a:solidFill>
              </a:rPr>
              <a:t>MUŽ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0000CC"/>
                </a:solidFill>
              </a:rPr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STROJ</a:t>
            </a:r>
            <a:r>
              <a:rPr lang="cs-CZ" b="1" dirty="0" smtClean="0">
                <a:solidFill>
                  <a:srgbClr val="0000CC"/>
                </a:solidFill>
              </a:rPr>
              <a:t>:</a:t>
            </a:r>
            <a:endParaRPr lang="cs-CZ" b="1" dirty="0">
              <a:solidFill>
                <a:srgbClr val="0000CC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Documents and Settings\Doma\Local Settings\Temporary Internet Files\Content.IE5\WSZD3G0M\MC900411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1389435" cy="1883324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412776"/>
            <a:ext cx="1526471" cy="1256150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8RWIQAZV\MC9003521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852936"/>
            <a:ext cx="1436483" cy="1782024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WSZD3G0M\MC90043621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725144"/>
            <a:ext cx="1828572" cy="1879365"/>
          </a:xfrm>
          <a:prstGeom prst="rect">
            <a:avLst/>
          </a:prstGeom>
          <a:noFill/>
        </p:spPr>
      </p:pic>
      <p:pic>
        <p:nvPicPr>
          <p:cNvPr id="1033" name="Picture 9" descr="C:\Documents and Settings\Doma\Local Settings\Temporary Internet Files\Content.IE5\R81SVMA9\MC9003244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725144"/>
            <a:ext cx="1223467" cy="1818742"/>
          </a:xfrm>
          <a:prstGeom prst="rect">
            <a:avLst/>
          </a:prstGeom>
          <a:noFill/>
        </p:spPr>
      </p:pic>
      <p:pic>
        <p:nvPicPr>
          <p:cNvPr id="1034" name="Picture 10" descr="C:\Documents and Settings\Doma\Local Settings\Temporary Internet Files\Content.IE5\BJ1JAV4F\MM900336704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2852936"/>
            <a:ext cx="1864752" cy="16420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15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</a:t>
            </a:r>
            <a:r>
              <a:rPr lang="cs-CZ" sz="2800" b="1" u="sng" dirty="0" err="1" smtClean="0"/>
              <a:t>p.č.j</a:t>
            </a:r>
            <a:r>
              <a:rPr lang="cs-CZ" sz="2800" b="1" u="sng" dirty="0" smtClean="0"/>
              <a:t>.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405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kašel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kašl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50405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míč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2" y="4116483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míč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ředitel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ředitel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450405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cíl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cíl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50405" y="4110710"/>
            <a:ext cx="1104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STROJ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učitel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50405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učitel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holič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50405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MUŽ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holič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4113" y="1433539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7.p.č.mn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ředitel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630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kašl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cíl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662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míč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333966" y="4747787"/>
            <a:ext cx="2021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učitel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302211" y="5471646"/>
            <a:ext cx="194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holič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56434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7849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 jetel_, o král_, v cíl_, o </a:t>
            </a:r>
            <a:r>
              <a:rPr lang="cs-CZ" sz="4400" b="1" dirty="0" err="1" smtClean="0"/>
              <a:t>majitel_ch</a:t>
            </a:r>
            <a:r>
              <a:rPr lang="cs-CZ" sz="4400" b="1" dirty="0" smtClean="0"/>
              <a:t>, pane ředitel_, o </a:t>
            </a:r>
            <a:r>
              <a:rPr lang="cs-CZ" sz="4400" b="1" dirty="0" err="1" smtClean="0"/>
              <a:t>vychvatel_ch</a:t>
            </a:r>
            <a:r>
              <a:rPr lang="cs-CZ" sz="4400" b="1" dirty="0" smtClean="0"/>
              <a:t>, milý přítel_, v </a:t>
            </a:r>
            <a:r>
              <a:rPr lang="cs-CZ" sz="4400" b="1" dirty="0" err="1" smtClean="0"/>
              <a:t>kotl</a:t>
            </a:r>
            <a:r>
              <a:rPr lang="cs-CZ" sz="4400" b="1" dirty="0" smtClean="0"/>
              <a:t>_, na jetel_, v </a:t>
            </a:r>
            <a:r>
              <a:rPr lang="cs-CZ" sz="4400" b="1" dirty="0" err="1" smtClean="0"/>
              <a:t>pytl_ch</a:t>
            </a:r>
            <a:r>
              <a:rPr lang="cs-CZ" sz="4400" b="1" dirty="0" smtClean="0"/>
              <a:t>,   o </a:t>
            </a:r>
            <a:r>
              <a:rPr lang="cs-CZ" sz="4400" b="1" dirty="0" err="1" smtClean="0"/>
              <a:t>spisovatel_ch</a:t>
            </a:r>
            <a:r>
              <a:rPr lang="cs-CZ" sz="4400" b="1" dirty="0" smtClean="0"/>
              <a:t>, jednání  s majitel_, dva šimpanz_, dívky a </a:t>
            </a:r>
            <a:r>
              <a:rPr lang="cs-CZ" sz="4400" b="1" dirty="0" err="1" smtClean="0"/>
              <a:t>chlapc</a:t>
            </a:r>
            <a:r>
              <a:rPr lang="cs-CZ" sz="4400" b="1" dirty="0" smtClean="0"/>
              <a:t>_, rozčepýření rorýs_, rozhovor s vítěz_, Francouz_ a </a:t>
            </a:r>
            <a:r>
              <a:rPr lang="cs-CZ" sz="4400" b="1" dirty="0" err="1" smtClean="0"/>
              <a:t>Němc</a:t>
            </a:r>
            <a:r>
              <a:rPr lang="cs-CZ" sz="4400" b="1" dirty="0" smtClean="0"/>
              <a:t>_, s peněz_ 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889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Pravopis podstatných jmen hrou, Pracovní sešit pro 4. ročník; Nová Škola, s.r.o.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16450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853</TotalTime>
  <Words>512</Words>
  <Application>Microsoft Office PowerPoint</Application>
  <PresentationFormat>Předvádění na obrazovce (4:3)</PresentationFormat>
  <Paragraphs>143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Český jazyk – Skloňování podstatných jmen</vt:lpstr>
      <vt:lpstr>Vzory podstatných jmen rodu mužského</vt:lpstr>
      <vt:lpstr>Vzory pro podstatná jména rodu mužského</vt:lpstr>
      <vt:lpstr>Skloňování podstatných jmen rodu mužského – vzor MUŽ - měkký vzor životný</vt:lpstr>
      <vt:lpstr>Pravopis</vt:lpstr>
      <vt:lpstr>Skloňování podstatných jmen rodu  mužského – vzor STROJ – měkký vzor neživotný</vt:lpstr>
      <vt:lpstr>Pravopis</vt:lpstr>
      <vt:lpstr>Přiřaď ke vzorům MUŽ nebo STROJ:</vt:lpstr>
      <vt:lpstr>Urči podstatné jméno:</vt:lpstr>
      <vt:lpstr>Doplň i – í / y - ý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236</cp:revision>
  <dcterms:created xsi:type="dcterms:W3CDTF">2011-12-02T14:06:03Z</dcterms:created>
  <dcterms:modified xsi:type="dcterms:W3CDTF">2013-02-13T14:00:43Z</dcterms:modified>
</cp:coreProperties>
</file>