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5" r:id="rId2"/>
    <p:sldId id="259" r:id="rId3"/>
    <p:sldId id="274" r:id="rId4"/>
    <p:sldId id="276" r:id="rId5"/>
    <p:sldId id="285" r:id="rId6"/>
    <p:sldId id="278" r:id="rId7"/>
    <p:sldId id="286" r:id="rId8"/>
    <p:sldId id="287" r:id="rId9"/>
    <p:sldId id="280" r:id="rId10"/>
    <p:sldId id="281" r:id="rId11"/>
    <p:sldId id="282" r:id="rId12"/>
    <p:sldId id="28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FF30A-BEC6-4DBF-901C-D4933478D27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1EC207-187B-48FE-BA2D-69631F2233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346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1EC207-187B-48FE-BA2D-69631F2233C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24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Skloňování podstatných jmen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VY_32_inovace_08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Skloňování podstatných jmen rodu mužského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Podstatná jména</a:t>
            </a:r>
          </a:p>
          <a:p>
            <a:r>
              <a:rPr lang="cs-CZ" sz="1600" dirty="0" smtClean="0"/>
              <a:t>Anotace:    Přiřazování podstatných jmen rodu mužského ke vzorům a jejich pravopis.</a:t>
            </a:r>
          </a:p>
        </p:txBody>
      </p:sp>
    </p:spTree>
    <p:extLst>
      <p:ext uri="{BB962C8B-B14F-4D97-AF65-F5344CB8AC3E}">
        <p14:creationId xmlns:p14="http://schemas.microsoft.com/office/powerpoint/2010/main" xmlns="" val="78153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00811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podstatných jmen rodu mužského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1778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PÁN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85643" y="1412776"/>
            <a:ext cx="1602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HRAD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1381998"/>
            <a:ext cx="16679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MUŽ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1381997"/>
            <a:ext cx="21675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STROJ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496816"/>
            <a:ext cx="889248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Vzory </a:t>
            </a:r>
            <a:r>
              <a:rPr lang="cs-CZ" sz="4400" b="1" dirty="0" smtClean="0">
                <a:solidFill>
                  <a:srgbClr val="FF0000"/>
                </a:solidFill>
              </a:rPr>
              <a:t>PÁN, HRAD, MUŽ, STROJ </a:t>
            </a:r>
            <a:r>
              <a:rPr lang="cs-CZ" sz="4400" b="1" dirty="0" smtClean="0"/>
              <a:t>jsou zakončeny na </a:t>
            </a:r>
            <a:r>
              <a:rPr lang="cs-CZ" sz="4400" b="1" dirty="0" smtClean="0">
                <a:solidFill>
                  <a:srgbClr val="FF0000"/>
                </a:solidFill>
              </a:rPr>
              <a:t>souhlásku</a:t>
            </a:r>
            <a:r>
              <a:rPr lang="cs-CZ" sz="4400" b="1" dirty="0" smtClean="0"/>
              <a:t>.</a:t>
            </a:r>
          </a:p>
          <a:p>
            <a:r>
              <a:rPr lang="cs-CZ" sz="4400" b="1" dirty="0" smtClean="0"/>
              <a:t>Vzory </a:t>
            </a:r>
            <a:r>
              <a:rPr lang="cs-CZ" sz="4400" b="1" dirty="0" smtClean="0">
                <a:solidFill>
                  <a:srgbClr val="FF0000"/>
                </a:solidFill>
              </a:rPr>
              <a:t>PŘEDSED</a:t>
            </a:r>
            <a:r>
              <a:rPr lang="cs-CZ" sz="4400" b="1" dirty="0" smtClean="0">
                <a:solidFill>
                  <a:srgbClr val="0000CC"/>
                </a:solidFill>
              </a:rPr>
              <a:t>A</a:t>
            </a:r>
            <a:r>
              <a:rPr lang="cs-CZ" sz="4400" b="1" dirty="0" smtClean="0">
                <a:solidFill>
                  <a:srgbClr val="FF0000"/>
                </a:solidFill>
              </a:rPr>
              <a:t>, SOUDC</a:t>
            </a:r>
            <a:r>
              <a:rPr lang="cs-CZ" sz="4400" b="1" dirty="0" smtClean="0">
                <a:solidFill>
                  <a:srgbClr val="0000CC"/>
                </a:solidFill>
              </a:rPr>
              <a:t>E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/>
              <a:t>jsou zakončeny na </a:t>
            </a:r>
            <a:r>
              <a:rPr lang="cs-CZ" sz="4400" b="1" dirty="0" smtClean="0">
                <a:solidFill>
                  <a:srgbClr val="0000CC"/>
                </a:solidFill>
              </a:rPr>
              <a:t>samohlásku</a:t>
            </a:r>
            <a:r>
              <a:rPr lang="cs-CZ" sz="4400" b="1" dirty="0" smtClean="0"/>
              <a:t>.</a:t>
            </a:r>
          </a:p>
          <a:p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492896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PŘEDSED</a:t>
            </a:r>
            <a:r>
              <a:rPr lang="cs-CZ" sz="4000" b="1" dirty="0" smtClean="0">
                <a:solidFill>
                  <a:srgbClr val="0000CC"/>
                </a:solidFill>
              </a:rPr>
              <a:t>A</a:t>
            </a:r>
            <a:endParaRPr lang="cs-CZ" sz="4000" b="1" dirty="0">
              <a:solidFill>
                <a:srgbClr val="0000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2492896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SOUDC</a:t>
            </a:r>
            <a:r>
              <a:rPr lang="cs-CZ" sz="4000" b="1" dirty="0" smtClean="0">
                <a:solidFill>
                  <a:srgbClr val="0000CC"/>
                </a:solidFill>
              </a:rPr>
              <a:t>E</a:t>
            </a:r>
            <a:endParaRPr lang="cs-CZ" sz="40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4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pro podstatná jména rodu mužského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8540" y="1444134"/>
            <a:ext cx="1513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PÁN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04325" y="144413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MUŽ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2063" y="2044428"/>
            <a:ext cx="1597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hrad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04325" y="2779053"/>
            <a:ext cx="1288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1473797"/>
            <a:ext cx="0" cy="180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87474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HRAD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8540" y="2024529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pán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04325" y="2044428"/>
            <a:ext cx="151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63650" y="2779053"/>
            <a:ext cx="1951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rad</a:t>
            </a:r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dirty="0" smtClean="0"/>
              <a:t> (les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/>
              <a:t>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115092" y="1473797"/>
            <a:ext cx="0" cy="180000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79512" y="1433539"/>
            <a:ext cx="107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2044428"/>
            <a:ext cx="1110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2780928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7020241" y="1461257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452320" y="143353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STROJ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439597" y="2044428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403648" y="1444133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439597" y="279942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8540" y="2782563"/>
            <a:ext cx="10668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pán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8983" y="342900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63650" y="3429000"/>
            <a:ext cx="1951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NEŽIVOTNÝ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06946" y="3429000"/>
            <a:ext cx="1713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34290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NEŽIVOTNÝ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4281612"/>
            <a:ext cx="1439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4918547"/>
            <a:ext cx="1439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1. pád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5589240"/>
            <a:ext cx="1439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2. pád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1403648" y="4312460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618540" y="4281612"/>
            <a:ext cx="2063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PŘEDSED</a:t>
            </a:r>
            <a:r>
              <a:rPr lang="cs-CZ" sz="2800" b="1" u="sng" dirty="0" smtClean="0">
                <a:solidFill>
                  <a:srgbClr val="FF0000"/>
                </a:solidFill>
              </a:rPr>
              <a:t>A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cxnSp>
        <p:nvCxnSpPr>
          <p:cNvPr id="1025" name="Přímá spojnice 1024"/>
          <p:cNvCxnSpPr/>
          <p:nvPr/>
        </p:nvCxnSpPr>
        <p:spPr>
          <a:xfrm>
            <a:off x="3682063" y="4312460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7" name="TextovéPole 1026"/>
          <p:cNvSpPr txBox="1"/>
          <p:nvPr/>
        </p:nvSpPr>
        <p:spPr>
          <a:xfrm>
            <a:off x="3975267" y="4281612"/>
            <a:ext cx="2609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SOUDC</a:t>
            </a:r>
            <a:r>
              <a:rPr lang="cs-CZ" sz="2800" b="1" u="sng" dirty="0" smtClean="0">
                <a:solidFill>
                  <a:srgbClr val="FF0000"/>
                </a:solidFill>
              </a:rPr>
              <a:t>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1653583" y="4918547"/>
            <a:ext cx="1833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4012481" y="4918547"/>
            <a:ext cx="2321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1653583" y="6156790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3975267" y="6156790"/>
            <a:ext cx="2151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22" name="Picture 3" descr="C:\Documents and Settings\Doma\Local Settings\Temporary Internet Files\Content.IE5\P6WGSOCD\MC9002034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221088"/>
            <a:ext cx="1602027" cy="21435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35435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000"/>
                            </p:stCondLst>
                            <p:childTnLst>
                              <p:par>
                                <p:cTn id="1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6000"/>
                            </p:stCondLst>
                            <p:childTnLst>
                              <p:par>
                                <p:cTn id="1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3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3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3" grpId="0"/>
      <p:bldP spid="14" grpId="0"/>
      <p:bldP spid="15" grpId="0"/>
      <p:bldP spid="17" grpId="0"/>
      <p:bldP spid="24" grpId="0"/>
      <p:bldP spid="26" grpId="0"/>
      <p:bldP spid="30" grpId="0"/>
      <p:bldP spid="31" grpId="0"/>
      <p:bldP spid="6" grpId="0"/>
      <p:bldP spid="8" grpId="0"/>
      <p:bldP spid="9" grpId="0"/>
      <p:bldP spid="10" grpId="0"/>
      <p:bldP spid="11" grpId="0"/>
      <p:bldP spid="18" grpId="0"/>
      <p:bldP spid="19" grpId="0"/>
      <p:bldP spid="20" grpId="0"/>
      <p:bldP spid="21" grpId="0"/>
      <p:bldP spid="29" grpId="0"/>
      <p:bldP spid="1027" grpId="0"/>
      <p:bldP spid="1028" grpId="0"/>
      <p:bldP spid="1030" grpId="0"/>
      <p:bldP spid="1031" grpId="0"/>
      <p:bldP spid="10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cs-CZ" sz="3700" b="1" dirty="0" smtClean="0">
                <a:solidFill>
                  <a:srgbClr val="0000CC"/>
                </a:solidFill>
              </a:rPr>
              <a:t>Skloňování podstatných jmen rodu mužského – vzor </a:t>
            </a:r>
            <a:r>
              <a:rPr lang="cs-CZ" sz="3700" b="1" dirty="0" smtClean="0">
                <a:solidFill>
                  <a:srgbClr val="FF0000"/>
                </a:solidFill>
              </a:rPr>
              <a:t>PŘEDSED</a:t>
            </a:r>
            <a:r>
              <a:rPr lang="cs-CZ" sz="3700" b="1" u="sng" dirty="0" smtClean="0">
                <a:solidFill>
                  <a:srgbClr val="FF0000"/>
                </a:solidFill>
              </a:rPr>
              <a:t>A</a:t>
            </a:r>
            <a:r>
              <a:rPr lang="cs-CZ" sz="3700" b="1" dirty="0" smtClean="0">
                <a:solidFill>
                  <a:srgbClr val="FF0000"/>
                </a:solidFill>
              </a:rPr>
              <a:t> </a:t>
            </a:r>
            <a:r>
              <a:rPr lang="cs-CZ" sz="3700" b="1" dirty="0" smtClean="0"/>
              <a:t>- tvrdý vzor </a:t>
            </a:r>
            <a:r>
              <a:rPr lang="cs-CZ" sz="3700" b="1" dirty="0" smtClean="0">
                <a:solidFill>
                  <a:srgbClr val="00B050"/>
                </a:solidFill>
              </a:rPr>
              <a:t>životný</a:t>
            </a:r>
            <a:endParaRPr lang="cs-CZ" sz="37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7167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Pád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5507" y="143353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Číslo množné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2232" y="2112187"/>
            <a:ext cx="1835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75040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12232" y="3477713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 smtClean="0">
                <a:solidFill>
                  <a:srgbClr val="FF0000"/>
                </a:solidFill>
              </a:rPr>
              <a:t>ovi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4.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5040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>
                <a:solidFill>
                  <a:srgbClr val="FF0000"/>
                </a:solidFill>
              </a:rPr>
              <a:t>y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2326992" y="148980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72759" y="1433540"/>
            <a:ext cx="246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00CC"/>
                </a:solidFill>
              </a:rPr>
              <a:t>Číslo jednotné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83866" y="2112187"/>
            <a:ext cx="3360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ředsed</a:t>
            </a:r>
            <a:r>
              <a:rPr lang="cs-CZ" sz="2800" b="1" dirty="0" smtClean="0">
                <a:solidFill>
                  <a:srgbClr val="FF0000"/>
                </a:solidFill>
              </a:rPr>
              <a:t>ové</a:t>
            </a:r>
            <a:r>
              <a:rPr lang="cs-CZ" sz="2800" b="1" dirty="0" smtClean="0"/>
              <a:t>, (husit</a:t>
            </a:r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r>
              <a:rPr lang="cs-CZ" sz="2800" b="1" dirty="0" smtClean="0"/>
              <a:t>)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31223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5040" y="3469588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 smtClean="0">
                <a:solidFill>
                  <a:srgbClr val="FF0000"/>
                </a:solidFill>
              </a:rPr>
              <a:t>ům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2516" y="4110710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5.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580112" y="143353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32516" y="4757319"/>
            <a:ext cx="2614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>
                <a:solidFill>
                  <a:srgbClr val="FF0000"/>
                </a:solidFill>
              </a:rPr>
              <a:t>o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83866" y="4757319"/>
            <a:ext cx="3775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 smtClean="0">
                <a:solidFill>
                  <a:srgbClr val="FF0000"/>
                </a:solidFill>
              </a:rPr>
              <a:t>ové</a:t>
            </a:r>
            <a:r>
              <a:rPr lang="cs-CZ" sz="2800" b="1" dirty="0" smtClean="0"/>
              <a:t>! (husit</a:t>
            </a:r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r>
              <a:rPr lang="cs-CZ" sz="2800" b="1" dirty="0" smtClean="0"/>
              <a:t>!)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35209" y="5471646"/>
            <a:ext cx="25104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</a:t>
            </a:r>
            <a:r>
              <a:rPr lang="cs-CZ" sz="2800" b="1" dirty="0" smtClean="0"/>
              <a:t> předsed</a:t>
            </a:r>
            <a:r>
              <a:rPr lang="cs-CZ" sz="2800" b="1" dirty="0" smtClean="0">
                <a:solidFill>
                  <a:srgbClr val="FF0000"/>
                </a:solidFill>
              </a:rPr>
              <a:t>ovi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80112" y="5510684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předsed</a:t>
            </a:r>
            <a:r>
              <a:rPr lang="cs-CZ" sz="2800" b="1" dirty="0" smtClean="0">
                <a:solidFill>
                  <a:srgbClr val="FF0000"/>
                </a:solidFill>
              </a:rPr>
              <a:t>ech, </a:t>
            </a:r>
            <a:r>
              <a:rPr lang="cs-CZ" sz="2800" b="1" dirty="0" smtClean="0"/>
              <a:t>(sluz</a:t>
            </a:r>
            <a:r>
              <a:rPr lang="cs-CZ" sz="2800" b="1" dirty="0" smtClean="0">
                <a:solidFill>
                  <a:srgbClr val="FF0000"/>
                </a:solidFill>
              </a:rPr>
              <a:t>ích</a:t>
            </a:r>
            <a:r>
              <a:rPr lang="cs-CZ" sz="2800" b="1" dirty="0" smtClean="0"/>
              <a:t>) 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85376" y="6093296"/>
            <a:ext cx="1259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2231" y="6093296"/>
            <a:ext cx="20230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 smtClean="0">
                <a:solidFill>
                  <a:srgbClr val="FF0000"/>
                </a:solidFill>
              </a:rPr>
              <a:t>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75040" y="6093296"/>
            <a:ext cx="2264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>
                <a:solidFill>
                  <a:srgbClr val="FF0000"/>
                </a:solidFill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xmlns="" val="2944919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11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1460" y="-1714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Pravopis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36712"/>
            <a:ext cx="925252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Podstatná jména RODU MUŽSKÉHO </a:t>
            </a:r>
            <a:r>
              <a:rPr lang="cs-CZ" sz="4400" b="1" dirty="0" smtClean="0">
                <a:solidFill>
                  <a:srgbClr val="00B050"/>
                </a:solidFill>
              </a:rPr>
              <a:t>životného</a:t>
            </a:r>
            <a:r>
              <a:rPr lang="cs-CZ" sz="4400" b="1" dirty="0" smtClean="0"/>
              <a:t>, která se skloňují podle vzoru PŘEDSEDA, jsou zakončena na </a:t>
            </a:r>
            <a:r>
              <a:rPr lang="cs-CZ" sz="4400" b="1" dirty="0" smtClean="0">
                <a:solidFill>
                  <a:srgbClr val="FF0000"/>
                </a:solidFill>
              </a:rPr>
              <a:t>samohlásku</a:t>
            </a:r>
            <a:r>
              <a:rPr lang="cs-CZ" sz="4400" b="1" dirty="0" smtClean="0"/>
              <a:t> </a:t>
            </a:r>
            <a:r>
              <a:rPr lang="cs-CZ" sz="4400" b="1" dirty="0" smtClean="0">
                <a:solidFill>
                  <a:srgbClr val="FF0000"/>
                </a:solidFill>
              </a:rPr>
              <a:t>–a</a:t>
            </a:r>
            <a:r>
              <a:rPr lang="cs-CZ" sz="4400" b="1" dirty="0" smtClean="0"/>
              <a:t>.</a:t>
            </a:r>
          </a:p>
          <a:p>
            <a:r>
              <a:rPr lang="cs-CZ" sz="4400" b="1" u="sng" dirty="0" smtClean="0"/>
              <a:t>Například</a:t>
            </a:r>
            <a:r>
              <a:rPr lang="cs-CZ" sz="4400" b="1" dirty="0" smtClean="0"/>
              <a:t>: policista, hokejista, sluha</a:t>
            </a:r>
          </a:p>
          <a:p>
            <a:endParaRPr lang="cs-CZ" sz="2400" b="1" dirty="0" smtClean="0"/>
          </a:p>
          <a:p>
            <a:r>
              <a:rPr lang="cs-CZ" sz="4400" b="1" dirty="0" smtClean="0"/>
              <a:t>Vzor PŘEDSEDA je </a:t>
            </a:r>
            <a:r>
              <a:rPr lang="cs-CZ" sz="4400" b="1" dirty="0" smtClean="0">
                <a:solidFill>
                  <a:srgbClr val="0000CC"/>
                </a:solidFill>
              </a:rPr>
              <a:t>vzor tvrdý</a:t>
            </a:r>
            <a:r>
              <a:rPr lang="cs-CZ" sz="4400" b="1" dirty="0" smtClean="0"/>
              <a:t>, v koncovkách má vždy </a:t>
            </a:r>
            <a:r>
              <a:rPr lang="cs-CZ" sz="4400" b="1" dirty="0" smtClean="0">
                <a:solidFill>
                  <a:srgbClr val="0000CC"/>
                </a:solidFill>
              </a:rPr>
              <a:t>tvrdé –y</a:t>
            </a:r>
            <a:r>
              <a:rPr lang="cs-CZ" sz="4400" b="1" dirty="0" smtClean="0"/>
              <a:t>. Pouze v koncovkách -</a:t>
            </a:r>
            <a:r>
              <a:rPr lang="cs-CZ" sz="4400" b="1" dirty="0" err="1" smtClean="0"/>
              <a:t>ích</a:t>
            </a:r>
            <a:r>
              <a:rPr lang="cs-CZ" sz="4400" b="1" dirty="0" smtClean="0"/>
              <a:t>/</a:t>
            </a:r>
            <a:r>
              <a:rPr lang="cs-CZ" sz="4400" b="1" dirty="0"/>
              <a:t>-</a:t>
            </a:r>
            <a:r>
              <a:rPr lang="cs-CZ" sz="4400" b="1" dirty="0" err="1" smtClean="0"/>
              <a:t>ovi</a:t>
            </a:r>
            <a:r>
              <a:rPr lang="cs-CZ" sz="4400" b="1" dirty="0" smtClean="0"/>
              <a:t> je </a:t>
            </a:r>
            <a:r>
              <a:rPr lang="cs-CZ" sz="4400" b="1" dirty="0" smtClean="0">
                <a:solidFill>
                  <a:srgbClr val="FF0000"/>
                </a:solidFill>
              </a:rPr>
              <a:t>měkké -i/-í</a:t>
            </a:r>
            <a:r>
              <a:rPr lang="cs-CZ" sz="4400" b="1" dirty="0" smtClean="0"/>
              <a:t>.</a:t>
            </a:r>
            <a:endParaRPr lang="cs-CZ" sz="44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296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7712" y="0"/>
            <a:ext cx="9380231" cy="1143000"/>
          </a:xfrm>
        </p:spPr>
        <p:txBody>
          <a:bodyPr>
            <a:noAutofit/>
          </a:bodyPr>
          <a:lstStyle/>
          <a:p>
            <a:r>
              <a:rPr lang="cs-CZ" sz="3400" b="1" dirty="0" smtClean="0">
                <a:solidFill>
                  <a:srgbClr val="0000CC"/>
                </a:solidFill>
              </a:rPr>
              <a:t>Skloňování podstatných jmen rodu </a:t>
            </a:r>
            <a:r>
              <a:rPr lang="cs-CZ" sz="3400" b="1" dirty="0">
                <a:solidFill>
                  <a:srgbClr val="0000CC"/>
                </a:solidFill>
              </a:rPr>
              <a:t/>
            </a:r>
            <a:br>
              <a:rPr lang="cs-CZ" sz="3400" b="1" dirty="0">
                <a:solidFill>
                  <a:srgbClr val="0000CC"/>
                </a:solidFill>
              </a:rPr>
            </a:br>
            <a:r>
              <a:rPr lang="cs-CZ" sz="3400" b="1" dirty="0" smtClean="0">
                <a:solidFill>
                  <a:srgbClr val="0000CC"/>
                </a:solidFill>
              </a:rPr>
              <a:t>mužského – vzor </a:t>
            </a:r>
            <a:r>
              <a:rPr lang="cs-CZ" sz="3400" b="1" dirty="0" smtClean="0">
                <a:solidFill>
                  <a:srgbClr val="FF0000"/>
                </a:solidFill>
              </a:rPr>
              <a:t>SOUDC</a:t>
            </a:r>
            <a:r>
              <a:rPr lang="cs-CZ" sz="3400" b="1" u="sng" dirty="0" smtClean="0">
                <a:solidFill>
                  <a:srgbClr val="FF0000"/>
                </a:solidFill>
              </a:rPr>
              <a:t>E</a:t>
            </a:r>
            <a:r>
              <a:rPr lang="cs-CZ" sz="3400" b="1" dirty="0" smtClean="0">
                <a:solidFill>
                  <a:srgbClr val="FF0000"/>
                </a:solidFill>
              </a:rPr>
              <a:t> </a:t>
            </a:r>
            <a:r>
              <a:rPr lang="cs-CZ" sz="3400" b="1" dirty="0" smtClean="0">
                <a:solidFill>
                  <a:srgbClr val="0000CC"/>
                </a:solidFill>
              </a:rPr>
              <a:t>– měkký vzor </a:t>
            </a:r>
            <a:r>
              <a:rPr lang="cs-CZ" sz="3400" b="1" dirty="0" smtClean="0">
                <a:solidFill>
                  <a:srgbClr val="00B050"/>
                </a:solidFill>
              </a:rPr>
              <a:t>životný</a:t>
            </a:r>
            <a:endParaRPr lang="cs-CZ" sz="3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7167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Pád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5507" y="143353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Číslo množné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2232" y="2112187"/>
            <a:ext cx="1331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75040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0335" y="3486582"/>
            <a:ext cx="2748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oudc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, soudc</a:t>
            </a:r>
            <a:r>
              <a:rPr lang="cs-CZ" sz="2800" b="1" dirty="0" smtClean="0">
                <a:solidFill>
                  <a:srgbClr val="FF0000"/>
                </a:solidFill>
              </a:rPr>
              <a:t>ovi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4.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5040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326992" y="148980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72759" y="1433540"/>
            <a:ext cx="246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00CC"/>
                </a:solidFill>
              </a:rPr>
              <a:t>Číslo jednotné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5040" y="211824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oudc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, soudc</a:t>
            </a:r>
            <a:r>
              <a:rPr lang="cs-CZ" sz="2800" b="1" dirty="0" smtClean="0">
                <a:solidFill>
                  <a:srgbClr val="FF0000"/>
                </a:solidFill>
              </a:rPr>
              <a:t>ové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1223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5040" y="3469588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ům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2516" y="4110710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5.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580112" y="143353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32516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56176" y="4747787"/>
            <a:ext cx="2987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!, soudc</a:t>
            </a:r>
            <a:r>
              <a:rPr lang="cs-CZ" sz="2800" b="1" dirty="0" smtClean="0">
                <a:solidFill>
                  <a:srgbClr val="FF0000"/>
                </a:solidFill>
              </a:rPr>
              <a:t>ové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20336" y="5470747"/>
            <a:ext cx="2959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soudc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, soudc</a:t>
            </a:r>
            <a:r>
              <a:rPr lang="cs-CZ" sz="2800" b="1" dirty="0" smtClean="0">
                <a:solidFill>
                  <a:srgbClr val="FF0000"/>
                </a:solidFill>
              </a:rPr>
              <a:t>ovi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5470747"/>
            <a:ext cx="2987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soudc</a:t>
            </a:r>
            <a:r>
              <a:rPr lang="cs-CZ" sz="2800" b="1" dirty="0" smtClean="0">
                <a:solidFill>
                  <a:srgbClr val="FF0000"/>
                </a:solidFill>
              </a:rPr>
              <a:t>ích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85376" y="6093296"/>
            <a:ext cx="1259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2232" y="6093296"/>
            <a:ext cx="1527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75040" y="6093296"/>
            <a:ext cx="2264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7002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11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Pravopis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692696"/>
            <a:ext cx="9036496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Podstatná jména RODU MUŽSKÉHO </a:t>
            </a:r>
            <a:r>
              <a:rPr lang="cs-CZ" sz="4400" b="1" dirty="0" smtClean="0">
                <a:solidFill>
                  <a:srgbClr val="00B050"/>
                </a:solidFill>
              </a:rPr>
              <a:t>životného</a:t>
            </a:r>
            <a:r>
              <a:rPr lang="cs-CZ" sz="4400" b="1" dirty="0" smtClean="0"/>
              <a:t>, která se skloňují podle vzoru SOUDCE, jsou zakončena na </a:t>
            </a:r>
            <a:r>
              <a:rPr lang="cs-CZ" sz="4400" b="1" dirty="0" smtClean="0">
                <a:solidFill>
                  <a:srgbClr val="FF0000"/>
                </a:solidFill>
              </a:rPr>
              <a:t>samohlásku -e</a:t>
            </a:r>
            <a:r>
              <a:rPr lang="cs-CZ" sz="4400" b="1" dirty="0" smtClean="0"/>
              <a:t>. </a:t>
            </a:r>
          </a:p>
          <a:p>
            <a:r>
              <a:rPr lang="cs-CZ" sz="4400" b="1" u="sng" dirty="0" smtClean="0"/>
              <a:t>Například: </a:t>
            </a:r>
            <a:r>
              <a:rPr lang="cs-CZ" sz="4400" b="1" dirty="0"/>
              <a:t> </a:t>
            </a:r>
            <a:r>
              <a:rPr lang="cs-CZ" sz="4400" b="1" dirty="0" smtClean="0"/>
              <a:t>průvodce, dárce, žalobce </a:t>
            </a:r>
            <a:endParaRPr lang="cs-CZ" sz="4400" b="1" u="sng" dirty="0" smtClean="0"/>
          </a:p>
          <a:p>
            <a:endParaRPr lang="cs-CZ" sz="2800" b="1" dirty="0" smtClean="0"/>
          </a:p>
          <a:p>
            <a:r>
              <a:rPr lang="cs-CZ" sz="4200" b="1" dirty="0"/>
              <a:t>Vzor </a:t>
            </a:r>
            <a:r>
              <a:rPr lang="cs-CZ" sz="4200" b="1" dirty="0" smtClean="0"/>
              <a:t>SOUDCE </a:t>
            </a:r>
            <a:r>
              <a:rPr lang="cs-CZ" sz="4200" b="1" dirty="0"/>
              <a:t>je </a:t>
            </a:r>
            <a:r>
              <a:rPr lang="cs-CZ" sz="4200" b="1" dirty="0">
                <a:solidFill>
                  <a:srgbClr val="FF0000"/>
                </a:solidFill>
              </a:rPr>
              <a:t>vzor měkký</a:t>
            </a:r>
            <a:r>
              <a:rPr lang="cs-CZ" sz="4200" b="1" dirty="0"/>
              <a:t>, a proto má v koncovkách vždy </a:t>
            </a:r>
            <a:r>
              <a:rPr lang="cs-CZ" sz="4200" b="1" dirty="0">
                <a:solidFill>
                  <a:srgbClr val="FF0000"/>
                </a:solidFill>
              </a:rPr>
              <a:t>měkké –i/-í</a:t>
            </a:r>
            <a:r>
              <a:rPr lang="cs-CZ" sz="4200" b="1" dirty="0"/>
              <a:t>. V</a:t>
            </a:r>
            <a:r>
              <a:rPr lang="cs-CZ" sz="4200" b="1" dirty="0" smtClean="0"/>
              <a:t> </a:t>
            </a:r>
            <a:r>
              <a:rPr lang="cs-CZ" sz="4200" b="1" dirty="0"/>
              <a:t>koncovkách -</a:t>
            </a:r>
            <a:r>
              <a:rPr lang="cs-CZ" sz="4200" b="1" dirty="0" err="1"/>
              <a:t>ích</a:t>
            </a:r>
            <a:r>
              <a:rPr lang="cs-CZ" sz="4200" b="1" dirty="0"/>
              <a:t>/-</a:t>
            </a:r>
            <a:r>
              <a:rPr lang="cs-CZ" sz="4200" b="1" dirty="0" err="1"/>
              <a:t>ovi</a:t>
            </a:r>
            <a:r>
              <a:rPr lang="cs-CZ" sz="4200" b="1" dirty="0"/>
              <a:t> je </a:t>
            </a:r>
            <a:r>
              <a:rPr lang="cs-CZ" sz="4200" b="1" dirty="0" smtClean="0"/>
              <a:t>také </a:t>
            </a:r>
            <a:r>
              <a:rPr lang="cs-CZ" sz="4200" b="1" dirty="0" smtClean="0">
                <a:solidFill>
                  <a:srgbClr val="FF0000"/>
                </a:solidFill>
              </a:rPr>
              <a:t>měkké </a:t>
            </a:r>
            <a:r>
              <a:rPr lang="cs-CZ" sz="4200" b="1" dirty="0">
                <a:solidFill>
                  <a:srgbClr val="FF0000"/>
                </a:solidFill>
              </a:rPr>
              <a:t>-i/-í</a:t>
            </a:r>
            <a:r>
              <a:rPr lang="cs-CZ" sz="4200" b="1" dirty="0"/>
              <a:t>.</a:t>
            </a:r>
            <a:endParaRPr lang="cs-CZ" sz="4200" b="1" dirty="0">
              <a:solidFill>
                <a:srgbClr val="0000CC"/>
              </a:solidFill>
            </a:endParaRPr>
          </a:p>
          <a:p>
            <a:endParaRPr lang="cs-CZ" sz="4400" b="1" dirty="0">
              <a:solidFill>
                <a:srgbClr val="0000CC"/>
              </a:solidFill>
            </a:endParaRPr>
          </a:p>
          <a:p>
            <a:endParaRPr lang="cs-CZ" sz="20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589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Pamatujte si!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692696"/>
            <a:ext cx="9036496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Jak oslovujeme:</a:t>
            </a:r>
          </a:p>
          <a:p>
            <a:r>
              <a:rPr lang="cs-CZ" sz="4400" b="1" dirty="0" smtClean="0"/>
              <a:t>1. pád: pan poslan</a:t>
            </a:r>
            <a:r>
              <a:rPr lang="cs-CZ" sz="4400" b="1" dirty="0" smtClean="0">
                <a:solidFill>
                  <a:srgbClr val="FF0000"/>
                </a:solidFill>
              </a:rPr>
              <a:t>ec</a:t>
            </a:r>
          </a:p>
          <a:p>
            <a:r>
              <a:rPr lang="cs-CZ" sz="4400" b="1" dirty="0" smtClean="0"/>
              <a:t>5. pád: pane poslan</a:t>
            </a:r>
            <a:r>
              <a:rPr lang="cs-CZ" sz="4400" b="1" dirty="0" smtClean="0">
                <a:solidFill>
                  <a:srgbClr val="0000CC"/>
                </a:solidFill>
              </a:rPr>
              <a:t>če!</a:t>
            </a:r>
          </a:p>
          <a:p>
            <a:endParaRPr lang="cs-CZ" sz="1200" b="1" dirty="0" smtClean="0"/>
          </a:p>
          <a:p>
            <a:r>
              <a:rPr lang="cs-CZ" sz="4200" b="1" dirty="0" smtClean="0"/>
              <a:t>1. pád: pan zástup</a:t>
            </a:r>
            <a:r>
              <a:rPr lang="cs-CZ" sz="4200" b="1" dirty="0" smtClean="0">
                <a:solidFill>
                  <a:srgbClr val="FF0000"/>
                </a:solidFill>
              </a:rPr>
              <a:t>ce</a:t>
            </a:r>
          </a:p>
          <a:p>
            <a:r>
              <a:rPr lang="cs-CZ" sz="4200" b="1" dirty="0" smtClean="0"/>
              <a:t>2. pád: pane zástup</a:t>
            </a:r>
            <a:r>
              <a:rPr lang="cs-CZ" sz="4200" b="1" dirty="0" smtClean="0">
                <a:solidFill>
                  <a:srgbClr val="FF0000"/>
                </a:solidFill>
              </a:rPr>
              <a:t>ce</a:t>
            </a:r>
            <a:r>
              <a:rPr lang="cs-CZ" sz="4200" b="1" dirty="0" smtClean="0"/>
              <a:t>!</a:t>
            </a:r>
          </a:p>
          <a:p>
            <a:endParaRPr lang="cs-CZ" sz="4200" b="1" dirty="0"/>
          </a:p>
          <a:p>
            <a:r>
              <a:rPr lang="cs-CZ" sz="4200" b="1" dirty="0" smtClean="0"/>
              <a:t>1. pád: cizinec</a:t>
            </a:r>
          </a:p>
          <a:p>
            <a:r>
              <a:rPr lang="cs-CZ" sz="4200" b="1" dirty="0" smtClean="0"/>
              <a:t>1. pád: strážce</a:t>
            </a:r>
            <a:endParaRPr lang="cs-CZ" sz="4200" b="1" dirty="0">
              <a:solidFill>
                <a:srgbClr val="0000CC"/>
              </a:solidFill>
            </a:endParaRPr>
          </a:p>
          <a:p>
            <a:r>
              <a:rPr lang="cs-CZ" sz="4400" b="1" dirty="0" smtClean="0"/>
              <a:t>1. pád: chlapec</a:t>
            </a:r>
            <a:endParaRPr lang="cs-CZ" sz="4400" b="1" dirty="0"/>
          </a:p>
          <a:p>
            <a:endParaRPr lang="cs-CZ" sz="2000" b="1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4797152"/>
            <a:ext cx="36724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b="1" dirty="0" smtClean="0"/>
              <a:t>5. pád: cizin</a:t>
            </a:r>
            <a:r>
              <a:rPr lang="cs-CZ" sz="4200" b="1" dirty="0" smtClean="0">
                <a:solidFill>
                  <a:srgbClr val="0000CC"/>
                </a:solidFill>
              </a:rPr>
              <a:t>če</a:t>
            </a:r>
            <a:r>
              <a:rPr lang="cs-CZ" sz="4200" b="1" dirty="0" smtClean="0"/>
              <a:t>!</a:t>
            </a:r>
            <a:endParaRPr lang="cs-CZ" sz="4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5445224"/>
            <a:ext cx="36724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b="1" dirty="0" smtClean="0"/>
              <a:t>5. pád: strážce!</a:t>
            </a:r>
            <a:endParaRPr lang="cs-CZ" sz="4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6119336"/>
            <a:ext cx="38884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b="1" dirty="0" smtClean="0"/>
              <a:t>5. pád: chlap</a:t>
            </a:r>
            <a:r>
              <a:rPr lang="cs-CZ" sz="4200" b="1" dirty="0" smtClean="0">
                <a:solidFill>
                  <a:srgbClr val="0000CC"/>
                </a:solidFill>
              </a:rPr>
              <a:t>če</a:t>
            </a:r>
            <a:r>
              <a:rPr lang="cs-CZ" sz="4200" b="1" dirty="0" smtClean="0"/>
              <a:t>!</a:t>
            </a:r>
            <a:endParaRPr lang="cs-CZ" sz="4200" b="1" dirty="0"/>
          </a:p>
        </p:txBody>
      </p:sp>
    </p:spTree>
    <p:extLst>
      <p:ext uri="{BB962C8B-B14F-4D97-AF65-F5344CB8AC3E}">
        <p14:creationId xmlns:p14="http://schemas.microsoft.com/office/powerpoint/2010/main" xmlns="" val="3708174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2019" y="116632"/>
            <a:ext cx="578132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Přiřaď ke vzorům </a:t>
            </a:r>
            <a:r>
              <a:rPr lang="cs-CZ" b="1" dirty="0" smtClean="0">
                <a:solidFill>
                  <a:srgbClr val="FF0000"/>
                </a:solidFill>
              </a:rPr>
              <a:t>PŘEDSEDA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0000CC"/>
                </a:solidFill>
              </a:rPr>
              <a:t>nebo </a:t>
            </a:r>
            <a:r>
              <a:rPr lang="cs-CZ" b="1" dirty="0" smtClean="0">
                <a:solidFill>
                  <a:srgbClr val="FF0000"/>
                </a:solidFill>
              </a:rPr>
              <a:t>SOUDCE</a:t>
            </a:r>
            <a:r>
              <a:rPr lang="cs-CZ" b="1" dirty="0" smtClean="0">
                <a:solidFill>
                  <a:srgbClr val="0000CC"/>
                </a:solidFill>
              </a:rPr>
              <a:t>:</a:t>
            </a:r>
            <a:endParaRPr lang="cs-CZ" b="1" dirty="0">
              <a:solidFill>
                <a:srgbClr val="0000CC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a\Local Settings\Temporary Internet Files\Content.IE5\QGEVIN6J\MC90044036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1515616" cy="1515616"/>
          </a:xfrm>
          <a:prstGeom prst="rect">
            <a:avLst/>
          </a:prstGeom>
          <a:noFill/>
        </p:spPr>
      </p:pic>
      <p:pic>
        <p:nvPicPr>
          <p:cNvPr id="1028" name="Picture 4" descr="C:\Documents and Settings\Doma\Local Settings\Temporary Internet Files\Content.IE5\R81SVMA9\MM90033669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484784"/>
            <a:ext cx="1637447" cy="1292721"/>
          </a:xfrm>
          <a:prstGeom prst="rect">
            <a:avLst/>
          </a:prstGeom>
          <a:noFill/>
        </p:spPr>
      </p:pic>
      <p:pic>
        <p:nvPicPr>
          <p:cNvPr id="5" name="Picture 5" descr="C:\Documents and Settings\Doma\Local Settings\Temporary Internet Files\Content.IE5\NUOWPUC7\MC9004116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780928"/>
            <a:ext cx="1245419" cy="1688116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OCO1EINL\MC9004321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852936"/>
            <a:ext cx="1445253" cy="1711250"/>
          </a:xfrm>
          <a:prstGeom prst="rect">
            <a:avLst/>
          </a:prstGeom>
          <a:noFill/>
        </p:spPr>
      </p:pic>
      <p:pic>
        <p:nvPicPr>
          <p:cNvPr id="9" name="Picture 8" descr="C:\Documents and Settings\Doma\Local Settings\Temporary Internet Files\Content.IE5\P6WGSOCD\MC90019773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653136"/>
            <a:ext cx="1804657" cy="1617552"/>
          </a:xfrm>
          <a:prstGeom prst="rect">
            <a:avLst/>
          </a:prstGeom>
          <a:noFill/>
        </p:spPr>
      </p:pic>
      <p:pic>
        <p:nvPicPr>
          <p:cNvPr id="13" name="Picture 10" descr="C:\Documents and Settings\Doma\Local Settings\Temporary Internet Files\Content.IE5\OCO1EINL\MC90044171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4509120"/>
            <a:ext cx="1875656" cy="18756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51155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Urči podstatné jméno: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Podst</a:t>
            </a:r>
            <a:r>
              <a:rPr lang="cs-CZ" sz="2800" b="1" u="sng" dirty="0" smtClean="0"/>
              <a:t>. jméno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77633" y="144413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2. </a:t>
            </a:r>
            <a:r>
              <a:rPr lang="cs-CZ" sz="2800" b="1" u="sng" dirty="0" err="1" smtClean="0"/>
              <a:t>p.č.j</a:t>
            </a:r>
            <a:r>
              <a:rPr lang="cs-CZ" sz="2800" b="1" u="sng" dirty="0" smtClean="0"/>
              <a:t>.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0405" y="211218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SOUDCE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vládce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633" y="2780928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vládc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79809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PŘEDSEDA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houslista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7632" y="4116483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houslist</a:t>
            </a:r>
            <a:r>
              <a:rPr lang="cs-CZ" sz="2800" b="1" dirty="0">
                <a:solidFill>
                  <a:srgbClr val="0000CC"/>
                </a:solidFill>
              </a:rPr>
              <a:t>y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045616" y="145648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143975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správce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78765" y="21121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správc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50405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SOUDCE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sluha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77633" y="348658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sluh</a:t>
            </a:r>
            <a:r>
              <a:rPr lang="cs-CZ" sz="2800" b="1" dirty="0">
                <a:solidFill>
                  <a:srgbClr val="0000CC"/>
                </a:solidFill>
              </a:rPr>
              <a:t>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179809" y="4110710"/>
            <a:ext cx="1823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PŘEDSEDA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zrádce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003055" y="1433539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450405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SOUDCE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77633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zrádc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cyklista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79809" y="5471646"/>
            <a:ext cx="1962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PŘEDSEDA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78765" y="5470747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cyklist</a:t>
            </a:r>
            <a:r>
              <a:rPr lang="cs-CZ" sz="2800" b="1" dirty="0">
                <a:solidFill>
                  <a:srgbClr val="0000CC"/>
                </a:solidFill>
              </a:rPr>
              <a:t>y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6969821" y="1456482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224113" y="1433539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7.p.č.mn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33966" y="2106134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správc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33966" y="2780928"/>
            <a:ext cx="1630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vládc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33966" y="348658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sluh</a:t>
            </a:r>
            <a:r>
              <a:rPr lang="cs-CZ" sz="2800" b="1" dirty="0">
                <a:solidFill>
                  <a:srgbClr val="0000CC"/>
                </a:solidFill>
              </a:rPr>
              <a:t>y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302212" y="4110710"/>
            <a:ext cx="1662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houslist</a:t>
            </a:r>
            <a:r>
              <a:rPr lang="cs-CZ" sz="2800" b="1" dirty="0">
                <a:solidFill>
                  <a:srgbClr val="0000CC"/>
                </a:solidFill>
              </a:rPr>
              <a:t>y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333966" y="4747787"/>
            <a:ext cx="20210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zrádc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302211" y="5471646"/>
            <a:ext cx="1942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cyklist</a:t>
            </a:r>
            <a:r>
              <a:rPr lang="cs-CZ" sz="2800" b="1" dirty="0">
                <a:solidFill>
                  <a:srgbClr val="0000CC"/>
                </a:solidFill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xmlns="" val="256434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268760"/>
            <a:ext cx="91440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o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houslistov</a:t>
            </a:r>
            <a:r>
              <a:rPr lang="cs-CZ" sz="4400" b="1" dirty="0" smtClean="0"/>
              <a:t>_, o </a:t>
            </a:r>
            <a:r>
              <a:rPr lang="cs-CZ" sz="4400" b="1" dirty="0" err="1" smtClean="0"/>
              <a:t>sluz_ch</a:t>
            </a:r>
            <a:r>
              <a:rPr lang="cs-CZ" sz="4400" b="1" dirty="0" smtClean="0"/>
              <a:t>, dva </a:t>
            </a:r>
            <a:r>
              <a:rPr lang="cs-CZ" sz="4400" b="1" dirty="0" err="1" smtClean="0"/>
              <a:t>letc</a:t>
            </a:r>
            <a:r>
              <a:rPr lang="cs-CZ" sz="4400" b="1" dirty="0" smtClean="0"/>
              <a:t>_, </a:t>
            </a:r>
            <a:r>
              <a:rPr lang="cs-CZ" sz="4400" b="1" dirty="0" err="1" smtClean="0"/>
              <a:t>porodc</a:t>
            </a:r>
            <a:r>
              <a:rPr lang="cs-CZ" sz="4400" b="1" dirty="0" smtClean="0"/>
              <a:t>_, o </a:t>
            </a:r>
            <a:r>
              <a:rPr lang="cs-CZ" sz="4400" b="1" dirty="0" err="1" smtClean="0"/>
              <a:t>zástupc_ch</a:t>
            </a:r>
            <a:r>
              <a:rPr lang="cs-CZ" sz="4400" b="1" dirty="0" smtClean="0"/>
              <a:t>, k </a:t>
            </a:r>
            <a:r>
              <a:rPr lang="cs-CZ" sz="4400" b="1" dirty="0" err="1" smtClean="0"/>
              <a:t>fotbalistov</a:t>
            </a:r>
            <a:r>
              <a:rPr lang="cs-CZ" sz="4400" b="1" dirty="0" smtClean="0"/>
              <a:t>_, o </a:t>
            </a:r>
            <a:r>
              <a:rPr lang="cs-CZ" sz="4400" b="1" dirty="0" err="1" smtClean="0"/>
              <a:t>strojvůdc_ch</a:t>
            </a:r>
            <a:r>
              <a:rPr lang="cs-CZ" sz="4400" b="1" dirty="0" smtClean="0"/>
              <a:t>, ke </a:t>
            </a:r>
            <a:r>
              <a:rPr lang="cs-CZ" sz="4400" b="1" dirty="0" err="1" smtClean="0"/>
              <a:t>Standov</a:t>
            </a:r>
            <a:r>
              <a:rPr lang="cs-CZ" sz="4400" b="1" dirty="0" smtClean="0"/>
              <a:t>_, o </a:t>
            </a:r>
            <a:r>
              <a:rPr lang="cs-CZ" sz="4400" b="1" dirty="0" err="1" smtClean="0"/>
              <a:t>Járov</a:t>
            </a:r>
            <a:r>
              <a:rPr lang="cs-CZ" sz="4400" b="1" dirty="0" smtClean="0"/>
              <a:t>_, nebezpeční </a:t>
            </a:r>
            <a:r>
              <a:rPr lang="cs-CZ" sz="4400" b="1" dirty="0" err="1" smtClean="0"/>
              <a:t>škůdc</a:t>
            </a:r>
            <a:r>
              <a:rPr lang="cs-CZ" sz="4400" b="1" dirty="0" smtClean="0"/>
              <a:t>_, </a:t>
            </a:r>
            <a:r>
              <a:rPr lang="cs-CZ" sz="4400" b="1" dirty="0" err="1" smtClean="0"/>
              <a:t>dárc</a:t>
            </a:r>
            <a:r>
              <a:rPr lang="cs-CZ" sz="4400" b="1" dirty="0" smtClean="0"/>
              <a:t>_ krve, bez zraněného </a:t>
            </a:r>
            <a:r>
              <a:rPr lang="cs-CZ" sz="4400" b="1" dirty="0" err="1" smtClean="0"/>
              <a:t>turist</a:t>
            </a:r>
            <a:r>
              <a:rPr lang="cs-CZ" sz="4400" b="1" dirty="0" smtClean="0"/>
              <a:t>_, státní </a:t>
            </a:r>
            <a:r>
              <a:rPr lang="cs-CZ" sz="4400" b="1" dirty="0" err="1" smtClean="0"/>
              <a:t>obhájc</a:t>
            </a:r>
            <a:r>
              <a:rPr lang="cs-CZ" sz="4400" b="1" dirty="0" smtClean="0"/>
              <a:t>_, jdeme k </a:t>
            </a:r>
            <a:r>
              <a:rPr lang="cs-CZ" sz="4400" b="1" dirty="0" err="1" smtClean="0"/>
              <a:t>Pepov</a:t>
            </a:r>
            <a:r>
              <a:rPr lang="cs-CZ" sz="4400" b="1" dirty="0" smtClean="0"/>
              <a:t>_, bez </a:t>
            </a:r>
            <a:r>
              <a:rPr lang="cs-CZ" sz="4400" b="1" dirty="0" err="1" smtClean="0"/>
              <a:t>Pep</a:t>
            </a:r>
            <a:r>
              <a:rPr lang="cs-CZ" sz="4400" b="1" dirty="0" smtClean="0"/>
              <a:t>_, o panu </a:t>
            </a:r>
            <a:r>
              <a:rPr lang="cs-CZ" sz="4400" b="1" dirty="0" err="1" smtClean="0"/>
              <a:t>zástupc</a:t>
            </a:r>
            <a:r>
              <a:rPr lang="cs-CZ" sz="4400" b="1" dirty="0" smtClean="0"/>
              <a:t>_, o </a:t>
            </a:r>
            <a:r>
              <a:rPr lang="cs-CZ" sz="4400" b="1" dirty="0" err="1" smtClean="0"/>
              <a:t>žalobc_ch</a:t>
            </a:r>
            <a:r>
              <a:rPr lang="cs-CZ" sz="4400" b="1" dirty="0" smtClean="0"/>
              <a:t>, bez </a:t>
            </a:r>
            <a:r>
              <a:rPr lang="cs-CZ" sz="4400" b="1" dirty="0" err="1" smtClean="0"/>
              <a:t>hokejist</a:t>
            </a:r>
            <a:r>
              <a:rPr lang="cs-CZ" sz="4400" b="1" smtClean="0"/>
              <a:t>_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138891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Zdroje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Pravopis podstatných jmen hrou, Pracovní sešit pro 4. ročník; Nová Škola, s.r.o.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xmlns="" val="164508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914</TotalTime>
  <Words>582</Words>
  <Application>Microsoft Office PowerPoint</Application>
  <PresentationFormat>Předvádění na obrazovce (4:3)</PresentationFormat>
  <Paragraphs>156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Český jazyk – Skloňování podstatných jmen</vt:lpstr>
      <vt:lpstr>Vzory podstatných jmen rodu mužského</vt:lpstr>
      <vt:lpstr>Vzory pro podstatná jména rodu mužského</vt:lpstr>
      <vt:lpstr>Skloňování podstatných jmen rodu mužského – vzor PŘEDSEDA - tvrdý vzor životný</vt:lpstr>
      <vt:lpstr>Pravopis</vt:lpstr>
      <vt:lpstr>Skloňování podstatných jmen rodu  mužského – vzor SOUDCE – měkký vzor životný</vt:lpstr>
      <vt:lpstr>Pravopis</vt:lpstr>
      <vt:lpstr>Pamatujte si!</vt:lpstr>
      <vt:lpstr>Přiřaď ke vzorům PŘEDSEDA nebo SOUDCE:</vt:lpstr>
      <vt:lpstr>Urči podstatné jméno:</vt:lpstr>
      <vt:lpstr>Doplň i – í / y - ý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Novakovi</cp:lastModifiedBy>
  <cp:revision>261</cp:revision>
  <dcterms:created xsi:type="dcterms:W3CDTF">2011-12-02T14:06:03Z</dcterms:created>
  <dcterms:modified xsi:type="dcterms:W3CDTF">2013-02-13T14:39:24Z</dcterms:modified>
</cp:coreProperties>
</file>