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5" r:id="rId2"/>
    <p:sldId id="274" r:id="rId3"/>
    <p:sldId id="285" r:id="rId4"/>
    <p:sldId id="286" r:id="rId5"/>
    <p:sldId id="280" r:id="rId6"/>
    <p:sldId id="287" r:id="rId7"/>
    <p:sldId id="282" r:id="rId8"/>
    <p:sldId id="28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32C0C-2510-4A6D-B153-1FA01468EE65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C70E7-E3E7-480F-A743-4A6104475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8459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EC207-187B-48FE-BA2D-69631F2233C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24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Skloňování podstatných jmen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VY_32_inovace_09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Skloňování podstatných jmen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- procvičování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únor 2013</a:t>
            </a:r>
          </a:p>
          <a:p>
            <a:r>
              <a:rPr lang="cs-CZ" sz="1600" dirty="0" smtClean="0"/>
              <a:t>Věková skupina:      4. ročník</a:t>
            </a:r>
          </a:p>
          <a:p>
            <a:r>
              <a:rPr lang="cs-CZ" sz="1600" dirty="0" smtClean="0"/>
              <a:t>Tematická oblast:    Český jazyk – Podstatná jména</a:t>
            </a:r>
          </a:p>
          <a:p>
            <a:r>
              <a:rPr lang="cs-CZ" sz="1600" dirty="0" smtClean="0"/>
              <a:t>Anotace:    Přiřazování podstatných </a:t>
            </a:r>
            <a:r>
              <a:rPr lang="cs-CZ" sz="1600" smtClean="0"/>
              <a:t>jmen ke </a:t>
            </a:r>
            <a:r>
              <a:rPr lang="cs-CZ" sz="1600" dirty="0" smtClean="0"/>
              <a:t>vzorům a jejich pravopis.</a:t>
            </a:r>
          </a:p>
        </p:txBody>
      </p:sp>
    </p:spTree>
    <p:extLst>
      <p:ext uri="{BB962C8B-B14F-4D97-AF65-F5344CB8AC3E}">
        <p14:creationId xmlns:p14="http://schemas.microsoft.com/office/powerpoint/2010/main" xmlns="" val="78153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středního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MĚST</a:t>
            </a:r>
            <a:r>
              <a:rPr lang="cs-CZ" sz="2800" b="1" u="sng" dirty="0" smtClean="0">
                <a:solidFill>
                  <a:srgbClr val="FF0000"/>
                </a:solidFill>
              </a:rPr>
              <a:t>O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KUŘ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09356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oř</a:t>
            </a:r>
            <a:r>
              <a:rPr lang="cs-CZ" sz="2800" b="1" dirty="0" smtClean="0">
                <a:solidFill>
                  <a:srgbClr val="FF0000"/>
                </a:solidFill>
              </a:rPr>
              <a:t>e(-ě)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79950" y="2796743"/>
            <a:ext cx="195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</a:t>
            </a:r>
            <a:r>
              <a:rPr lang="cs-CZ" sz="2800" b="1" dirty="0" smtClean="0"/>
              <a:t>uř</a:t>
            </a:r>
            <a:r>
              <a:rPr lang="cs-CZ" sz="2800" b="1" dirty="0" smtClean="0">
                <a:solidFill>
                  <a:srgbClr val="FF0000"/>
                </a:solidFill>
              </a:rPr>
              <a:t>ete(-</a:t>
            </a:r>
            <a:r>
              <a:rPr lang="cs-CZ" sz="2800" b="1" dirty="0" err="1" smtClean="0">
                <a:solidFill>
                  <a:srgbClr val="FF0000"/>
                </a:solidFill>
              </a:rPr>
              <a:t>ěte</a:t>
            </a:r>
            <a:r>
              <a:rPr lang="cs-CZ" sz="2800" b="1" dirty="0" smtClean="0">
                <a:solidFill>
                  <a:srgbClr val="FF0000"/>
                </a:solidFill>
              </a:rPr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MOŘ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77434" y="2112187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</a:t>
            </a:r>
            <a:r>
              <a:rPr lang="cs-CZ" sz="2800" b="1" dirty="0" smtClean="0"/>
              <a:t>uř</a:t>
            </a:r>
            <a:r>
              <a:rPr lang="cs-CZ" sz="2800" b="1" dirty="0" smtClean="0">
                <a:solidFill>
                  <a:srgbClr val="FF0000"/>
                </a:solidFill>
              </a:rPr>
              <a:t>e(-ě)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45271" y="2780928"/>
            <a:ext cx="1734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moř</a:t>
            </a:r>
            <a:r>
              <a:rPr lang="cs-CZ" sz="2800" b="1" dirty="0">
                <a:solidFill>
                  <a:srgbClr val="FF0000"/>
                </a:solidFill>
              </a:rPr>
              <a:t>e(-ě)</a:t>
            </a:r>
            <a:endParaRPr lang="cs-CZ" sz="2800" b="1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302212" y="1433539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STAVEN</a:t>
            </a:r>
            <a:r>
              <a:rPr lang="cs-CZ" sz="2800" b="1" u="sng" dirty="0" smtClean="0">
                <a:solidFill>
                  <a:srgbClr val="FF0000"/>
                </a:solidFill>
              </a:rPr>
              <a:t>Í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90244" y="2044428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staven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Documents and Settings\Doma\Local Settings\Temporary Internet Files\Content.IE5\OCO1EINL\MC9004363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221088"/>
            <a:ext cx="17145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543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ženského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ŽEN</a:t>
            </a:r>
            <a:r>
              <a:rPr lang="cs-CZ" sz="2800" b="1" u="sng" dirty="0" smtClean="0">
                <a:solidFill>
                  <a:srgbClr val="FF0000"/>
                </a:solidFill>
              </a:rPr>
              <a:t>A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PÍSEŇ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82063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15328" y="2818741"/>
            <a:ext cx="1638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ísn</a:t>
            </a:r>
            <a:r>
              <a:rPr lang="cs-CZ" sz="2800" b="1" dirty="0" smtClean="0">
                <a:solidFill>
                  <a:srgbClr val="FF0000"/>
                </a:solidFill>
              </a:rPr>
              <a:t>ě (-e)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RŮŽ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04325" y="2082523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píseň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82419" y="2779053"/>
            <a:ext cx="1734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302212" y="1433539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KOST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39597" y="2112187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kost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439597" y="279942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kost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Doma\Local Settings\Temporary Internet Files\Content.IE5\BJ1JAV4F\MC9004348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717032"/>
            <a:ext cx="2285714" cy="2285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1461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mužského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PÁN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MUŽ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82063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04325" y="2779053"/>
            <a:ext cx="128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muž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HRAD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04325" y="2044428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muž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63650" y="2779053"/>
            <a:ext cx="1951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rad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r>
              <a:rPr lang="cs-CZ" sz="2800" b="1" dirty="0" smtClean="0"/>
              <a:t> (les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020241" y="1461257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STROJ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39597" y="2044428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stroj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439597" y="279942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stroj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8540" y="2782563"/>
            <a:ext cx="1066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8983" y="342900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63650" y="3429000"/>
            <a:ext cx="1951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06946" y="3429000"/>
            <a:ext cx="1713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092280" y="34290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512" y="4281612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79512" y="4918547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1. pád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79512" y="5589240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2. pád</a:t>
            </a:r>
          </a:p>
        </p:txBody>
      </p:sp>
      <p:cxnSp>
        <p:nvCxnSpPr>
          <p:cNvPr id="23" name="Přímá spojnice 22"/>
          <p:cNvCxnSpPr/>
          <p:nvPr/>
        </p:nvCxnSpPr>
        <p:spPr>
          <a:xfrm>
            <a:off x="1403648" y="4312460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618540" y="4281612"/>
            <a:ext cx="206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PŘEDSED</a:t>
            </a:r>
            <a:r>
              <a:rPr lang="cs-CZ" sz="2800" b="1" u="sng" dirty="0" smtClean="0">
                <a:solidFill>
                  <a:srgbClr val="FF0000"/>
                </a:solidFill>
              </a:rPr>
              <a:t>A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cxnSp>
        <p:nvCxnSpPr>
          <p:cNvPr id="1025" name="Přímá spojnice 1024"/>
          <p:cNvCxnSpPr/>
          <p:nvPr/>
        </p:nvCxnSpPr>
        <p:spPr>
          <a:xfrm>
            <a:off x="3682063" y="4312460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ovéPole 1026"/>
          <p:cNvSpPr txBox="1"/>
          <p:nvPr/>
        </p:nvSpPr>
        <p:spPr>
          <a:xfrm>
            <a:off x="3975267" y="4281612"/>
            <a:ext cx="2609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SOUDC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028" name="TextovéPole 1027"/>
          <p:cNvSpPr txBox="1"/>
          <p:nvPr/>
        </p:nvSpPr>
        <p:spPr>
          <a:xfrm>
            <a:off x="1653583" y="4918547"/>
            <a:ext cx="183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předsed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30" name="TextovéPole 1029"/>
          <p:cNvSpPr txBox="1"/>
          <p:nvPr/>
        </p:nvSpPr>
        <p:spPr>
          <a:xfrm>
            <a:off x="4012481" y="4918547"/>
            <a:ext cx="232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soudc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31" name="TextovéPole 1030"/>
          <p:cNvSpPr txBox="1"/>
          <p:nvPr/>
        </p:nvSpPr>
        <p:spPr>
          <a:xfrm>
            <a:off x="1653583" y="6156790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3975267" y="6156790"/>
            <a:ext cx="2151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22" name="Picture 3" descr="C:\Documents and Settings\Doma\Local Settings\Temporary Internet Files\Content.IE5\P6WGSOCD\MC9002034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221088"/>
            <a:ext cx="1602027" cy="2143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7353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  <p:bldP spid="6" grpId="0"/>
      <p:bldP spid="8" grpId="0"/>
      <p:bldP spid="9" grpId="0"/>
      <p:bldP spid="10" grpId="0"/>
      <p:bldP spid="11" grpId="0"/>
      <p:bldP spid="18" grpId="0"/>
      <p:bldP spid="19" grpId="0"/>
      <p:bldP spid="20" grpId="0"/>
      <p:bldP spid="21" grpId="0"/>
      <p:bldP spid="29" grpId="0"/>
      <p:bldP spid="1027" grpId="0"/>
      <p:bldP spid="1028" grpId="0"/>
      <p:bldP spid="1030" grpId="0"/>
      <p:bldP spid="1031" grpId="0"/>
      <p:bldP spid="10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171759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Přiřaď ke vzorům:</a:t>
            </a:r>
            <a:endParaRPr lang="cs-CZ" b="1" dirty="0">
              <a:solidFill>
                <a:srgbClr val="0000CC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Doma\Local Settings\Temporary Internet Files\Content.IE5\BJ1JAV4F\MC9004417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1659632" cy="1659632"/>
          </a:xfrm>
          <a:prstGeom prst="rect">
            <a:avLst/>
          </a:prstGeom>
          <a:noFill/>
        </p:spPr>
      </p:pic>
      <p:pic>
        <p:nvPicPr>
          <p:cNvPr id="1027" name="Picture 3" descr="C:\Documents and Settings\Doma\Local Settings\Temporary Internet Files\Content.IE5\NUOWPUC7\MC9003264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052736"/>
            <a:ext cx="1578254" cy="1833372"/>
          </a:xfrm>
          <a:prstGeom prst="rect">
            <a:avLst/>
          </a:prstGeom>
          <a:noFill/>
        </p:spPr>
      </p:pic>
      <p:pic>
        <p:nvPicPr>
          <p:cNvPr id="1029" name="Picture 5" descr="C:\Documents and Settings\Doma\Local Settings\Temporary Internet Files\Content.IE5\OCO1EINL\MC90044039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924944"/>
            <a:ext cx="1587624" cy="1587624"/>
          </a:xfrm>
          <a:prstGeom prst="rect">
            <a:avLst/>
          </a:prstGeom>
          <a:noFill/>
        </p:spPr>
      </p:pic>
      <p:pic>
        <p:nvPicPr>
          <p:cNvPr id="1030" name="Picture 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140968"/>
            <a:ext cx="1830629" cy="1149401"/>
          </a:xfrm>
          <a:prstGeom prst="rect">
            <a:avLst/>
          </a:prstGeom>
          <a:noFill/>
        </p:spPr>
      </p:pic>
      <p:pic>
        <p:nvPicPr>
          <p:cNvPr id="1031" name="Picture 7" descr="C:\Documents and Settings\Doma\Local Settings\Temporary Internet Files\Content.IE5\BJ1JAV4F\MC90043457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157192"/>
            <a:ext cx="1816993" cy="1023600"/>
          </a:xfrm>
          <a:prstGeom prst="rect">
            <a:avLst/>
          </a:prstGeom>
          <a:noFill/>
        </p:spPr>
      </p:pic>
      <p:pic>
        <p:nvPicPr>
          <p:cNvPr id="1032" name="Picture 8" descr="C:\Documents and Settings\Doma\Local Settings\Temporary Internet Files\Content.IE5\WSZD3G0M\MC90021577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4797152"/>
            <a:ext cx="1465652" cy="15351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1155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Urči podstatné jméno: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444134"/>
            <a:ext cx="3599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 smtClean="0"/>
              <a:t>Podst</a:t>
            </a:r>
            <a:r>
              <a:rPr lang="cs-CZ" sz="2800" b="1" u="sng" dirty="0" smtClean="0"/>
              <a:t>. jméno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364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Číslo </a:t>
            </a:r>
            <a:endParaRPr lang="cs-CZ" sz="28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7" y="2112187"/>
            <a:ext cx="3270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ženský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2780928"/>
            <a:ext cx="344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s</a:t>
            </a:r>
            <a:r>
              <a:rPr lang="cs-CZ" sz="2800" b="1" dirty="0" smtClean="0">
                <a:solidFill>
                  <a:prstClr val="black"/>
                </a:solidFill>
              </a:rPr>
              <a:t> řemesly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27793" y="2780928"/>
            <a:ext cx="2648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množné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7" y="3486582"/>
            <a:ext cx="312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CC"/>
                </a:solidFill>
              </a:rPr>
              <a:t>mužský N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7504" y="4116483"/>
            <a:ext cx="3225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e strýčkovi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27793" y="4110710"/>
            <a:ext cx="2648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jednotné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233975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483768" y="1433539"/>
            <a:ext cx="1509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Rod</a:t>
            </a:r>
            <a:endParaRPr lang="cs-CZ" sz="2800" b="1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211369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d</a:t>
            </a:r>
            <a:r>
              <a:rPr lang="cs-CZ" sz="2800" b="1" dirty="0" smtClean="0">
                <a:solidFill>
                  <a:prstClr val="black"/>
                </a:solidFill>
              </a:rPr>
              <a:t>o slámy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27793" y="2112187"/>
            <a:ext cx="2996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jednotné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55777" y="2780928"/>
            <a:ext cx="1867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střední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7504" y="3486582"/>
            <a:ext cx="293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v jeteli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227793" y="3486582"/>
            <a:ext cx="2995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jednotné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55777" y="4110710"/>
            <a:ext cx="15640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00CC"/>
                </a:solidFill>
              </a:rPr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užský Ž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07504" y="4747787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houslista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4248193" y="1521232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2555777" y="4747787"/>
            <a:ext cx="2586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CC"/>
                </a:solidFill>
              </a:rPr>
              <a:t>mužský Ž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227793" y="4747787"/>
            <a:ext cx="2576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jednotné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7504" y="5471646"/>
            <a:ext cx="2792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 Labi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555777" y="5471646"/>
            <a:ext cx="2586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střední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227793" y="5470747"/>
            <a:ext cx="2648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jednotné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5853136" y="1503789"/>
            <a:ext cx="0" cy="50120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032795" y="1433539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Pád</a:t>
            </a:r>
            <a:endParaRPr lang="cs-CZ" sz="2800" b="1" u="sng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032796" y="2106134"/>
            <a:ext cx="282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2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032795" y="2780928"/>
            <a:ext cx="2747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7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32796" y="3486582"/>
            <a:ext cx="2669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6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032796" y="4110710"/>
            <a:ext cx="2637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3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032796" y="4771174"/>
            <a:ext cx="2670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32795" y="5471646"/>
            <a:ext cx="1202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6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cxnSp>
        <p:nvCxnSpPr>
          <p:cNvPr id="38" name="Přímá spojnice 37"/>
          <p:cNvCxnSpPr/>
          <p:nvPr/>
        </p:nvCxnSpPr>
        <p:spPr>
          <a:xfrm>
            <a:off x="7235248" y="1521232"/>
            <a:ext cx="0" cy="50120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445557" y="1444134"/>
            <a:ext cx="159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368112" y="2113692"/>
            <a:ext cx="149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žena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367457" y="2780928"/>
            <a:ext cx="159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město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367456" y="3486582"/>
            <a:ext cx="159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stroj</a:t>
            </a:r>
            <a:endParaRPr lang="cs-CZ" sz="2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367456" y="4116483"/>
            <a:ext cx="1178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endParaRPr lang="cs-CZ" sz="28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367455" y="4771174"/>
            <a:ext cx="159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předseda</a:t>
            </a:r>
            <a:endParaRPr lang="cs-CZ" sz="28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379706" y="5470747"/>
            <a:ext cx="133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4628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11" grpId="0"/>
      <p:bldP spid="28" grpId="0"/>
      <p:bldP spid="29" grpId="0"/>
      <p:bldP spid="33" grpId="0"/>
      <p:bldP spid="39" grpId="0"/>
      <p:bldP spid="40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00CC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268760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modré chrp_, maso v </a:t>
            </a:r>
            <a:r>
              <a:rPr lang="cs-CZ" sz="4400" b="1" dirty="0" err="1" smtClean="0"/>
              <a:t>mrkv</a:t>
            </a:r>
            <a:r>
              <a:rPr lang="cs-CZ" sz="4400" b="1" dirty="0" smtClean="0"/>
              <a:t>_, pálené </a:t>
            </a:r>
            <a:r>
              <a:rPr lang="cs-CZ" sz="4400" b="1" dirty="0" err="1" smtClean="0"/>
              <a:t>cihl</a:t>
            </a:r>
            <a:r>
              <a:rPr lang="cs-CZ" sz="4400" b="1" dirty="0" smtClean="0"/>
              <a:t>_, pod </a:t>
            </a:r>
            <a:r>
              <a:rPr lang="cs-CZ" sz="4400" b="1" dirty="0" err="1" smtClean="0"/>
              <a:t>lipam</a:t>
            </a:r>
            <a:r>
              <a:rPr lang="cs-CZ" sz="4400" b="1" dirty="0" smtClean="0"/>
              <a:t>_, čáp_ a </a:t>
            </a:r>
            <a:r>
              <a:rPr lang="cs-CZ" sz="4400" b="1" dirty="0" err="1" smtClean="0"/>
              <a:t>žáb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svaz_ch</a:t>
            </a:r>
            <a:r>
              <a:rPr lang="cs-CZ" sz="4400" b="1" dirty="0" smtClean="0"/>
              <a:t>, pravé </a:t>
            </a:r>
            <a:r>
              <a:rPr lang="cs-CZ" sz="4400" b="1" dirty="0" err="1" smtClean="0"/>
              <a:t>úhl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zeměkoul</a:t>
            </a:r>
            <a:r>
              <a:rPr lang="cs-CZ" sz="4400" b="1" dirty="0" smtClean="0"/>
              <a:t>_, zubní kaz_, vánoční </a:t>
            </a:r>
            <a:r>
              <a:rPr lang="cs-CZ" sz="4400" b="1" dirty="0" err="1" smtClean="0"/>
              <a:t>jmel</a:t>
            </a:r>
            <a:r>
              <a:rPr lang="cs-CZ" sz="4400" b="1" dirty="0" smtClean="0"/>
              <a:t>_, v </a:t>
            </a:r>
            <a:r>
              <a:rPr lang="cs-CZ" sz="4400" b="1" dirty="0" err="1" smtClean="0"/>
              <a:t>roz_ch</a:t>
            </a:r>
            <a:r>
              <a:rPr lang="cs-CZ" sz="4400" b="1" dirty="0" smtClean="0"/>
              <a:t>, milý přítel_, k </a:t>
            </a:r>
            <a:r>
              <a:rPr lang="cs-CZ" sz="4400" b="1" dirty="0" err="1" smtClean="0"/>
              <a:t>bratrov</a:t>
            </a:r>
            <a:r>
              <a:rPr lang="cs-CZ" sz="4400" b="1" dirty="0" smtClean="0"/>
              <a:t>_, do Vltav_, klec se </a:t>
            </a:r>
            <a:r>
              <a:rPr lang="cs-CZ" sz="4400" b="1" dirty="0" err="1" smtClean="0"/>
              <a:t>lv</a:t>
            </a:r>
            <a:r>
              <a:rPr lang="cs-CZ" sz="4400" b="1" dirty="0" smtClean="0"/>
              <a:t>_, pane král_, loďky s </a:t>
            </a:r>
            <a:r>
              <a:rPr lang="cs-CZ" sz="4400" b="1" dirty="0" err="1" smtClean="0"/>
              <a:t>vesl</a:t>
            </a:r>
            <a:r>
              <a:rPr lang="cs-CZ" sz="4400" b="1" dirty="0" smtClean="0"/>
              <a:t>_, platit peněz_, údol_, pěkné </a:t>
            </a:r>
            <a:r>
              <a:rPr lang="cs-CZ" sz="4400" b="1" dirty="0" err="1" smtClean="0"/>
              <a:t>počas</a:t>
            </a:r>
            <a:r>
              <a:rPr lang="cs-CZ" sz="4400" b="1" smtClean="0"/>
              <a:t>_ 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xmlns="" val="138891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Zdroje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Pravopis podstatných jmen hrou, Pracovní sešit pro 4. ročník; Nová Škola, s.r.o.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2010</a:t>
            </a:r>
          </a:p>
        </p:txBody>
      </p:sp>
    </p:spTree>
    <p:extLst>
      <p:ext uri="{BB962C8B-B14F-4D97-AF65-F5344CB8AC3E}">
        <p14:creationId xmlns:p14="http://schemas.microsoft.com/office/powerpoint/2010/main" xmlns="" val="16450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333</Words>
  <Application>Microsoft Office PowerPoint</Application>
  <PresentationFormat>Předvádění na obrazovce (4:3)</PresentationFormat>
  <Paragraphs>109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Český jazyk – Skloňování podstatných jmen</vt:lpstr>
      <vt:lpstr>Vzory pro podstatná jména rodu středního</vt:lpstr>
      <vt:lpstr>Vzory pro podstatná jména rodu ženského</vt:lpstr>
      <vt:lpstr>Vzory pro podstatná jména rodu mužského</vt:lpstr>
      <vt:lpstr>Přiřaď ke vzorům:</vt:lpstr>
      <vt:lpstr>Urči podstatné jméno:</vt:lpstr>
      <vt:lpstr>Doplň i – í / y - ý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Novakovi</cp:lastModifiedBy>
  <cp:revision>156</cp:revision>
  <dcterms:created xsi:type="dcterms:W3CDTF">2011-12-02T14:06:03Z</dcterms:created>
  <dcterms:modified xsi:type="dcterms:W3CDTF">2013-02-21T14:15:25Z</dcterms:modified>
</cp:coreProperties>
</file>