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5" r:id="rId2"/>
    <p:sldId id="274" r:id="rId3"/>
    <p:sldId id="285" r:id="rId4"/>
    <p:sldId id="286" r:id="rId5"/>
    <p:sldId id="280" r:id="rId6"/>
    <p:sldId id="287" r:id="rId7"/>
    <p:sldId id="282" r:id="rId8"/>
    <p:sldId id="28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32C0C-2510-4A6D-B153-1FA01468EE65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3C70E7-E3E7-480F-A743-4A6104475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459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1EC207-187B-48FE-BA2D-69631F2233C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24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Skloňování podstatných jmen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VY_32_inovace_10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Skloňování podstatných jmen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- procvičování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Podstatná jména</a:t>
            </a:r>
          </a:p>
          <a:p>
            <a:r>
              <a:rPr lang="cs-CZ" sz="1600" dirty="0" smtClean="0"/>
              <a:t>Anotace:    Přiřazování podstatných jmen ke vzorům a jejich pravopis.</a:t>
            </a:r>
          </a:p>
        </p:txBody>
      </p:sp>
    </p:spTree>
    <p:extLst>
      <p:ext uri="{BB962C8B-B14F-4D97-AF65-F5344CB8AC3E}">
        <p14:creationId xmlns:p14="http://schemas.microsoft.com/office/powerpoint/2010/main" xmlns="" val="78153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pro podstatná jména rodu středního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8540" y="1444134"/>
            <a:ext cx="1513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MĚST</a:t>
            </a:r>
            <a:r>
              <a:rPr lang="cs-CZ" sz="2800" b="1" u="sng" dirty="0" smtClean="0">
                <a:solidFill>
                  <a:srgbClr val="FF0000"/>
                </a:solidFill>
              </a:rPr>
              <a:t>O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04325" y="144413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KUŘ</a:t>
            </a:r>
            <a:r>
              <a:rPr lang="cs-CZ" sz="2800" b="1" u="sng" dirty="0" smtClean="0">
                <a:solidFill>
                  <a:srgbClr val="FF0000"/>
                </a:solidFill>
              </a:rPr>
              <a:t>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09356" y="2044428"/>
            <a:ext cx="1597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oř</a:t>
            </a:r>
            <a:r>
              <a:rPr lang="cs-CZ" sz="2800" b="1" dirty="0" smtClean="0">
                <a:solidFill>
                  <a:srgbClr val="FF0000"/>
                </a:solidFill>
              </a:rPr>
              <a:t>e(-ě)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79950" y="2796743"/>
            <a:ext cx="1956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uř</a:t>
            </a:r>
            <a:r>
              <a:rPr lang="cs-CZ" sz="2800" b="1" dirty="0" smtClean="0">
                <a:solidFill>
                  <a:srgbClr val="FF0000"/>
                </a:solidFill>
              </a:rPr>
              <a:t>ete(-</a:t>
            </a:r>
            <a:r>
              <a:rPr lang="cs-CZ" sz="2800" b="1" dirty="0" err="1" smtClean="0">
                <a:solidFill>
                  <a:srgbClr val="FF0000"/>
                </a:solidFill>
              </a:rPr>
              <a:t>ěte</a:t>
            </a:r>
            <a:r>
              <a:rPr lang="cs-CZ" sz="2800" b="1" dirty="0" smtClean="0">
                <a:solidFill>
                  <a:srgbClr val="FF0000"/>
                </a:solidFill>
              </a:rPr>
              <a:t>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1473797"/>
            <a:ext cx="0" cy="180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87474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MOŘ</a:t>
            </a:r>
            <a:r>
              <a:rPr lang="cs-CZ" sz="2800" b="1" u="sng" dirty="0" smtClean="0">
                <a:solidFill>
                  <a:srgbClr val="FF0000"/>
                </a:solidFill>
              </a:rPr>
              <a:t>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8540" y="2024529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měst</a:t>
            </a:r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77434" y="2112187"/>
            <a:ext cx="151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uř</a:t>
            </a:r>
            <a:r>
              <a:rPr lang="cs-CZ" sz="2800" b="1" dirty="0" smtClean="0">
                <a:solidFill>
                  <a:srgbClr val="FF0000"/>
                </a:solidFill>
              </a:rPr>
              <a:t>e(-ě)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45271" y="2780928"/>
            <a:ext cx="1734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moř</a:t>
            </a:r>
            <a:r>
              <a:rPr lang="cs-CZ" sz="2800" b="1" dirty="0">
                <a:solidFill>
                  <a:srgbClr val="FF0000"/>
                </a:solidFill>
              </a:rPr>
              <a:t>e(-ě)</a:t>
            </a:r>
            <a:endParaRPr lang="cs-CZ" sz="2800" b="1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5115092" y="1473797"/>
            <a:ext cx="0" cy="180000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79512" y="1433539"/>
            <a:ext cx="107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2044428"/>
            <a:ext cx="1110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2780928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7302212" y="1433539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452320" y="143353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STAVEN</a:t>
            </a:r>
            <a:r>
              <a:rPr lang="cs-CZ" sz="2800" b="1" u="sng" dirty="0" smtClean="0">
                <a:solidFill>
                  <a:srgbClr val="FF0000"/>
                </a:solidFill>
              </a:rPr>
              <a:t>Í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590244" y="2044428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staven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403648" y="1444133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Documents and Settings\Doma\Local Settings\Temporary Internet Files\Content.IE5\OCO1EINL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221088"/>
            <a:ext cx="1714500" cy="1714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35435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3" grpId="0"/>
      <p:bldP spid="14" grpId="0"/>
      <p:bldP spid="15" grpId="0"/>
      <p:bldP spid="17" grpId="0"/>
      <p:bldP spid="24" grpId="0"/>
      <p:bldP spid="26" grpId="0"/>
      <p:bldP spid="30" grpId="0"/>
      <p:bldP spid="3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pro podstatná jména rodu ženského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8540" y="1444134"/>
            <a:ext cx="1513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ŽEN</a:t>
            </a:r>
            <a:r>
              <a:rPr lang="cs-CZ" sz="2800" b="1" u="sng" dirty="0" smtClean="0">
                <a:solidFill>
                  <a:srgbClr val="FF0000"/>
                </a:solidFill>
              </a:rPr>
              <a:t>A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04325" y="144413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PÍSEŇ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2063" y="2044428"/>
            <a:ext cx="1597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růž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15328" y="2818741"/>
            <a:ext cx="1638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ísn</a:t>
            </a:r>
            <a:r>
              <a:rPr lang="cs-CZ" sz="2800" b="1" dirty="0" smtClean="0">
                <a:solidFill>
                  <a:srgbClr val="FF0000"/>
                </a:solidFill>
              </a:rPr>
              <a:t>ě (-e)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1473797"/>
            <a:ext cx="0" cy="180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87474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RŮŽ</a:t>
            </a:r>
            <a:r>
              <a:rPr lang="cs-CZ" sz="2800" b="1" u="sng" dirty="0" smtClean="0">
                <a:solidFill>
                  <a:srgbClr val="FF0000"/>
                </a:solidFill>
              </a:rPr>
              <a:t>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8540" y="2024529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žen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04325" y="2082523"/>
            <a:ext cx="151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píseň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82419" y="2779053"/>
            <a:ext cx="1734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růž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115092" y="1473797"/>
            <a:ext cx="0" cy="180000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79512" y="1433539"/>
            <a:ext cx="107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2044428"/>
            <a:ext cx="1110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2780928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7302212" y="1433539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452320" y="143353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KOST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439597" y="2112187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403648" y="1444133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439597" y="279942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Doma\Local Settings\Temporary Internet Files\Content.IE5\BJ1JAV4F\MC90043484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717032"/>
            <a:ext cx="2285714" cy="22857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31461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3" grpId="0"/>
      <p:bldP spid="14" grpId="0"/>
      <p:bldP spid="15" grpId="0"/>
      <p:bldP spid="17" grpId="0"/>
      <p:bldP spid="24" grpId="0"/>
      <p:bldP spid="26" grpId="0"/>
      <p:bldP spid="30" grpId="0"/>
      <p:bldP spid="31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pro podstatná jména rodu mužského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8540" y="1444134"/>
            <a:ext cx="1513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PÁN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04325" y="144413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MUŽ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2063" y="2044428"/>
            <a:ext cx="1597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hrad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04325" y="2779053"/>
            <a:ext cx="1288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1473797"/>
            <a:ext cx="0" cy="180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87474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HRAD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8540" y="2024529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pán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04325" y="2044428"/>
            <a:ext cx="151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63650" y="2779053"/>
            <a:ext cx="1951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rad</a:t>
            </a:r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dirty="0" smtClean="0"/>
              <a:t> (les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/>
              <a:t>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115092" y="1473797"/>
            <a:ext cx="0" cy="180000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79512" y="1433539"/>
            <a:ext cx="107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2044428"/>
            <a:ext cx="1110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2780928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7020241" y="1461257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452320" y="143353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STROJ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439597" y="2044428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403648" y="1444133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439597" y="279942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8540" y="2782563"/>
            <a:ext cx="10668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pán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8983" y="342900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63650" y="3429000"/>
            <a:ext cx="1951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NEŽIVOTNÝ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06946" y="3429000"/>
            <a:ext cx="1713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34290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NEŽIVOTNÝ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4281612"/>
            <a:ext cx="1439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4918547"/>
            <a:ext cx="1439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1. pád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5589240"/>
            <a:ext cx="1439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2. pád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1403648" y="4312460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618540" y="4281612"/>
            <a:ext cx="2063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PŘEDSED</a:t>
            </a:r>
            <a:r>
              <a:rPr lang="cs-CZ" sz="2800" b="1" u="sng" dirty="0" smtClean="0">
                <a:solidFill>
                  <a:srgbClr val="FF0000"/>
                </a:solidFill>
              </a:rPr>
              <a:t>A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cxnSp>
        <p:nvCxnSpPr>
          <p:cNvPr id="1025" name="Přímá spojnice 1024"/>
          <p:cNvCxnSpPr/>
          <p:nvPr/>
        </p:nvCxnSpPr>
        <p:spPr>
          <a:xfrm>
            <a:off x="3682063" y="4312460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7" name="TextovéPole 1026"/>
          <p:cNvSpPr txBox="1"/>
          <p:nvPr/>
        </p:nvSpPr>
        <p:spPr>
          <a:xfrm>
            <a:off x="3975267" y="4281612"/>
            <a:ext cx="2609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SOUDC</a:t>
            </a:r>
            <a:r>
              <a:rPr lang="cs-CZ" sz="2800" b="1" u="sng" dirty="0" smtClean="0">
                <a:solidFill>
                  <a:srgbClr val="FF0000"/>
                </a:solidFill>
              </a:rPr>
              <a:t>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1653583" y="4918547"/>
            <a:ext cx="1833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4012481" y="4918547"/>
            <a:ext cx="2321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1653583" y="6156790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3975267" y="6156790"/>
            <a:ext cx="2151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22" name="Picture 3" descr="C:\Documents and Settings\Doma\Local Settings\Temporary Internet Files\Content.IE5\P6WGSOCD\MC9002034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221088"/>
            <a:ext cx="1602027" cy="21435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73534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000"/>
                            </p:stCondLst>
                            <p:childTnLst>
                              <p:par>
                                <p:cTn id="1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6000"/>
                            </p:stCondLst>
                            <p:childTnLst>
                              <p:par>
                                <p:cTn id="1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3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3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3" grpId="0"/>
      <p:bldP spid="14" grpId="0"/>
      <p:bldP spid="15" grpId="0"/>
      <p:bldP spid="17" grpId="0"/>
      <p:bldP spid="24" grpId="0"/>
      <p:bldP spid="26" grpId="0"/>
      <p:bldP spid="30" grpId="0"/>
      <p:bldP spid="31" grpId="0"/>
      <p:bldP spid="6" grpId="0"/>
      <p:bldP spid="8" grpId="0"/>
      <p:bldP spid="9" grpId="0"/>
      <p:bldP spid="10" grpId="0"/>
      <p:bldP spid="11" grpId="0"/>
      <p:bldP spid="18" grpId="0"/>
      <p:bldP spid="19" grpId="0"/>
      <p:bldP spid="20" grpId="0"/>
      <p:bldP spid="21" grpId="0"/>
      <p:bldP spid="29" grpId="0"/>
      <p:bldP spid="1027" grpId="0"/>
      <p:bldP spid="1028" grpId="0"/>
      <p:bldP spid="1030" grpId="0"/>
      <p:bldP spid="1031" grpId="0"/>
      <p:bldP spid="10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171759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Přiřaď ke vzorům:</a:t>
            </a:r>
            <a:endParaRPr lang="cs-CZ" b="1" dirty="0">
              <a:solidFill>
                <a:srgbClr val="0000CC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a\Local Settings\Temporary Internet Files\Content.IE5\OCO1EINL\MC9001134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12776"/>
            <a:ext cx="1577811" cy="1394254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BJ1JAV4F\MC9004300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052736"/>
            <a:ext cx="1647631" cy="1768400"/>
          </a:xfrm>
          <a:prstGeom prst="rect">
            <a:avLst/>
          </a:prstGeom>
          <a:noFill/>
        </p:spPr>
      </p:pic>
      <p:pic>
        <p:nvPicPr>
          <p:cNvPr id="1028" name="Picture 4" descr="C:\Documents and Settings\Doma\Local Settings\Temporary Internet Files\Content.IE5\WSZD3G0M\MC9002153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140968"/>
            <a:ext cx="1454590" cy="1262958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P6WGSOCD\MC9002373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2852936"/>
            <a:ext cx="2015656" cy="1617212"/>
          </a:xfrm>
          <a:prstGeom prst="rect">
            <a:avLst/>
          </a:prstGeom>
          <a:noFill/>
        </p:spPr>
      </p:pic>
      <p:pic>
        <p:nvPicPr>
          <p:cNvPr id="1032" name="Picture 8" descr="C:\Documents and Settings\Doma\Local Settings\Temporary Internet Files\Content.IE5\R81SVMA9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437112"/>
            <a:ext cx="2019672" cy="2019672"/>
          </a:xfrm>
          <a:prstGeom prst="rect">
            <a:avLst/>
          </a:prstGeom>
          <a:noFill/>
        </p:spPr>
      </p:pic>
      <p:pic>
        <p:nvPicPr>
          <p:cNvPr id="1033" name="Picture 9" descr="C:\Documents and Settings\Doma\Local Settings\Temporary Internet Files\Content.IE5\BJ1JAV4F\MC90003851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4653136"/>
            <a:ext cx="1177747" cy="1687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51155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Urči podstatné jméno: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444134"/>
            <a:ext cx="3599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Podst</a:t>
            </a:r>
            <a:r>
              <a:rPr lang="cs-CZ" sz="2800" b="1" u="sng" dirty="0" smtClean="0"/>
              <a:t>. jméno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3645" y="144413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 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7" y="2112187"/>
            <a:ext cx="3270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CC"/>
                </a:solidFill>
              </a:rPr>
              <a:t>m</a:t>
            </a:r>
            <a:r>
              <a:rPr lang="cs-CZ" sz="2800" b="1" dirty="0" smtClean="0">
                <a:solidFill>
                  <a:srgbClr val="0000CC"/>
                </a:solidFill>
              </a:rPr>
              <a:t>užský N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2780928"/>
            <a:ext cx="344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s</a:t>
            </a:r>
            <a:r>
              <a:rPr lang="cs-CZ" sz="2800" b="1" dirty="0" smtClean="0">
                <a:solidFill>
                  <a:prstClr val="black"/>
                </a:solidFill>
              </a:rPr>
              <a:t> bolestmi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27793" y="2780928"/>
            <a:ext cx="2648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7" y="3486582"/>
            <a:ext cx="3128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4116483"/>
            <a:ext cx="3225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o</a:t>
            </a:r>
            <a:r>
              <a:rPr lang="cs-CZ" sz="2800" b="1" dirty="0" smtClean="0">
                <a:solidFill>
                  <a:prstClr val="black"/>
                </a:solidFill>
              </a:rPr>
              <a:t> škůdcích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27793" y="4110710"/>
            <a:ext cx="2648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339752" y="148980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483768" y="1433539"/>
            <a:ext cx="15092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Rod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211369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v</a:t>
            </a:r>
            <a:r>
              <a:rPr lang="cs-CZ" sz="2800" b="1" dirty="0" smtClean="0">
                <a:solidFill>
                  <a:prstClr val="black"/>
                </a:solidFill>
              </a:rPr>
              <a:t> kotli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27793" y="2112187"/>
            <a:ext cx="2996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55777" y="2780928"/>
            <a:ext cx="18678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7504" y="3486582"/>
            <a:ext cx="293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prstClr val="black"/>
                </a:solidFill>
              </a:rPr>
              <a:t>řed školou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27793" y="3486582"/>
            <a:ext cx="2995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55777" y="4110710"/>
            <a:ext cx="1692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CC"/>
                </a:solidFill>
              </a:rPr>
              <a:t>m</a:t>
            </a:r>
            <a:r>
              <a:rPr lang="cs-CZ" sz="2800" b="1" dirty="0" smtClean="0">
                <a:solidFill>
                  <a:srgbClr val="0000CC"/>
                </a:solidFill>
              </a:rPr>
              <a:t>užský </a:t>
            </a:r>
            <a:r>
              <a:rPr lang="cs-CZ" sz="2800" b="1" dirty="0">
                <a:solidFill>
                  <a:srgbClr val="0000CC"/>
                </a:solidFill>
              </a:rPr>
              <a:t>Ž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07504" y="4747787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prstClr val="black"/>
                </a:solidFill>
              </a:rPr>
              <a:t> čaji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4248193" y="1521232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555777" y="4747787"/>
            <a:ext cx="2586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mužský N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27793" y="4747787"/>
            <a:ext cx="25764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7504" y="5471646"/>
            <a:ext cx="27929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e dřeva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55777" y="5471646"/>
            <a:ext cx="2586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střední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793" y="5470747"/>
            <a:ext cx="2648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5853136" y="1503789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032795" y="1433539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Pád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32796" y="2106134"/>
            <a:ext cx="2825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32795" y="2780928"/>
            <a:ext cx="2747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032796" y="3486582"/>
            <a:ext cx="2669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32796" y="4110710"/>
            <a:ext cx="2637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32796" y="4771174"/>
            <a:ext cx="2670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32795" y="5471646"/>
            <a:ext cx="12024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cxnSp>
        <p:nvCxnSpPr>
          <p:cNvPr id="38" name="Přímá spojnice 37"/>
          <p:cNvCxnSpPr/>
          <p:nvPr/>
        </p:nvCxnSpPr>
        <p:spPr>
          <a:xfrm>
            <a:off x="7235248" y="1521232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445557" y="1444134"/>
            <a:ext cx="1590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68112" y="2113692"/>
            <a:ext cx="1490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67457" y="2780928"/>
            <a:ext cx="1590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367456" y="3486582"/>
            <a:ext cx="1590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žena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67456" y="4116483"/>
            <a:ext cx="1346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soudce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367455" y="4771174"/>
            <a:ext cx="1590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379706" y="5470747"/>
            <a:ext cx="13346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město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46280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28" grpId="0"/>
      <p:bldP spid="29" grpId="0"/>
      <p:bldP spid="33" grpId="0"/>
      <p:bldP spid="39" grpId="0"/>
      <p:bldP spid="40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89289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d</a:t>
            </a:r>
            <a:r>
              <a:rPr lang="cs-CZ" sz="4400" b="1" dirty="0" smtClean="0"/>
              <a:t>rahokam_, kus_ ledu, s krotitel_ lvů, na </a:t>
            </a:r>
            <a:r>
              <a:rPr lang="cs-CZ" sz="4400" b="1" dirty="0" err="1" smtClean="0"/>
              <a:t>schůz</a:t>
            </a:r>
            <a:r>
              <a:rPr lang="cs-CZ" sz="4400" b="1" dirty="0" smtClean="0"/>
              <a:t>_, náboje v pistol_, v Čáslav_, v Mladé Boleslav_, kopřiv_, do </a:t>
            </a:r>
            <a:r>
              <a:rPr lang="cs-CZ" sz="4400" b="1" dirty="0" err="1" smtClean="0"/>
              <a:t>tráv</a:t>
            </a:r>
            <a:r>
              <a:rPr lang="cs-CZ" sz="4400" b="1" dirty="0" smtClean="0"/>
              <a:t>_, po </a:t>
            </a:r>
            <a:r>
              <a:rPr lang="cs-CZ" sz="4400" b="1" dirty="0" err="1" smtClean="0"/>
              <a:t>Lab</a:t>
            </a:r>
            <a:r>
              <a:rPr lang="cs-CZ" sz="4400" b="1" dirty="0" smtClean="0"/>
              <a:t>_, do Morav_, o panu ředitel_, k </a:t>
            </a:r>
            <a:r>
              <a:rPr lang="cs-CZ" sz="4400" b="1" dirty="0" err="1" smtClean="0"/>
              <a:t>Pepov</a:t>
            </a:r>
            <a:r>
              <a:rPr lang="cs-CZ" sz="4400" b="1" dirty="0" smtClean="0"/>
              <a:t>_, </a:t>
            </a:r>
            <a:r>
              <a:rPr lang="cs-CZ" sz="4400" b="1" dirty="0" err="1" smtClean="0"/>
              <a:t>křov</a:t>
            </a:r>
            <a:r>
              <a:rPr lang="cs-CZ" sz="4400" b="1" dirty="0" smtClean="0"/>
              <a:t>_, loďka s </a:t>
            </a:r>
            <a:r>
              <a:rPr lang="cs-CZ" sz="4400" b="1" dirty="0" err="1" smtClean="0"/>
              <a:t>vesl</a:t>
            </a:r>
            <a:r>
              <a:rPr lang="cs-CZ" sz="4400" b="1" dirty="0" smtClean="0"/>
              <a:t>_, na </a:t>
            </a:r>
            <a:r>
              <a:rPr lang="cs-CZ" sz="4400" b="1" dirty="0" err="1" smtClean="0"/>
              <a:t>pol_ch</a:t>
            </a:r>
            <a:r>
              <a:rPr lang="cs-CZ" sz="4400" b="1" dirty="0" smtClean="0"/>
              <a:t>, v cíl_, chodí o hol_, s </a:t>
            </a:r>
            <a:r>
              <a:rPr lang="cs-CZ" sz="4400" b="1" dirty="0" err="1" smtClean="0"/>
              <a:t>dívkam</a:t>
            </a:r>
            <a:r>
              <a:rPr lang="cs-CZ" sz="4400" b="1" dirty="0" smtClean="0"/>
              <a:t>_, zlí </a:t>
            </a:r>
            <a:r>
              <a:rPr lang="cs-CZ" sz="4400" b="1" dirty="0" err="1" smtClean="0"/>
              <a:t>ps</a:t>
            </a:r>
            <a:r>
              <a:rPr lang="cs-CZ" sz="4400" b="1" dirty="0" smtClean="0"/>
              <a:t>_, nad </a:t>
            </a:r>
            <a:r>
              <a:rPr lang="cs-CZ" sz="4400" b="1" dirty="0" err="1" smtClean="0"/>
              <a:t>horam</a:t>
            </a:r>
            <a:r>
              <a:rPr lang="cs-CZ" sz="4400" b="1" dirty="0" smtClean="0"/>
              <a:t>_, do Příbram_, pozdrav z Šumav_, </a:t>
            </a:r>
            <a:r>
              <a:rPr lang="cs-CZ" sz="4400" b="1" dirty="0" err="1" smtClean="0"/>
              <a:t>uhl</a:t>
            </a:r>
            <a:r>
              <a:rPr lang="cs-CZ" sz="4400" b="1" smtClean="0"/>
              <a:t>_ 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138891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Zdroje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Pravopis podstatných jmen hrou, Pracovní sešit pro 4. ročník; Nová Škola, s.r.o.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xmlns="" val="164508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666</TotalTime>
  <Words>347</Words>
  <Application>Microsoft Office PowerPoint</Application>
  <PresentationFormat>Předvádění na obrazovce (4:3)</PresentationFormat>
  <Paragraphs>109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Skloňování podstatných jmen</vt:lpstr>
      <vt:lpstr>Vzory pro podstatná jména rodu středního</vt:lpstr>
      <vt:lpstr>Vzory pro podstatná jména rodu ženského</vt:lpstr>
      <vt:lpstr>Vzory pro podstatná jména rodu mužského</vt:lpstr>
      <vt:lpstr>Přiřaď ke vzorům:</vt:lpstr>
      <vt:lpstr>Urči podstatné jméno:</vt:lpstr>
      <vt:lpstr>Doplň i – í / y - ý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Novakovi</cp:lastModifiedBy>
  <cp:revision>159</cp:revision>
  <dcterms:created xsi:type="dcterms:W3CDTF">2011-12-02T14:06:03Z</dcterms:created>
  <dcterms:modified xsi:type="dcterms:W3CDTF">2013-02-21T14:21:31Z</dcterms:modified>
</cp:coreProperties>
</file>