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73" r:id="rId3"/>
    <p:sldId id="274" r:id="rId4"/>
    <p:sldId id="275" r:id="rId5"/>
    <p:sldId id="270" r:id="rId6"/>
    <p:sldId id="276" r:id="rId7"/>
    <p:sldId id="277" r:id="rId8"/>
    <p:sldId id="27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1075" y="1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006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376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3131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642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22.1.2014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65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22.1.2014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7476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22.1.2014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881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549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235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2902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461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F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FD3268-FBDA-4C55-8FE6-929E50E07290}" type="datetimeFigureOut">
              <a:rPr lang="cs-CZ" smtClean="0"/>
              <a:t>22.1.2014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329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Časování sloves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</a:t>
            </a:r>
            <a:r>
              <a:rPr lang="cs-CZ" sz="1600" b="1" dirty="0" smtClean="0"/>
              <a:t>VY_32_inovace_12 </a:t>
            </a:r>
            <a:r>
              <a:rPr lang="cs-CZ" sz="1600" b="1" dirty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</a:t>
            </a:r>
            <a:r>
              <a:rPr lang="cs-CZ" sz="16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Časování sloves</a:t>
            </a:r>
          </a:p>
          <a:p>
            <a:r>
              <a:rPr lang="cs-CZ" sz="1600" dirty="0" smtClean="0"/>
              <a:t>Autor:        Iva Mrákotová</a:t>
            </a:r>
          </a:p>
          <a:p>
            <a:r>
              <a:rPr lang="cs-CZ" sz="1600" dirty="0" smtClean="0"/>
              <a:t>Období:     únor 2013</a:t>
            </a:r>
          </a:p>
          <a:p>
            <a:r>
              <a:rPr lang="cs-CZ" sz="1600" dirty="0" smtClean="0"/>
              <a:t>Věková skupina:      4. ročník</a:t>
            </a:r>
          </a:p>
          <a:p>
            <a:r>
              <a:rPr lang="cs-CZ" sz="1600" dirty="0" smtClean="0"/>
              <a:t>Tematická oblast:    Český jazyk – Časování sloves</a:t>
            </a:r>
          </a:p>
          <a:p>
            <a:r>
              <a:rPr lang="cs-CZ" sz="1600" dirty="0" smtClean="0"/>
              <a:t>Anotace:    Určování osoby a čísla u sloves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880955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5227" y="26064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66"/>
                </a:solidFill>
              </a:rPr>
              <a:t>Slovesa</a:t>
            </a:r>
            <a:endParaRPr lang="cs-CZ" b="1" dirty="0">
              <a:solidFill>
                <a:srgbClr val="FF006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05388" y="1549236"/>
            <a:ext cx="843861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Slovesa – nám říkají, co osoby, zvířata  a věci dělají nebo co se s nimi děje.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5388" y="3284984"/>
            <a:ext cx="82591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Slovesa se </a:t>
            </a:r>
            <a:r>
              <a:rPr lang="cs-CZ" sz="4000" b="1" dirty="0" smtClean="0">
                <a:solidFill>
                  <a:srgbClr val="0000CC"/>
                </a:solidFill>
              </a:rPr>
              <a:t>ČASUJÍ</a:t>
            </a:r>
            <a:r>
              <a:rPr lang="cs-CZ" sz="4000" b="1" dirty="0" smtClean="0"/>
              <a:t> = mají různé tvary.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5388" y="4365104"/>
            <a:ext cx="82591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Slovesa vyjadřují: </a:t>
            </a:r>
            <a:r>
              <a:rPr lang="cs-CZ" sz="4000" b="1" dirty="0" smtClean="0">
                <a:solidFill>
                  <a:srgbClr val="FF0000"/>
                </a:solidFill>
              </a:rPr>
              <a:t>OSOBU</a:t>
            </a:r>
            <a:r>
              <a:rPr lang="cs-CZ" sz="4000" b="1" dirty="0" smtClean="0"/>
              <a:t>, </a:t>
            </a:r>
            <a:r>
              <a:rPr lang="cs-CZ" sz="4000" b="1" dirty="0" smtClean="0">
                <a:solidFill>
                  <a:srgbClr val="FF0000"/>
                </a:solidFill>
              </a:rPr>
              <a:t>ČÍSLO</a:t>
            </a:r>
            <a:r>
              <a:rPr lang="cs-CZ" sz="4000" b="1" dirty="0" smtClean="0"/>
              <a:t>, </a:t>
            </a:r>
            <a:r>
              <a:rPr lang="cs-CZ" sz="4000" b="1" dirty="0" smtClean="0">
                <a:solidFill>
                  <a:srgbClr val="FF0000"/>
                </a:solidFill>
              </a:rPr>
              <a:t>ČAS</a:t>
            </a:r>
            <a:r>
              <a:rPr lang="cs-CZ" sz="4000" b="1" dirty="0" smtClean="0"/>
              <a:t> a </a:t>
            </a:r>
            <a:r>
              <a:rPr lang="cs-CZ" sz="4000" b="1" dirty="0" smtClean="0">
                <a:solidFill>
                  <a:srgbClr val="FF0000"/>
                </a:solidFill>
              </a:rPr>
              <a:t>ZPŮSOB</a:t>
            </a:r>
            <a:r>
              <a:rPr lang="cs-CZ" sz="4000" b="1" dirty="0" smtClean="0"/>
              <a:t>. 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409749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396860" y="476672"/>
            <a:ext cx="447127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66"/>
                </a:solidFill>
              </a:rPr>
              <a:t>Osoba a číslo:</a:t>
            </a:r>
            <a:endParaRPr lang="cs-CZ" sz="4400" b="1" dirty="0">
              <a:solidFill>
                <a:srgbClr val="FF006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7325" y="5411450"/>
            <a:ext cx="367918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3. </a:t>
            </a:r>
            <a:r>
              <a:rPr lang="cs-CZ" sz="4400" b="1" dirty="0"/>
              <a:t>o</a:t>
            </a:r>
            <a:r>
              <a:rPr lang="cs-CZ" sz="4400" b="1" dirty="0" smtClean="0"/>
              <a:t>soba - </a:t>
            </a:r>
            <a:r>
              <a:rPr lang="cs-CZ" sz="4400" b="1" dirty="0" smtClean="0">
                <a:solidFill>
                  <a:srgbClr val="0000CC"/>
                </a:solidFill>
              </a:rPr>
              <a:t>ON</a:t>
            </a:r>
            <a:r>
              <a:rPr lang="cs-CZ" sz="4400" b="1" dirty="0" smtClean="0"/>
              <a:t>,</a:t>
            </a:r>
            <a:r>
              <a:rPr lang="cs-CZ" sz="4400" b="1" dirty="0" smtClean="0">
                <a:solidFill>
                  <a:srgbClr val="0000CC"/>
                </a:solidFill>
              </a:rPr>
              <a:t>   	ONA</a:t>
            </a:r>
            <a:r>
              <a:rPr lang="cs-CZ" sz="4400" b="1" dirty="0" smtClean="0"/>
              <a:t>,</a:t>
            </a:r>
            <a:r>
              <a:rPr lang="cs-CZ" sz="4400" b="1" dirty="0" smtClean="0">
                <a:solidFill>
                  <a:srgbClr val="0000CC"/>
                </a:solidFill>
              </a:rPr>
              <a:t> ONO</a:t>
            </a:r>
            <a:endParaRPr lang="cs-CZ" sz="4400" b="1" dirty="0">
              <a:solidFill>
                <a:srgbClr val="0000CC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04779" y="3861048"/>
            <a:ext cx="346316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1. </a:t>
            </a:r>
            <a:r>
              <a:rPr lang="cs-CZ" sz="4400" b="1" dirty="0"/>
              <a:t>o</a:t>
            </a:r>
            <a:r>
              <a:rPr lang="cs-CZ" sz="4400" b="1" dirty="0" smtClean="0"/>
              <a:t>soba - </a:t>
            </a:r>
            <a:r>
              <a:rPr lang="cs-CZ" sz="4400" b="1" dirty="0" smtClean="0">
                <a:solidFill>
                  <a:srgbClr val="0000CC"/>
                </a:solidFill>
              </a:rPr>
              <a:t>JÁ</a:t>
            </a:r>
            <a:endParaRPr lang="cs-CZ" sz="4400" b="1" dirty="0">
              <a:solidFill>
                <a:srgbClr val="0000CC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904864" y="3861047"/>
            <a:ext cx="39876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1. osoba - </a:t>
            </a:r>
            <a:r>
              <a:rPr lang="cs-CZ" sz="4400" b="1" dirty="0" smtClean="0">
                <a:solidFill>
                  <a:srgbClr val="0000CC"/>
                </a:solidFill>
              </a:rPr>
              <a:t>MY</a:t>
            </a:r>
            <a:endParaRPr lang="cs-CZ" sz="4400" b="1" dirty="0">
              <a:solidFill>
                <a:srgbClr val="0000CC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17325" y="1278905"/>
            <a:ext cx="805543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Slovesa vyjadřují 1., 2., 3. osobu pro číslo jednotné a číslo množné.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4778" y="2921630"/>
            <a:ext cx="393629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66"/>
                </a:solidFill>
              </a:rPr>
              <a:t>Číslo jednotné:</a:t>
            </a:r>
            <a:endParaRPr lang="cs-CZ" sz="4400" b="1" dirty="0">
              <a:solidFill>
                <a:srgbClr val="FF0066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04778" y="4673320"/>
            <a:ext cx="344955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2. </a:t>
            </a:r>
            <a:r>
              <a:rPr lang="cs-CZ" sz="4400" b="1" dirty="0"/>
              <a:t>o</a:t>
            </a:r>
            <a:r>
              <a:rPr lang="cs-CZ" sz="4400" b="1" dirty="0" smtClean="0"/>
              <a:t>soba - </a:t>
            </a:r>
            <a:r>
              <a:rPr lang="cs-CZ" sz="4400" b="1" dirty="0" smtClean="0">
                <a:solidFill>
                  <a:srgbClr val="0000CC"/>
                </a:solidFill>
              </a:rPr>
              <a:t>TY</a:t>
            </a:r>
            <a:endParaRPr lang="cs-CZ" sz="4400" b="1" dirty="0">
              <a:solidFill>
                <a:srgbClr val="0000CC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904864" y="2921630"/>
            <a:ext cx="36275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66"/>
                </a:solidFill>
              </a:rPr>
              <a:t>Číslo množné:</a:t>
            </a:r>
            <a:endParaRPr lang="cs-CZ" sz="4400" b="1" dirty="0">
              <a:solidFill>
                <a:srgbClr val="FF0066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904864" y="4673320"/>
            <a:ext cx="36275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2. osoba - </a:t>
            </a:r>
            <a:r>
              <a:rPr lang="cs-CZ" sz="4400" b="1" dirty="0" smtClean="0">
                <a:solidFill>
                  <a:srgbClr val="0000CC"/>
                </a:solidFill>
              </a:rPr>
              <a:t>VY</a:t>
            </a:r>
            <a:endParaRPr lang="cs-CZ" sz="4400" b="1" dirty="0">
              <a:solidFill>
                <a:srgbClr val="0000CC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904864" y="5411450"/>
            <a:ext cx="38436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3. osoba </a:t>
            </a:r>
            <a:r>
              <a:rPr lang="cs-CZ" sz="4400" b="1" dirty="0"/>
              <a:t>-</a:t>
            </a:r>
            <a:r>
              <a:rPr lang="cs-CZ" sz="4400" b="1" dirty="0" smtClean="0"/>
              <a:t> </a:t>
            </a:r>
            <a:r>
              <a:rPr lang="cs-CZ" sz="4400" b="1" dirty="0" smtClean="0">
                <a:solidFill>
                  <a:srgbClr val="0000CC"/>
                </a:solidFill>
              </a:rPr>
              <a:t>ONI</a:t>
            </a:r>
            <a:r>
              <a:rPr lang="cs-CZ" sz="4400" b="1" dirty="0" smtClean="0"/>
              <a:t>, 	 	</a:t>
            </a:r>
            <a:r>
              <a:rPr lang="cs-CZ" sz="4400" b="1" dirty="0" smtClean="0">
                <a:solidFill>
                  <a:srgbClr val="0000CC"/>
                </a:solidFill>
              </a:rPr>
              <a:t>ONY</a:t>
            </a:r>
            <a:r>
              <a:rPr lang="cs-CZ" sz="4400" b="1" dirty="0" smtClean="0"/>
              <a:t>, </a:t>
            </a:r>
            <a:r>
              <a:rPr lang="cs-CZ" sz="4400" b="1" dirty="0" smtClean="0">
                <a:solidFill>
                  <a:srgbClr val="0000CC"/>
                </a:solidFill>
              </a:rPr>
              <a:t>ONA</a:t>
            </a:r>
            <a:endParaRPr lang="cs-CZ" sz="4400" b="1" dirty="0">
              <a:solidFill>
                <a:srgbClr val="0000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4045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2" grpId="0"/>
      <p:bldP spid="7" grpId="0"/>
      <p:bldP spid="16" grpId="0"/>
      <p:bldP spid="17" grpId="0"/>
      <p:bldP spid="18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699792" y="125277"/>
            <a:ext cx="447127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66"/>
                </a:solidFill>
              </a:rPr>
              <a:t>Osoba a číslo:</a:t>
            </a:r>
            <a:endParaRPr lang="cs-CZ" sz="4400" b="1" dirty="0">
              <a:solidFill>
                <a:srgbClr val="FF006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4367" y="4565916"/>
            <a:ext cx="451866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3. os. - 	</a:t>
            </a:r>
            <a:r>
              <a:rPr lang="cs-CZ" sz="4400" b="1" dirty="0" smtClean="0">
                <a:solidFill>
                  <a:srgbClr val="0000CC"/>
                </a:solidFill>
              </a:rPr>
              <a:t>ON</a:t>
            </a:r>
            <a:r>
              <a:rPr lang="cs-CZ" sz="4400" b="1" dirty="0" smtClean="0"/>
              <a:t>,</a:t>
            </a:r>
            <a:r>
              <a:rPr lang="cs-CZ" sz="4400" b="1" dirty="0">
                <a:solidFill>
                  <a:srgbClr val="0000CC"/>
                </a:solidFill>
              </a:rPr>
              <a:t> </a:t>
            </a:r>
            <a:r>
              <a:rPr lang="cs-CZ" sz="4400" b="1" dirty="0" smtClean="0">
                <a:solidFill>
                  <a:srgbClr val="0000CC"/>
                </a:solidFill>
              </a:rPr>
              <a:t>ONA</a:t>
            </a:r>
            <a:r>
              <a:rPr lang="cs-CZ" sz="4400" b="1" dirty="0" smtClean="0"/>
              <a:t>,</a:t>
            </a:r>
            <a:r>
              <a:rPr lang="cs-CZ" sz="4400" b="1" dirty="0" smtClean="0">
                <a:solidFill>
                  <a:srgbClr val="0000CC"/>
                </a:solidFill>
              </a:rPr>
              <a:t> 		ONO </a:t>
            </a:r>
            <a:r>
              <a:rPr lang="cs-CZ" sz="4400" b="1" dirty="0" smtClean="0"/>
              <a:t>nese</a:t>
            </a:r>
            <a:endParaRPr lang="cs-CZ" sz="4400" b="1" dirty="0">
              <a:solidFill>
                <a:srgbClr val="0000CC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4367" y="1988840"/>
            <a:ext cx="415214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1. o</a:t>
            </a:r>
            <a:r>
              <a:rPr lang="cs-CZ" sz="4400" b="1" dirty="0"/>
              <a:t>s</a:t>
            </a:r>
            <a:r>
              <a:rPr lang="cs-CZ" sz="4400" b="1" dirty="0" smtClean="0"/>
              <a:t>. - </a:t>
            </a:r>
            <a:r>
              <a:rPr lang="cs-CZ" sz="4400" b="1" dirty="0" smtClean="0">
                <a:solidFill>
                  <a:srgbClr val="0000CC"/>
                </a:solidFill>
              </a:rPr>
              <a:t>JÁ </a:t>
            </a:r>
            <a:r>
              <a:rPr lang="cs-CZ" sz="4400" b="1" dirty="0" smtClean="0"/>
              <a:t>nesu</a:t>
            </a:r>
            <a:endParaRPr lang="cs-CZ" sz="4400" b="1" dirty="0">
              <a:solidFill>
                <a:srgbClr val="0000CC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59762" y="1982625"/>
            <a:ext cx="459275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1. os. - </a:t>
            </a:r>
            <a:r>
              <a:rPr lang="cs-CZ" sz="4400" b="1" dirty="0" smtClean="0">
                <a:solidFill>
                  <a:srgbClr val="0000CC"/>
                </a:solidFill>
              </a:rPr>
              <a:t>MY </a:t>
            </a:r>
            <a:r>
              <a:rPr lang="cs-CZ" sz="4400" b="1" dirty="0" smtClean="0"/>
              <a:t>neseme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4366" y="1213184"/>
            <a:ext cx="393629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66"/>
                </a:solidFill>
              </a:rPr>
              <a:t>Číslo jednotné:</a:t>
            </a:r>
            <a:endParaRPr lang="cs-CZ" sz="4400" b="1" dirty="0">
              <a:solidFill>
                <a:srgbClr val="FF0066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44368" y="3356992"/>
            <a:ext cx="415214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2. os. - </a:t>
            </a:r>
            <a:r>
              <a:rPr lang="cs-CZ" sz="4400" b="1" dirty="0" smtClean="0">
                <a:solidFill>
                  <a:srgbClr val="0000CC"/>
                </a:solidFill>
              </a:rPr>
              <a:t>TY </a:t>
            </a:r>
            <a:r>
              <a:rPr lang="cs-CZ" sz="4400" b="1" dirty="0" smtClean="0"/>
              <a:t>neseš</a:t>
            </a:r>
            <a:endParaRPr lang="cs-CZ" sz="4400" b="1" dirty="0">
              <a:solidFill>
                <a:srgbClr val="0000CC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659762" y="1213183"/>
            <a:ext cx="36275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66"/>
                </a:solidFill>
              </a:rPr>
              <a:t>Číslo množné:</a:t>
            </a:r>
            <a:endParaRPr lang="cs-CZ" sz="4400" b="1" dirty="0">
              <a:solidFill>
                <a:srgbClr val="FF0066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659762" y="3356992"/>
            <a:ext cx="448423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2. os. - </a:t>
            </a:r>
            <a:r>
              <a:rPr lang="cs-CZ" sz="4400" b="1" dirty="0" smtClean="0">
                <a:solidFill>
                  <a:srgbClr val="0000CC"/>
                </a:solidFill>
              </a:rPr>
              <a:t>VY </a:t>
            </a:r>
            <a:r>
              <a:rPr lang="cs-CZ" sz="4400" b="1" dirty="0" smtClean="0"/>
              <a:t>nesete</a:t>
            </a:r>
            <a:endParaRPr lang="cs-CZ" sz="4400" b="1" dirty="0">
              <a:solidFill>
                <a:srgbClr val="0000CC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63032" y="4565916"/>
            <a:ext cx="473350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3. os. </a:t>
            </a:r>
            <a:r>
              <a:rPr lang="cs-CZ" sz="4400" b="1" dirty="0"/>
              <a:t>-</a:t>
            </a:r>
            <a:r>
              <a:rPr lang="cs-CZ" sz="4400" b="1" dirty="0" smtClean="0"/>
              <a:t> </a:t>
            </a:r>
            <a:r>
              <a:rPr lang="cs-CZ" sz="4400" b="1" dirty="0" smtClean="0">
                <a:solidFill>
                  <a:srgbClr val="0000CC"/>
                </a:solidFill>
              </a:rPr>
              <a:t>ONI</a:t>
            </a:r>
            <a:r>
              <a:rPr lang="cs-CZ" sz="4400" b="1" dirty="0" smtClean="0"/>
              <a:t>, </a:t>
            </a:r>
            <a:r>
              <a:rPr lang="cs-CZ" sz="4400" b="1" dirty="0" smtClean="0">
                <a:solidFill>
                  <a:srgbClr val="0000CC"/>
                </a:solidFill>
              </a:rPr>
              <a:t>ONY</a:t>
            </a:r>
            <a:r>
              <a:rPr lang="cs-CZ" sz="4400" b="1" dirty="0" smtClean="0"/>
              <a:t>, 	      </a:t>
            </a:r>
            <a:r>
              <a:rPr lang="cs-CZ" sz="4400" b="1" dirty="0" smtClean="0">
                <a:solidFill>
                  <a:srgbClr val="0000CC"/>
                </a:solidFill>
              </a:rPr>
              <a:t>ONA </a:t>
            </a:r>
            <a:r>
              <a:rPr lang="cs-CZ" sz="4400" b="1" dirty="0" smtClean="0"/>
              <a:t>nesou</a:t>
            </a:r>
            <a:endParaRPr lang="cs-CZ" sz="4400" b="1" dirty="0">
              <a:solidFill>
                <a:srgbClr val="0000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7886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16" grpId="0"/>
      <p:bldP spid="17" grpId="0"/>
      <p:bldP spid="18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66"/>
                </a:solidFill>
              </a:rPr>
              <a:t>Urči osobu a číslo:</a:t>
            </a:r>
            <a:endParaRPr lang="cs-CZ" b="1" dirty="0">
              <a:solidFill>
                <a:srgbClr val="FF006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8460" y="144413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Sloveso</a:t>
            </a:r>
            <a:endParaRPr lang="cs-CZ" sz="28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75040" y="1433540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Číslo</a:t>
            </a:r>
            <a:endParaRPr lang="cs-CZ" sz="28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06772" y="2112187"/>
            <a:ext cx="28094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00CC"/>
                </a:solidFill>
              </a:rPr>
              <a:t>VY</a:t>
            </a:r>
            <a:r>
              <a:rPr lang="cs-CZ" sz="2800" b="1" dirty="0" smtClean="0">
                <a:solidFill>
                  <a:prstClr val="black"/>
                </a:solidFill>
              </a:rPr>
              <a:t> –	2. os.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85376" y="2780928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volal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16216" y="2780928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jednotné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06772" y="3486582"/>
            <a:ext cx="26665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00CC"/>
                </a:solidFill>
              </a:rPr>
              <a:t>MY</a:t>
            </a:r>
            <a:r>
              <a:rPr lang="cs-CZ" sz="2800" b="1" dirty="0" smtClean="0">
                <a:solidFill>
                  <a:prstClr val="black"/>
                </a:solidFill>
              </a:rPr>
              <a:t> –	1. os.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85376" y="4116483"/>
            <a:ext cx="2447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pracují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516216" y="4110710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množné</a:t>
            </a:r>
            <a:endParaRPr lang="cs-CZ" sz="2800" b="1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3418740" y="1444133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139952" y="1433540"/>
            <a:ext cx="15853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Osoba</a:t>
            </a:r>
            <a:endParaRPr lang="cs-CZ" sz="2800" b="1" u="sng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98460" y="2113692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kreslíte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475040" y="2118240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množné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706772" y="2780928"/>
            <a:ext cx="28814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00CC"/>
                </a:solidFill>
              </a:rPr>
              <a:t>ON</a:t>
            </a:r>
            <a:r>
              <a:rPr lang="cs-CZ" sz="2800" b="1" dirty="0" smtClean="0">
                <a:solidFill>
                  <a:prstClr val="black"/>
                </a:solidFill>
              </a:rPr>
              <a:t> –	3. os.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85376" y="3486582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čteme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516216" y="3477713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množné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706772" y="4116483"/>
            <a:ext cx="28825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00CC"/>
                </a:solidFill>
              </a:rPr>
              <a:t>ONI</a:t>
            </a:r>
            <a:r>
              <a:rPr lang="cs-CZ" sz="2800" b="1" dirty="0" smtClean="0">
                <a:solidFill>
                  <a:prstClr val="black"/>
                </a:solidFill>
              </a:rPr>
              <a:t> –	3. os.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98460" y="4747787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zavolám</a:t>
            </a:r>
            <a:endParaRPr lang="cs-CZ" sz="2800" b="1" dirty="0">
              <a:solidFill>
                <a:prstClr val="black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5940152" y="1449164"/>
            <a:ext cx="0" cy="5034969"/>
          </a:xfrm>
          <a:prstGeom prst="line">
            <a:avLst/>
          </a:prstGeom>
          <a:ln w="222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3706772" y="4747787"/>
            <a:ext cx="2125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00CC"/>
                </a:solidFill>
              </a:rPr>
              <a:t>JÁ</a:t>
            </a:r>
            <a:r>
              <a:rPr lang="cs-CZ" sz="2800" b="1" dirty="0" smtClean="0"/>
              <a:t> –	1. os.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475040" y="4747787"/>
            <a:ext cx="2339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jednotné</a:t>
            </a:r>
            <a:endParaRPr lang="cs-CZ" sz="2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98460" y="5471646"/>
            <a:ext cx="20020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počítáš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706772" y="5471646"/>
            <a:ext cx="2125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00CC"/>
                </a:solidFill>
              </a:rPr>
              <a:t>TY</a:t>
            </a:r>
            <a:r>
              <a:rPr lang="cs-CZ" sz="2800" b="1" dirty="0" smtClean="0"/>
              <a:t> –	2. os.</a:t>
            </a:r>
            <a:endParaRPr lang="cs-CZ" sz="28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516216" y="5471646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jednotné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117178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571327"/>
            <a:ext cx="83529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66"/>
                </a:solidFill>
              </a:rPr>
              <a:t>Doplň sloveso ve správném tvaru:</a:t>
            </a:r>
            <a:endParaRPr lang="cs-CZ" sz="4400" b="1" dirty="0">
              <a:solidFill>
                <a:srgbClr val="FF006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4667" y="5731857"/>
            <a:ext cx="69789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(</a:t>
            </a:r>
            <a:r>
              <a:rPr lang="cs-CZ" sz="4000" b="1" dirty="0" smtClean="0">
                <a:solidFill>
                  <a:srgbClr val="0000CC"/>
                </a:solidFill>
              </a:rPr>
              <a:t>Psát</a:t>
            </a:r>
            <a:r>
              <a:rPr lang="cs-CZ" sz="4000" b="1" dirty="0" smtClean="0"/>
              <a:t> – 2.os.,č.j.) domácí úkol.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2835" y="3822518"/>
            <a:ext cx="744637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(</a:t>
            </a:r>
            <a:r>
              <a:rPr lang="cs-CZ" sz="4000" b="1" dirty="0" smtClean="0">
                <a:solidFill>
                  <a:srgbClr val="0000CC"/>
                </a:solidFill>
              </a:rPr>
              <a:t>Učit se </a:t>
            </a:r>
            <a:r>
              <a:rPr lang="cs-CZ" sz="4000" b="1" dirty="0" smtClean="0"/>
              <a:t>- 2.os.,č.mn.) český jazyk. </a:t>
            </a:r>
            <a:endParaRPr lang="cs-CZ" sz="40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72835" y="2060848"/>
            <a:ext cx="84317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Pepík (</a:t>
            </a:r>
            <a:r>
              <a:rPr lang="cs-CZ" sz="4000" b="1" dirty="0" smtClean="0">
                <a:solidFill>
                  <a:srgbClr val="0000CC"/>
                </a:solidFill>
              </a:rPr>
              <a:t>malovat</a:t>
            </a:r>
            <a:r>
              <a:rPr lang="cs-CZ" sz="4000" b="1" dirty="0" smtClean="0"/>
              <a:t> - 3.os.,č.j.) obrázek.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835" y="2933199"/>
            <a:ext cx="79276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Děti (</a:t>
            </a:r>
            <a:r>
              <a:rPr lang="cs-CZ" sz="4000" b="1" dirty="0" smtClean="0">
                <a:solidFill>
                  <a:srgbClr val="0000CC"/>
                </a:solidFill>
              </a:rPr>
              <a:t>hrát si </a:t>
            </a:r>
            <a:r>
              <a:rPr lang="cs-CZ" sz="4000" b="1" dirty="0" smtClean="0"/>
              <a:t>- 3.os.,č.mn.) na písku.</a:t>
            </a:r>
            <a:endParaRPr lang="cs-CZ" sz="4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2835" y="4733602"/>
            <a:ext cx="74611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(</a:t>
            </a:r>
            <a:r>
              <a:rPr lang="cs-CZ" sz="4000" b="1" dirty="0" smtClean="0">
                <a:solidFill>
                  <a:srgbClr val="0000CC"/>
                </a:solidFill>
              </a:rPr>
              <a:t>Číst</a:t>
            </a:r>
            <a:r>
              <a:rPr lang="cs-CZ" sz="4000" b="1" dirty="0" smtClean="0"/>
              <a:t> - 1.os.,č.j.) zajímavou knihu.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34609" y="2091625"/>
            <a:ext cx="16093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maluje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cxnSp>
        <p:nvCxnSpPr>
          <p:cNvPr id="9" name="Přímá spojnice 8"/>
          <p:cNvCxnSpPr/>
          <p:nvPr/>
        </p:nvCxnSpPr>
        <p:spPr>
          <a:xfrm>
            <a:off x="7524328" y="1340768"/>
            <a:ext cx="0" cy="53285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7524328" y="2963976"/>
            <a:ext cx="1609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</a:rPr>
              <a:t>h</a:t>
            </a:r>
            <a:r>
              <a:rPr lang="cs-CZ" sz="3600" b="1" dirty="0" smtClean="0">
                <a:solidFill>
                  <a:srgbClr val="FF0000"/>
                </a:solidFill>
              </a:rPr>
              <a:t>rají si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519212" y="3853295"/>
            <a:ext cx="19410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Učíte se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519212" y="4764379"/>
            <a:ext cx="16093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Čtu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519212" y="5762634"/>
            <a:ext cx="14402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Píšeš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6532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2" grpId="0"/>
      <p:bldP spid="7" grpId="0"/>
      <p:bldP spid="16" grpId="0"/>
      <p:bldP spid="6" grpId="0"/>
      <p:bldP spid="13" grpId="0"/>
      <p:bldP spid="14" grpId="0"/>
      <p:bldP spid="15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66"/>
                </a:solidFill>
              </a:rPr>
              <a:t>Vymysli sloveso a vytvoř správný tvar:</a:t>
            </a:r>
            <a:endParaRPr lang="cs-CZ" b="1" dirty="0">
              <a:solidFill>
                <a:srgbClr val="FF0066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2195736" y="2753683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195736" y="4293097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195736" y="6021288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876256" y="2753683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876256" y="4293097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876256" y="6021288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8" name="Picture 4" descr="C:\Documents and Settings\Doma\Local Settings\Temporary Internet Files\Content.IE5\WSZD3G0M\MC9002153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140968"/>
            <a:ext cx="1454590" cy="1262958"/>
          </a:xfrm>
          <a:prstGeom prst="rect">
            <a:avLst/>
          </a:prstGeom>
          <a:noFill/>
        </p:spPr>
      </p:pic>
      <p:pic>
        <p:nvPicPr>
          <p:cNvPr id="1033" name="Picture 9" descr="C:\Documents and Settings\Doma\Local Settings\Temporary Internet Files\Content.IE5\BJ1JAV4F\MC90003851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4653136"/>
            <a:ext cx="1177747" cy="1687982"/>
          </a:xfrm>
          <a:prstGeom prst="rect">
            <a:avLst/>
          </a:prstGeom>
          <a:noFill/>
        </p:spPr>
      </p:pic>
      <p:pic>
        <p:nvPicPr>
          <p:cNvPr id="3" name="Picture 2" descr="C:\Users\Uživatel\AppData\Local\Microsoft\Windows\Temporary Internet Files\Content.IE5\AG9E3B0S\MC90001930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949" y="1149631"/>
            <a:ext cx="1987235" cy="1734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199184" y="2276872"/>
            <a:ext cx="2444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1. os.,</a:t>
            </a:r>
            <a:r>
              <a:rPr lang="cs-CZ" sz="3200" b="1" dirty="0" err="1" smtClean="0"/>
              <a:t>č.j</a:t>
            </a:r>
            <a:r>
              <a:rPr lang="cs-CZ" sz="3200" b="1" dirty="0" smtClean="0"/>
              <a:t>.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95736" y="3772447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2.os.,č.j.</a:t>
            </a:r>
            <a:endParaRPr lang="cs-CZ" sz="3200" b="1" dirty="0"/>
          </a:p>
        </p:txBody>
      </p:sp>
      <p:pic>
        <p:nvPicPr>
          <p:cNvPr id="11" name="Picture 4" descr="C:\Users\Uživatel\AppData\Local\Microsoft\Windows\Temporary Internet Files\Content.IE5\RZ9OQJ32\MC9004125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949" y="4797152"/>
            <a:ext cx="1708120" cy="1694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2195736" y="5533995"/>
            <a:ext cx="20127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3.os.,č.j.</a:t>
            </a:r>
            <a:endParaRPr lang="cs-CZ" sz="3200" b="1" dirty="0"/>
          </a:p>
        </p:txBody>
      </p:sp>
      <p:pic>
        <p:nvPicPr>
          <p:cNvPr id="1029" name="Picture 5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7740" y="1604282"/>
            <a:ext cx="1830629" cy="114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6876256" y="2276871"/>
            <a:ext cx="21237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2.os.,č.mn.</a:t>
            </a:r>
            <a:endParaRPr lang="cs-CZ" sz="3200" b="1" dirty="0"/>
          </a:p>
        </p:txBody>
      </p:sp>
      <p:pic>
        <p:nvPicPr>
          <p:cNvPr id="1030" name="Picture 6" descr="C:\Users\Uživatel\AppData\Local\Microsoft\Windows\Temporary Internet Files\Content.IE5\AG9E3B0S\MC90035124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0746" y="2642542"/>
            <a:ext cx="1650749" cy="1801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6876256" y="3772447"/>
            <a:ext cx="22677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1</a:t>
            </a:r>
            <a:r>
              <a:rPr lang="cs-CZ" sz="3200" b="1" dirty="0" smtClean="0"/>
              <a:t>.os.,č.mn.</a:t>
            </a:r>
            <a:endParaRPr lang="cs-CZ" sz="32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801495" y="5497127"/>
            <a:ext cx="219848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3.os.,č.mn.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283256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13" grpId="0"/>
      <p:bldP spid="15" grpId="0"/>
      <p:bldP spid="16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66"/>
                </a:solidFill>
              </a:rPr>
              <a:t>Zdroje</a:t>
            </a:r>
            <a:endParaRPr lang="cs-CZ" b="1" dirty="0">
              <a:solidFill>
                <a:srgbClr val="FF006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459423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</a:rPr>
              <a:t>Český jazyk 4 pro základní školy; SPN 2009</a:t>
            </a:r>
            <a:endParaRPr lang="cs-CZ" b="1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37362" y="2164214"/>
            <a:ext cx="7200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Kliparty z programu Microsoft </a:t>
            </a:r>
            <a:r>
              <a:rPr lang="cs-CZ" b="1" dirty="0" err="1"/>
              <a:t>Power</a:t>
            </a:r>
            <a:r>
              <a:rPr lang="cs-CZ" b="1" dirty="0"/>
              <a:t> Point </a:t>
            </a:r>
            <a:r>
              <a:rPr lang="cs-CZ" b="1" dirty="0" smtClean="0"/>
              <a:t>2010 </a:t>
            </a:r>
            <a:r>
              <a:rPr lang="cs-CZ" b="1" smtClean="0"/>
              <a:t>-  ww</a:t>
            </a:r>
            <a:r>
              <a:rPr lang="cs-CZ" b="1" smtClean="0"/>
              <a:t>w.office.microsoft.com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34522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457</TotalTime>
  <Words>355</Words>
  <Application>Microsoft Office PowerPoint</Application>
  <PresentationFormat>Předvádění na obrazovce (4:3)</PresentationFormat>
  <Paragraphs>74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Český jazyk – Časování sloves</vt:lpstr>
      <vt:lpstr>Slovesa</vt:lpstr>
      <vt:lpstr>Prezentace aplikace PowerPoint</vt:lpstr>
      <vt:lpstr>Prezentace aplikace PowerPoint</vt:lpstr>
      <vt:lpstr>Urči osobu a číslo:</vt:lpstr>
      <vt:lpstr>Prezentace aplikace PowerPoint</vt:lpstr>
      <vt:lpstr>Vymysli sloveso a vytvoř správný tvar: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jitka</cp:lastModifiedBy>
  <cp:revision>108</cp:revision>
  <dcterms:created xsi:type="dcterms:W3CDTF">2011-12-02T14:06:03Z</dcterms:created>
  <dcterms:modified xsi:type="dcterms:W3CDTF">2014-01-22T22:01:51Z</dcterms:modified>
</cp:coreProperties>
</file>