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74" r:id="rId4"/>
    <p:sldId id="279" r:id="rId5"/>
    <p:sldId id="275" r:id="rId6"/>
    <p:sldId id="280" r:id="rId7"/>
    <p:sldId id="281" r:id="rId8"/>
    <p:sldId id="277" r:id="rId9"/>
    <p:sldId id="27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Časování sloves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852936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VY_32_inovace_14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Časování sloves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Časování sloves</a:t>
            </a:r>
          </a:p>
          <a:p>
            <a:r>
              <a:rPr lang="cs-CZ" sz="1600" dirty="0" smtClean="0"/>
              <a:t>Anotace:    Určování času u sloves – čas minulý.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8095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Slovesa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– nám říkají, co osoby, zvířata  a věci dělají nebo co se s nimi děje.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8" y="3284984"/>
            <a:ext cx="8259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se </a:t>
            </a:r>
            <a:r>
              <a:rPr lang="cs-CZ" sz="4000" b="1" dirty="0" smtClean="0">
                <a:solidFill>
                  <a:srgbClr val="0000CC"/>
                </a:solidFill>
              </a:rPr>
              <a:t>ČASUJÍ</a:t>
            </a:r>
            <a:r>
              <a:rPr lang="cs-CZ" sz="4000" b="1" dirty="0" smtClean="0"/>
              <a:t> = mají různé tvary.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388" y="4365104"/>
            <a:ext cx="82591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vyjadřují: </a:t>
            </a:r>
            <a:r>
              <a:rPr lang="cs-CZ" sz="4000" b="1" dirty="0" smtClean="0">
                <a:solidFill>
                  <a:srgbClr val="FF0000"/>
                </a:solidFill>
              </a:rPr>
              <a:t>OSOBU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ČÍSLO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ČAS</a:t>
            </a:r>
            <a:r>
              <a:rPr lang="cs-CZ" sz="4000" b="1" dirty="0" smtClean="0"/>
              <a:t> a </a:t>
            </a:r>
            <a:r>
              <a:rPr lang="cs-CZ" sz="4000" b="1" dirty="0" smtClean="0">
                <a:solidFill>
                  <a:srgbClr val="FF0000"/>
                </a:solidFill>
              </a:rPr>
              <a:t>ZPŮSOB</a:t>
            </a:r>
            <a:r>
              <a:rPr lang="cs-CZ" sz="4000" b="1" dirty="0" smtClean="0"/>
              <a:t>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40974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139279"/>
            <a:ext cx="14550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Čas: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325" y="4293096"/>
            <a:ext cx="84191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budoucí </a:t>
            </a:r>
            <a:r>
              <a:rPr lang="cs-CZ" sz="3600" b="1" dirty="0" smtClean="0"/>
              <a:t>– vyjadřuje děj, který se teprve stane.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7325" y="2780928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minulý </a:t>
            </a:r>
            <a:r>
              <a:rPr lang="cs-CZ" sz="3600" b="1" dirty="0" smtClean="0"/>
              <a:t>– vyjadřuje děj, který se už stal. 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7324" y="908720"/>
            <a:ext cx="8419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přítomný </a:t>
            </a:r>
            <a:r>
              <a:rPr lang="cs-CZ" sz="3600" b="1" dirty="0" smtClean="0"/>
              <a:t>- vyjadřuje děj, který se právě děje.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2001327"/>
            <a:ext cx="8067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 čtu, maluješ si, voláme </a:t>
            </a:r>
            <a:endParaRPr lang="cs-CZ" sz="3200" b="1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325" y="3445452"/>
            <a:ext cx="84317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</a:t>
            </a:r>
            <a:r>
              <a:rPr lang="cs-CZ" sz="3200" b="1" dirty="0" smtClean="0"/>
              <a:t> četla jsem, malovala, volal </a:t>
            </a:r>
            <a:endParaRPr lang="cs-CZ" sz="3200" b="1" u="sng" dirty="0">
              <a:solidFill>
                <a:srgbClr val="0000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325" y="5493425"/>
            <a:ext cx="8419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budu číst, namaluješ, budeme volat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259404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Čas minulý: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2913" y="1433539"/>
            <a:ext cx="1332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72" y="1444134"/>
            <a:ext cx="4248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Rod mužský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64594" y="2106133"/>
            <a:ext cx="39620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780928"/>
            <a:ext cx="337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osoba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49672" y="2780928"/>
            <a:ext cx="33265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etl jsi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4594" y="3486582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jednotné</a:t>
            </a:r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116483"/>
            <a:ext cx="3153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osoba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8235" y="4110710"/>
            <a:ext cx="33180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etl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 jsme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755061" y="1593967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4359" y="2106133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osoba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58234" y="2106133"/>
            <a:ext cx="1814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 jsem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64594" y="2780928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jednotné</a:t>
            </a:r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4359" y="3486582"/>
            <a:ext cx="16902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 osoba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8234" y="3486582"/>
            <a:ext cx="3664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64594" y="4110710"/>
            <a:ext cx="187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9512" y="4747787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osoba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490183" y="1612985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64594" y="4747787"/>
            <a:ext cx="3277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8235" y="4747787"/>
            <a:ext cx="3246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etl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 jste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9512" y="5471646"/>
            <a:ext cx="2720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osoba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4592" y="5471646"/>
            <a:ext cx="1987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49672" y="5470746"/>
            <a:ext cx="14761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5537450" y="1621941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538016" y="1433539"/>
            <a:ext cx="19121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Rod ženský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38017" y="2106134"/>
            <a:ext cx="175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etla jsem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538018" y="2780928"/>
            <a:ext cx="1639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četla jsi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538019" y="3486582"/>
            <a:ext cx="14822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četla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538020" y="4110710"/>
            <a:ext cx="16849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etl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 jsme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538020" y="4771174"/>
            <a:ext cx="16158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etl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 jste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38020" y="5471646"/>
            <a:ext cx="16849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64593" y="1444134"/>
            <a:ext cx="1876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7296177" y="1621941"/>
            <a:ext cx="0" cy="504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296177" y="1433539"/>
            <a:ext cx="1956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Rod střední</a:t>
            </a:r>
            <a:endParaRPr lang="cs-CZ" sz="2800" b="1" u="sng" dirty="0"/>
          </a:p>
        </p:txBody>
      </p:sp>
      <p:cxnSp>
        <p:nvCxnSpPr>
          <p:cNvPr id="43" name="Přímá spojnice 42"/>
          <p:cNvCxnSpPr/>
          <p:nvPr/>
        </p:nvCxnSpPr>
        <p:spPr>
          <a:xfrm>
            <a:off x="174359" y="4015640"/>
            <a:ext cx="8790129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7296177" y="211369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etlo jsem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96177" y="2780928"/>
            <a:ext cx="1668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etlo jsi</a:t>
            </a:r>
            <a:endParaRPr lang="cs-CZ" sz="28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96177" y="3486582"/>
            <a:ext cx="1668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četlo</a:t>
            </a:r>
            <a:endParaRPr lang="cs-CZ" sz="28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296177" y="4110009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etl</a:t>
            </a:r>
            <a:r>
              <a:rPr lang="cs-CZ" sz="2800" b="1" dirty="0" smtClean="0">
                <a:solidFill>
                  <a:srgbClr val="FFC000"/>
                </a:solidFill>
              </a:rPr>
              <a:t>a</a:t>
            </a:r>
            <a:r>
              <a:rPr lang="cs-CZ" sz="2800" b="1" dirty="0" smtClean="0"/>
              <a:t> jsme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296177" y="4771174"/>
            <a:ext cx="1668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etl</a:t>
            </a:r>
            <a:r>
              <a:rPr lang="cs-CZ" sz="2800" b="1" dirty="0" smtClean="0">
                <a:solidFill>
                  <a:srgbClr val="FFC000"/>
                </a:solidFill>
              </a:rPr>
              <a:t>a</a:t>
            </a:r>
            <a:r>
              <a:rPr lang="cs-CZ" sz="2800" b="1" dirty="0" smtClean="0"/>
              <a:t> jste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96177" y="5470746"/>
            <a:ext cx="159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</a:t>
            </a:r>
            <a:r>
              <a:rPr lang="cs-CZ" sz="2800" b="1" dirty="0" smtClean="0">
                <a:solidFill>
                  <a:srgbClr val="FFC000"/>
                </a:solidFill>
              </a:rPr>
              <a:t>a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111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41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99792" y="56004"/>
            <a:ext cx="44712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Pamatuj si: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5814" y="4299486"/>
            <a:ext cx="88921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Tvar minulého času se tvoří z </a:t>
            </a:r>
            <a:r>
              <a:rPr lang="cs-CZ" sz="4000" b="1" dirty="0" smtClean="0">
                <a:solidFill>
                  <a:srgbClr val="00B050"/>
                </a:solidFill>
              </a:rPr>
              <a:t>příčestí minulého </a:t>
            </a:r>
            <a:r>
              <a:rPr lang="cs-CZ" sz="4000" b="1" dirty="0" smtClean="0"/>
              <a:t>a tvarů pomocného slovesa </a:t>
            </a:r>
            <a:r>
              <a:rPr lang="cs-CZ" sz="4000" b="1" dirty="0" smtClean="0">
                <a:solidFill>
                  <a:srgbClr val="0000CC"/>
                </a:solidFill>
              </a:rPr>
              <a:t>být</a:t>
            </a:r>
            <a:r>
              <a:rPr lang="cs-CZ" sz="4000" b="1" dirty="0" smtClean="0"/>
              <a:t> (jsem, jsi, jsme, jste).</a:t>
            </a:r>
            <a:endParaRPr lang="cs-CZ" sz="4000" b="1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5816" y="2000696"/>
            <a:ext cx="8892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Například: 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0000CC"/>
                </a:solidFill>
              </a:rPr>
              <a:t>četl jsem, </a:t>
            </a:r>
            <a:r>
              <a:rPr lang="cs-CZ" sz="3600" b="1" smtClean="0">
                <a:solidFill>
                  <a:srgbClr val="0000CC"/>
                </a:solidFill>
              </a:rPr>
              <a:t>napsal sis</a:t>
            </a:r>
            <a:endParaRPr lang="cs-CZ" sz="3600" b="1" u="sng" dirty="0">
              <a:solidFill>
                <a:srgbClr val="0000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4365" y="692696"/>
            <a:ext cx="889213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 minulém čase jsou </a:t>
            </a:r>
            <a:r>
              <a:rPr lang="cs-CZ" sz="4000" b="1" dirty="0" smtClean="0">
                <a:solidFill>
                  <a:srgbClr val="0000CC"/>
                </a:solidFill>
              </a:rPr>
              <a:t>slovesné tvary složené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4366" y="2852936"/>
            <a:ext cx="923713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Slovesný tvar zakončený na –l,-la,-</a:t>
            </a:r>
            <a:r>
              <a:rPr lang="cs-CZ" sz="4000" b="1" dirty="0" err="1" smtClean="0"/>
              <a:t>lo</a:t>
            </a:r>
            <a:r>
              <a:rPr lang="cs-CZ" sz="4000" b="1" dirty="0" smtClean="0"/>
              <a:t>, -</a:t>
            </a:r>
            <a:r>
              <a:rPr lang="cs-CZ" sz="4000" b="1" dirty="0" err="1" smtClean="0"/>
              <a:t>li</a:t>
            </a:r>
            <a:r>
              <a:rPr lang="cs-CZ" sz="4000" b="1" dirty="0" smtClean="0"/>
              <a:t>,-</a:t>
            </a:r>
            <a:r>
              <a:rPr lang="cs-CZ" sz="4000" b="1" dirty="0" err="1" smtClean="0"/>
              <a:t>ly</a:t>
            </a:r>
            <a:r>
              <a:rPr lang="cs-CZ" sz="4000" b="1" dirty="0" smtClean="0"/>
              <a:t>,-la se nazývá </a:t>
            </a:r>
            <a:r>
              <a:rPr lang="cs-CZ" sz="4000" b="1" dirty="0" smtClean="0">
                <a:solidFill>
                  <a:srgbClr val="00B050"/>
                </a:solidFill>
              </a:rPr>
              <a:t>příčestí minulé</a:t>
            </a:r>
            <a:r>
              <a:rPr lang="cs-CZ" sz="4000" b="1" dirty="0" smtClean="0"/>
              <a:t>.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886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30593" y="260648"/>
            <a:ext cx="44712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Pamatuj si: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924" y="3501008"/>
            <a:ext cx="90128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Například: 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00B050"/>
                </a:solidFill>
              </a:rPr>
              <a:t>četl</a:t>
            </a:r>
            <a:r>
              <a:rPr lang="cs-CZ" sz="3600" b="1" dirty="0" smtClean="0">
                <a:solidFill>
                  <a:srgbClr val="0000CC"/>
                </a:solidFill>
              </a:rPr>
              <a:t> sis, </a:t>
            </a:r>
            <a:r>
              <a:rPr lang="cs-CZ" sz="3600" b="1" dirty="0" smtClean="0">
                <a:solidFill>
                  <a:srgbClr val="00B050"/>
                </a:solidFill>
              </a:rPr>
              <a:t>dívala</a:t>
            </a:r>
            <a:r>
              <a:rPr lang="cs-CZ" sz="3600" b="1" dirty="0" smtClean="0">
                <a:solidFill>
                  <a:srgbClr val="0000CC"/>
                </a:solidFill>
              </a:rPr>
              <a:t> ses</a:t>
            </a:r>
            <a:endParaRPr lang="cs-CZ" sz="3600" b="1" u="sng" dirty="0">
              <a:solidFill>
                <a:srgbClr val="0000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924" y="1268760"/>
            <a:ext cx="889213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 2. osobě jednotného čísla se u zvratných sloves </a:t>
            </a:r>
            <a:r>
              <a:rPr lang="cs-CZ" sz="4000" b="1" smtClean="0"/>
              <a:t>připojuje </a:t>
            </a:r>
            <a:r>
              <a:rPr lang="cs-CZ" sz="4000" b="1" smtClean="0"/>
              <a:t>k </a:t>
            </a:r>
            <a:r>
              <a:rPr lang="cs-CZ" sz="4000" b="1" smtClean="0">
                <a:solidFill>
                  <a:srgbClr val="00B050"/>
                </a:solidFill>
              </a:rPr>
              <a:t>příčestí </a:t>
            </a:r>
            <a:r>
              <a:rPr lang="cs-CZ" sz="4000" b="1" dirty="0" smtClean="0">
                <a:solidFill>
                  <a:srgbClr val="00B050"/>
                </a:solidFill>
              </a:rPr>
              <a:t>minulému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0000CC"/>
                </a:solidFill>
              </a:rPr>
              <a:t>ses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0000CC"/>
                </a:solidFill>
              </a:rPr>
              <a:t>sis</a:t>
            </a:r>
            <a:r>
              <a:rPr lang="cs-CZ" sz="4000" b="1" dirty="0" smtClean="0"/>
              <a:t>. </a:t>
            </a:r>
            <a:endParaRPr lang="cs-CZ" sz="4000" b="1" dirty="0"/>
          </a:p>
        </p:txBody>
      </p:sp>
      <p:pic>
        <p:nvPicPr>
          <p:cNvPr id="1026" name="Picture 2" descr="C:\Documents and Settings\Doma\Local Settings\Temporary Internet Files\Content.IE5\DTG322BI\MC9000193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9664" y="3861048"/>
            <a:ext cx="3024336" cy="26396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5688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Urči osobu, číslo a čas: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Sloveso: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77633" y="144413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79809" y="2112187"/>
            <a:ext cx="26468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os.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č</a:t>
            </a:r>
            <a:r>
              <a:rPr lang="cs-CZ" sz="2800" b="1" dirty="0" smtClean="0">
                <a:solidFill>
                  <a:prstClr val="black"/>
                </a:solidFill>
              </a:rPr>
              <a:t>etli jsme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633" y="2780928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79809" y="3486582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1. os.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prstClr val="black"/>
                </a:solidFill>
              </a:rPr>
              <a:t>saly jste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77632" y="4116483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>
              <a:solidFill>
                <a:srgbClr val="0000CC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045616" y="145648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143975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běhal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78765" y="21121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79809" y="2780928"/>
            <a:ext cx="27188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1. os.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š</a:t>
            </a:r>
            <a:r>
              <a:rPr lang="cs-CZ" sz="2800" b="1" dirty="0" smtClean="0">
                <a:solidFill>
                  <a:prstClr val="black"/>
                </a:solidFill>
              </a:rPr>
              <a:t>el jsem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77633" y="348658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79809" y="4110710"/>
            <a:ext cx="1823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os.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krájel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003055" y="1433539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179809" y="4747787"/>
            <a:ext cx="1962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os.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77633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u</a:t>
            </a:r>
            <a:r>
              <a:rPr lang="cs-CZ" sz="2800" b="1" dirty="0" smtClean="0"/>
              <a:t>myl ses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79809" y="5471646"/>
            <a:ext cx="1962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os. 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78765" y="5470747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>
              <a:solidFill>
                <a:srgbClr val="0000CC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6969821" y="1456482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224113" y="1433539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Čas: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33966" y="2106134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minulý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33966" y="2780928"/>
            <a:ext cx="1630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minulý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33966" y="348658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minulý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02212" y="4110710"/>
            <a:ext cx="1662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minulý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33966" y="4747787"/>
            <a:ext cx="20210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minulý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302211" y="5471646"/>
            <a:ext cx="1942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minulý</a:t>
            </a:r>
            <a:endParaRPr lang="cs-CZ" sz="28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51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Vymysli sloveso a vytvoř správný tvar:</a:t>
            </a:r>
            <a:endParaRPr lang="cs-CZ" b="1" dirty="0">
              <a:solidFill>
                <a:srgbClr val="FF0066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740781" y="2276872"/>
            <a:ext cx="32632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1.os.,č.j.,č.min.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40781" y="3772447"/>
            <a:ext cx="31469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3</a:t>
            </a:r>
            <a:r>
              <a:rPr lang="cs-CZ" sz="3200" b="1" dirty="0" smtClean="0"/>
              <a:t>.os.,č.j.,č.min.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54279" y="5533995"/>
            <a:ext cx="35512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2</a:t>
            </a:r>
            <a:r>
              <a:rPr lang="cs-CZ" sz="3200" b="1" dirty="0" smtClean="0"/>
              <a:t>.os.,č.mn.,č.min.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76120" y="2276871"/>
            <a:ext cx="3167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3</a:t>
            </a:r>
            <a:r>
              <a:rPr lang="cs-CZ" sz="3200" b="1" dirty="0" smtClean="0"/>
              <a:t>.os.,č.mn.,č.min.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76120" y="3772447"/>
            <a:ext cx="3276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2</a:t>
            </a:r>
            <a:r>
              <a:rPr lang="cs-CZ" sz="3200" b="1" dirty="0" smtClean="0"/>
              <a:t>.os.,č.mn.,č.min.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28183" y="5497127"/>
            <a:ext cx="27718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1</a:t>
            </a:r>
            <a:r>
              <a:rPr lang="cs-CZ" sz="3200" b="1" dirty="0" smtClean="0"/>
              <a:t>.os.,č.j</a:t>
            </a:r>
            <a:r>
              <a:rPr lang="cs-CZ" sz="3200" b="1" smtClean="0"/>
              <a:t>.,č.min.</a:t>
            </a:r>
            <a:endParaRPr lang="cs-CZ" sz="3200" b="1" dirty="0"/>
          </a:p>
        </p:txBody>
      </p:sp>
      <p:pic>
        <p:nvPicPr>
          <p:cNvPr id="2050" name="Picture 2" descr="C:\Documents and Settings\Doma\Local Settings\Temporary Internet Files\Content.IE5\4PB1TLBP\MC90044036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836712"/>
            <a:ext cx="1875656" cy="1875656"/>
          </a:xfrm>
          <a:prstGeom prst="rect">
            <a:avLst/>
          </a:prstGeom>
          <a:noFill/>
        </p:spPr>
      </p:pic>
      <p:pic>
        <p:nvPicPr>
          <p:cNvPr id="2051" name="Picture 3" descr="C:\Documents and Settings\Doma\Local Settings\Temporary Internet Files\Content.IE5\LZ4J8HKS\MC90044175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054352"/>
            <a:ext cx="1803648" cy="1803648"/>
          </a:xfrm>
          <a:prstGeom prst="rect">
            <a:avLst/>
          </a:prstGeom>
          <a:noFill/>
        </p:spPr>
      </p:pic>
      <p:pic>
        <p:nvPicPr>
          <p:cNvPr id="2052" name="Picture 4" descr="C:\Documents and Settings\Doma\Local Settings\Temporary Internet Files\Content.IE5\GYW54KXF\MM90023620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011288"/>
            <a:ext cx="1152128" cy="1772505"/>
          </a:xfrm>
          <a:prstGeom prst="rect">
            <a:avLst/>
          </a:prstGeom>
          <a:noFill/>
        </p:spPr>
      </p:pic>
      <p:pic>
        <p:nvPicPr>
          <p:cNvPr id="2053" name="Picture 5" descr="C:\Documents and Settings\Doma\Local Settings\Temporary Internet Files\Content.IE5\4PB1TLBP\MC9003501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1268760"/>
            <a:ext cx="1635448" cy="1599775"/>
          </a:xfrm>
          <a:prstGeom prst="rect">
            <a:avLst/>
          </a:prstGeom>
          <a:noFill/>
        </p:spPr>
      </p:pic>
      <p:pic>
        <p:nvPicPr>
          <p:cNvPr id="2054" name="Picture 6" descr="C:\Documents and Settings\Doma\Local Settings\Temporary Internet Files\Content.IE5\4FSUWY17\MC9001989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4437112"/>
            <a:ext cx="1644373" cy="2017144"/>
          </a:xfrm>
          <a:prstGeom prst="rect">
            <a:avLst/>
          </a:prstGeom>
          <a:noFill/>
        </p:spPr>
      </p:pic>
      <p:pic>
        <p:nvPicPr>
          <p:cNvPr id="2055" name="Picture 7" descr="C:\Documents and Settings\Doma\Local Settings\Temporary Internet Files\Content.IE5\2XTOXZD2\MC90042384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140968"/>
            <a:ext cx="1166937" cy="12214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8325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3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Zdroje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Český jazyk 4 pro základní školy; SPN 2009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313452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</TotalTime>
  <Words>435</Words>
  <Application>Microsoft Office PowerPoint</Application>
  <PresentationFormat>Předvádění na obrazovce (4:3)</PresentationFormat>
  <Paragraphs>102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Český jazyk – Časování sloves</vt:lpstr>
      <vt:lpstr>Slovesa</vt:lpstr>
      <vt:lpstr>Prezentace aplikace PowerPoint</vt:lpstr>
      <vt:lpstr>Čas minulý:</vt:lpstr>
      <vt:lpstr>Prezentace aplikace PowerPoint</vt:lpstr>
      <vt:lpstr>Prezentace aplikace PowerPoint</vt:lpstr>
      <vt:lpstr>Urči osobu, číslo a čas:</vt:lpstr>
      <vt:lpstr>Vymysli sloveso a vytvoř správný tvar: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141</cp:revision>
  <dcterms:created xsi:type="dcterms:W3CDTF">2011-12-02T14:06:03Z</dcterms:created>
  <dcterms:modified xsi:type="dcterms:W3CDTF">2013-03-25T14:45:11Z</dcterms:modified>
</cp:coreProperties>
</file>