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74" r:id="rId4"/>
    <p:sldId id="283" r:id="rId5"/>
    <p:sldId id="286" r:id="rId6"/>
    <p:sldId id="287" r:id="rId7"/>
    <p:sldId id="288" r:id="rId8"/>
    <p:sldId id="285" r:id="rId9"/>
    <p:sldId id="277" r:id="rId10"/>
    <p:sldId id="27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7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Časování sloves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VY_32_inovace_17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Časování sloves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Časování sloves</a:t>
            </a:r>
          </a:p>
          <a:p>
            <a:r>
              <a:rPr lang="cs-CZ" sz="1600" dirty="0" smtClean="0"/>
              <a:t>Anotace:    Rozlišování slovesného způsobu – způsob rozkazovací.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88095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Slovesa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– nám říkají, co osoby, zvířata  a věci dělají nebo co se s nimi děje.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388" y="3284984"/>
            <a:ext cx="8259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se </a:t>
            </a:r>
            <a:r>
              <a:rPr lang="cs-CZ" sz="4000" b="1" dirty="0" smtClean="0">
                <a:solidFill>
                  <a:srgbClr val="0000CC"/>
                </a:solidFill>
              </a:rPr>
              <a:t>ČASUJÍ</a:t>
            </a:r>
            <a:r>
              <a:rPr lang="cs-CZ" sz="4000" b="1" dirty="0" smtClean="0"/>
              <a:t> = mají různé tvary.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5388" y="4365104"/>
            <a:ext cx="82591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vyjadřují: </a:t>
            </a:r>
            <a:r>
              <a:rPr lang="cs-CZ" sz="4000" b="1" dirty="0" smtClean="0">
                <a:solidFill>
                  <a:srgbClr val="FF0000"/>
                </a:solidFill>
              </a:rPr>
              <a:t>OSOBU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ČÍSLO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ČAS</a:t>
            </a:r>
            <a:r>
              <a:rPr lang="cs-CZ" sz="4000" b="1" dirty="0" smtClean="0"/>
              <a:t> a </a:t>
            </a:r>
            <a:r>
              <a:rPr lang="cs-CZ" sz="4000" b="1" dirty="0" smtClean="0">
                <a:solidFill>
                  <a:srgbClr val="FF0000"/>
                </a:solidFill>
              </a:rPr>
              <a:t>ZPŮSOB</a:t>
            </a:r>
            <a:r>
              <a:rPr lang="cs-CZ" sz="4000" b="1" dirty="0" smtClean="0"/>
              <a:t>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1409749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139279"/>
            <a:ext cx="14550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Čas: 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325" y="4293096"/>
            <a:ext cx="84191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budoucí </a:t>
            </a:r>
            <a:r>
              <a:rPr lang="cs-CZ" sz="3600" b="1" dirty="0" smtClean="0"/>
              <a:t>– vyjadřuje děj, který se teprve stane.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7325" y="2780928"/>
            <a:ext cx="841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minulý </a:t>
            </a:r>
            <a:r>
              <a:rPr lang="cs-CZ" sz="3600" b="1" dirty="0" smtClean="0"/>
              <a:t>– vyjadřuje děj, který se už stal. 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7324" y="908720"/>
            <a:ext cx="84191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Čas přítomný </a:t>
            </a:r>
            <a:r>
              <a:rPr lang="cs-CZ" sz="3600" b="1" dirty="0" smtClean="0"/>
              <a:t>- vyjadřuje děj, který se právě děje.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7325" y="2001327"/>
            <a:ext cx="8067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 </a:t>
            </a:r>
            <a:r>
              <a:rPr lang="cs-CZ" sz="3200" b="1" dirty="0" smtClean="0"/>
              <a:t> čtu, maluješ si, voláme </a:t>
            </a:r>
            <a:endParaRPr lang="cs-CZ" sz="3200" b="1" u="sng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325" y="3445452"/>
            <a:ext cx="84317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</a:t>
            </a:r>
            <a:r>
              <a:rPr lang="cs-CZ" sz="3200" b="1" dirty="0" smtClean="0"/>
              <a:t> četla jsem, malovala, volal </a:t>
            </a:r>
            <a:endParaRPr lang="cs-CZ" sz="3200" b="1" u="sng" dirty="0">
              <a:solidFill>
                <a:srgbClr val="0000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7325" y="5493425"/>
            <a:ext cx="8419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Například: </a:t>
            </a:r>
            <a:r>
              <a:rPr lang="cs-CZ" sz="3200" b="1" dirty="0" smtClean="0"/>
              <a:t>budu číst, namaluješ, budeme volat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xmlns="" val="259404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39279"/>
            <a:ext cx="87129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66"/>
                </a:solidFill>
              </a:rPr>
              <a:t>Slovesný způsob: 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325" y="4365104"/>
            <a:ext cx="84191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Způsob oznamovací</a:t>
            </a:r>
            <a:r>
              <a:rPr lang="cs-CZ" sz="4000" b="1" dirty="0" smtClean="0"/>
              <a:t>: vyjadřuje děj, který se děje, který se stal a který se teprve stane.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7325" y="2337715"/>
            <a:ext cx="841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rozkazovací</a:t>
            </a:r>
            <a:endParaRPr lang="cs-CZ" sz="36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7324" y="1035035"/>
            <a:ext cx="82751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Rozlišujeme slovesný způsob: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7325" y="1742921"/>
            <a:ext cx="80679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oznamovací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325" y="2993571"/>
            <a:ext cx="84317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podmiňovací</a:t>
            </a:r>
            <a:endParaRPr lang="cs-CZ" sz="36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5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39279"/>
            <a:ext cx="87129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66"/>
                </a:solidFill>
              </a:rPr>
              <a:t>Slovesný způsob: 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03867" y="1096590"/>
            <a:ext cx="827515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Způsob rozkazovací</a:t>
            </a:r>
            <a:r>
              <a:rPr lang="cs-CZ" sz="4000" b="1" dirty="0" smtClean="0"/>
              <a:t>: vyjadřuje děj, který se má podle rozkazu uskutečnit nebo podle zákazu neuskutečnit.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2003" y="3356991"/>
            <a:ext cx="8390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Například: přineste, nemluvte, nezapomeň </a:t>
            </a:r>
            <a:endParaRPr lang="cs-CZ" sz="3600" b="1" dirty="0"/>
          </a:p>
        </p:txBody>
      </p:sp>
      <p:pic>
        <p:nvPicPr>
          <p:cNvPr id="1026" name="Picture 2" descr="C:\Documents and Settings\Doma\Local Settings\Temporary Internet Files\Content.IE5\4PB1TLBP\MC9002510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485505">
            <a:off x="3131840" y="4725144"/>
            <a:ext cx="2818646" cy="1106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1978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39279"/>
            <a:ext cx="87129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66"/>
                </a:solidFill>
              </a:rPr>
              <a:t>Pamatujte si: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6653" y="4644185"/>
            <a:ext cx="882350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Rozkazovací způsob pro 3.os.,č.j. a č.mn. můžeme vyjádřit pomocí částic </a:t>
            </a:r>
            <a:r>
              <a:rPr lang="cs-CZ" sz="4000" b="1" dirty="0" smtClean="0">
                <a:solidFill>
                  <a:srgbClr val="0000CC"/>
                </a:solidFill>
              </a:rPr>
              <a:t>ať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rgbClr val="0000CC"/>
                </a:solidFill>
              </a:rPr>
              <a:t>nechť</a:t>
            </a:r>
            <a:r>
              <a:rPr lang="cs-CZ" sz="4000" b="1" dirty="0" smtClean="0"/>
              <a:t>. 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7324" y="2203667"/>
            <a:ext cx="8419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</a:t>
            </a:r>
            <a:r>
              <a:rPr lang="cs-CZ" sz="3600" b="1" dirty="0" smtClean="0">
                <a:solidFill>
                  <a:srgbClr val="FF0000"/>
                </a:solidFill>
              </a:rPr>
              <a:t>NEVYJADŘUJÍ</a:t>
            </a:r>
            <a:r>
              <a:rPr lang="cs-CZ" sz="3600" b="1" dirty="0" smtClean="0"/>
              <a:t> čas!</a:t>
            </a:r>
            <a:endParaRPr lang="cs-CZ" sz="36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7324" y="836712"/>
            <a:ext cx="82751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Tvary </a:t>
            </a:r>
            <a:r>
              <a:rPr lang="cs-CZ" sz="4000" b="1" dirty="0" smtClean="0">
                <a:solidFill>
                  <a:srgbClr val="00B050"/>
                </a:solidFill>
              </a:rPr>
              <a:t>rozkazovacího způsobu</a:t>
            </a:r>
            <a:r>
              <a:rPr lang="cs-CZ" sz="4000" b="1" dirty="0" smtClean="0"/>
              <a:t>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7325" y="1557336"/>
            <a:ext cx="80679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</a:t>
            </a:r>
            <a:r>
              <a:rPr lang="cs-CZ" sz="3600" b="1" dirty="0"/>
              <a:t>v</a:t>
            </a:r>
            <a:r>
              <a:rPr lang="cs-CZ" sz="3600" b="1" dirty="0" smtClean="0"/>
              <a:t>yjadřují osobu a číslo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324" y="2849998"/>
            <a:ext cx="75550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</a:t>
            </a:r>
            <a:r>
              <a:rPr lang="cs-CZ" sz="3600" b="1" dirty="0"/>
              <a:t>t</a:t>
            </a:r>
            <a:r>
              <a:rPr lang="cs-CZ" sz="3600" b="1" dirty="0" smtClean="0"/>
              <a:t>voří se jen v	2.os. čísla jednotného, 				1.os. čísla množného, 				2.os. čísla množného 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6653" y="6093296"/>
            <a:ext cx="8799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Například: </a:t>
            </a:r>
            <a:r>
              <a:rPr lang="cs-CZ" sz="3600" b="1" dirty="0" smtClean="0">
                <a:solidFill>
                  <a:srgbClr val="0000CC"/>
                </a:solidFill>
              </a:rPr>
              <a:t>Ať</a:t>
            </a:r>
            <a:r>
              <a:rPr lang="cs-CZ" sz="3600" b="1" dirty="0" smtClean="0"/>
              <a:t> odejde! </a:t>
            </a:r>
            <a:r>
              <a:rPr lang="cs-CZ" sz="3600" b="1" dirty="0" smtClean="0">
                <a:solidFill>
                  <a:srgbClr val="0000CC"/>
                </a:solidFill>
              </a:rPr>
              <a:t>Nechť</a:t>
            </a:r>
            <a:r>
              <a:rPr lang="cs-CZ" sz="3600" b="1" dirty="0" smtClean="0"/>
              <a:t> čtou!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302526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Způsob rozkazovací: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2913" y="1433539"/>
            <a:ext cx="1332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Osoba: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72" y="1444134"/>
            <a:ext cx="4248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Číst: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64594" y="2106133"/>
            <a:ext cx="1625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780928"/>
            <a:ext cx="337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osoba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49673" y="2780928"/>
            <a:ext cx="18229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čti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4594" y="3486582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jednotné</a:t>
            </a:r>
          </a:p>
          <a:p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116483"/>
            <a:ext cx="3153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osoba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58235" y="4110710"/>
            <a:ext cx="33180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čtěme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755061" y="1593967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4359" y="2106133"/>
            <a:ext cx="1445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osoba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58234" y="2106133"/>
            <a:ext cx="1814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64594" y="2780928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jednotné</a:t>
            </a:r>
          </a:p>
          <a:p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4359" y="3486582"/>
            <a:ext cx="16902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3. osoba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58234" y="3486582"/>
            <a:ext cx="36647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ať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0000CC"/>
                </a:solidFill>
              </a:rPr>
              <a:t>čte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64594" y="4110710"/>
            <a:ext cx="1876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9512" y="4747787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osoba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490183" y="1612985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864594" y="4747787"/>
            <a:ext cx="32779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58235" y="4747787"/>
            <a:ext cx="3246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čtěte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9512" y="5471646"/>
            <a:ext cx="2720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osoba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64592" y="5471646"/>
            <a:ext cx="1987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49672" y="5470746"/>
            <a:ext cx="14761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ať čtou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5537450" y="1621941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538016" y="1433539"/>
            <a:ext cx="19121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Prosit: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38017" y="2106134"/>
            <a:ext cx="175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538018" y="2780928"/>
            <a:ext cx="1639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538019" y="3486582"/>
            <a:ext cx="14822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ať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0000CC"/>
                </a:solidFill>
              </a:rPr>
              <a:t>prosí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538020" y="4110710"/>
            <a:ext cx="16849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prosme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538020" y="4771174"/>
            <a:ext cx="16158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proste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38020" y="5471646"/>
            <a:ext cx="16849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ať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0000CC"/>
                </a:solidFill>
              </a:rPr>
              <a:t>prosí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79711" y="1444134"/>
            <a:ext cx="17614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Číslo:</a:t>
            </a:r>
            <a:endParaRPr lang="cs-CZ" sz="2800" b="1" u="sng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7296177" y="1621941"/>
            <a:ext cx="0" cy="504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296177" y="1433539"/>
            <a:ext cx="1956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Dělat:</a:t>
            </a:r>
            <a:endParaRPr lang="cs-CZ" sz="2800" b="1" u="sng" dirty="0"/>
          </a:p>
        </p:txBody>
      </p:sp>
      <p:cxnSp>
        <p:nvCxnSpPr>
          <p:cNvPr id="43" name="Přímá spojnice 42"/>
          <p:cNvCxnSpPr/>
          <p:nvPr/>
        </p:nvCxnSpPr>
        <p:spPr>
          <a:xfrm>
            <a:off x="174359" y="4015640"/>
            <a:ext cx="8790129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7296177" y="211369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96177" y="2780928"/>
            <a:ext cx="1668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dělej</a:t>
            </a:r>
            <a:endParaRPr lang="cs-CZ" sz="28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296177" y="3486582"/>
            <a:ext cx="1668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ať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0000CC"/>
                </a:solidFill>
              </a:rPr>
              <a:t>dělá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296177" y="4110009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dělejme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296177" y="4771174"/>
            <a:ext cx="1668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dělejte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96177" y="5470746"/>
            <a:ext cx="1596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ať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0000CC"/>
                </a:solidFill>
              </a:rPr>
              <a:t>dělají</a:t>
            </a:r>
            <a:endParaRPr lang="cs-CZ" sz="28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5298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11" grpId="0"/>
      <p:bldP spid="41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Urči osobu, číslo, způsob a čas: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4360" y="1433539"/>
            <a:ext cx="1580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Sloveso: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72" y="1444134"/>
            <a:ext cx="4248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Číslo: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64594" y="2106133"/>
            <a:ext cx="1625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1" y="2780928"/>
            <a:ext cx="15755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ať jdou!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49673" y="2780928"/>
            <a:ext cx="1592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4594" y="3486582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116483"/>
            <a:ext cx="1685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zavolej!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58235" y="4110710"/>
            <a:ext cx="1584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755061" y="1593967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4359" y="2106133"/>
            <a:ext cx="1332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přines!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58234" y="2106133"/>
            <a:ext cx="1814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64594" y="2780928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4359" y="3486582"/>
            <a:ext cx="16902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pište!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58235" y="3486582"/>
            <a:ext cx="15843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množné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864594" y="4110710"/>
            <a:ext cx="1876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9512" y="4747787"/>
            <a:ext cx="15755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čtěme!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490183" y="1612985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864595" y="4747787"/>
            <a:ext cx="1483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58235" y="4747787"/>
            <a:ext cx="1659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0" y="5471646"/>
            <a:ext cx="1755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ať si hrají!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64592" y="5471646"/>
            <a:ext cx="1267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os.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49671" y="5470746"/>
            <a:ext cx="1592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5142593" y="1593967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372652" y="1433539"/>
            <a:ext cx="2077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Způsob: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17246" y="2106134"/>
            <a:ext cx="2232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217246" y="2780928"/>
            <a:ext cx="22328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17246" y="3486582"/>
            <a:ext cx="22328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217246" y="4110710"/>
            <a:ext cx="2232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17246" y="4771174"/>
            <a:ext cx="19366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217246" y="5471646"/>
            <a:ext cx="20057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64593" y="1444134"/>
            <a:ext cx="1876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Osoba:</a:t>
            </a:r>
            <a:endParaRPr lang="cs-CZ" sz="2800" b="1" u="sng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7296177" y="1621941"/>
            <a:ext cx="0" cy="504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296177" y="1433539"/>
            <a:ext cx="1956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Čas:</a:t>
            </a:r>
            <a:endParaRPr lang="cs-CZ" sz="2800" b="1" u="sng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96177" y="211369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96177" y="2780928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---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7296177" y="348658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---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7296177" y="4110009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---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7296177" y="4771174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---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7296177" y="5470746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---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808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11" grpId="0"/>
      <p:bldP spid="41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Vymysli sloveso a vytvoř správný tvar:</a:t>
            </a:r>
            <a:endParaRPr lang="cs-CZ" b="1" dirty="0">
              <a:solidFill>
                <a:srgbClr val="FF0066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512523" y="2240868"/>
            <a:ext cx="298746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2</a:t>
            </a:r>
            <a:r>
              <a:rPr lang="cs-CZ" sz="2600" b="1" dirty="0" smtClean="0"/>
              <a:t>.os</a:t>
            </a:r>
            <a:r>
              <a:rPr lang="cs-CZ" sz="2600" b="1" dirty="0" smtClean="0"/>
              <a:t>.,č.j.,zp.rozkaz.</a:t>
            </a:r>
            <a:endParaRPr lang="cs-CZ" sz="2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5372" y="3800654"/>
            <a:ext cx="30226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3.os.,č.j.,zp.rozkaz.</a:t>
            </a:r>
            <a:endParaRPr lang="cs-CZ" sz="2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5506994"/>
            <a:ext cx="355129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2</a:t>
            </a:r>
            <a:r>
              <a:rPr lang="cs-CZ" sz="2600" b="1" dirty="0" smtClean="0"/>
              <a:t>.os.,č.mn.,zp.rozkaz.</a:t>
            </a:r>
            <a:endParaRPr lang="cs-CZ" sz="2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48158" y="2220594"/>
            <a:ext cx="371528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3</a:t>
            </a:r>
            <a:r>
              <a:rPr lang="cs-CZ" sz="2600" b="1" dirty="0" smtClean="0"/>
              <a:t>.os.,č.mn.,zp.rozkaz.</a:t>
            </a:r>
            <a:endParaRPr lang="cs-CZ" sz="2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7600" y="3848786"/>
            <a:ext cx="32764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2</a:t>
            </a:r>
            <a:r>
              <a:rPr lang="cs-CZ" sz="2600" b="1" dirty="0" smtClean="0"/>
              <a:t>.os.,č.mn.,zp.rozkaz.</a:t>
            </a:r>
            <a:endParaRPr lang="cs-CZ" sz="2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28184" y="5528845"/>
            <a:ext cx="302530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3</a:t>
            </a:r>
            <a:r>
              <a:rPr lang="cs-CZ" sz="2600" b="1" dirty="0" smtClean="0"/>
              <a:t>.os</a:t>
            </a:r>
            <a:r>
              <a:rPr lang="cs-CZ" sz="2600" b="1" dirty="0" smtClean="0"/>
              <a:t>.,č.j.,zp.rozkaz.</a:t>
            </a:r>
            <a:endParaRPr lang="cs-CZ" sz="2600" b="1" dirty="0"/>
          </a:p>
        </p:txBody>
      </p:sp>
      <p:pic>
        <p:nvPicPr>
          <p:cNvPr id="2050" name="Picture 2" descr="C:\Documents and Settings\Doma\Local Settings\Temporary Internet Files\Content.IE5\DTG322BI\MC9003710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772816"/>
            <a:ext cx="1502513" cy="992347"/>
          </a:xfrm>
          <a:prstGeom prst="rect">
            <a:avLst/>
          </a:prstGeom>
          <a:noFill/>
        </p:spPr>
      </p:pic>
      <p:pic>
        <p:nvPicPr>
          <p:cNvPr id="2051" name="Picture 3" descr="C:\Documents and Settings\Doma\Local Settings\Temporary Internet Files\Content.IE5\XEYMIIPP\MC9002909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284984"/>
            <a:ext cx="1603972" cy="1172424"/>
          </a:xfrm>
          <a:prstGeom prst="rect">
            <a:avLst/>
          </a:prstGeom>
          <a:noFill/>
        </p:spPr>
      </p:pic>
      <p:pic>
        <p:nvPicPr>
          <p:cNvPr id="2052" name="Picture 4" descr="C:\Documents and Settings\Doma\Local Settings\Temporary Internet Files\Content.IE5\PL6YL53W\MC90035234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941168"/>
            <a:ext cx="1547664" cy="1351592"/>
          </a:xfrm>
          <a:prstGeom prst="rect">
            <a:avLst/>
          </a:prstGeom>
          <a:noFill/>
        </p:spPr>
      </p:pic>
      <p:pic>
        <p:nvPicPr>
          <p:cNvPr id="2054" name="Picture 6" descr="C:\Documents and Settings\Doma\Local Settings\Temporary Internet Files\Content.IE5\XEYMIIPP\MC9003523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1124744"/>
            <a:ext cx="1239331" cy="1686117"/>
          </a:xfrm>
          <a:prstGeom prst="rect">
            <a:avLst/>
          </a:prstGeom>
          <a:noFill/>
        </p:spPr>
      </p:pic>
      <p:pic>
        <p:nvPicPr>
          <p:cNvPr id="2055" name="Picture 7" descr="C:\Documents and Settings\Doma\Local Settings\Temporary Internet Files\Content.IE5\2XTOXZD2\MC9002901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3284984"/>
            <a:ext cx="1270652" cy="1026876"/>
          </a:xfrm>
          <a:prstGeom prst="rect">
            <a:avLst/>
          </a:prstGeom>
          <a:noFill/>
        </p:spPr>
      </p:pic>
      <p:pic>
        <p:nvPicPr>
          <p:cNvPr id="19" name="Picture 8" descr="C:\Documents and Settings\Doma\Local Settings\Temporary Internet Files\Content.IE5\PL6YL53W\MC90035238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20072" y="4725144"/>
            <a:ext cx="905347" cy="18152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8325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3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Zdroje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Český jazyk 4 pro základní školy; SPN 2009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xmlns="" val="313452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671</TotalTime>
  <Words>459</Words>
  <Application>Microsoft Office PowerPoint</Application>
  <PresentationFormat>Předvádění na obrazovce (4:3)</PresentationFormat>
  <Paragraphs>117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Český jazyk – Časování sloves</vt:lpstr>
      <vt:lpstr>Slovesa</vt:lpstr>
      <vt:lpstr>Snímek 3</vt:lpstr>
      <vt:lpstr>Snímek 4</vt:lpstr>
      <vt:lpstr>Snímek 5</vt:lpstr>
      <vt:lpstr>Snímek 6</vt:lpstr>
      <vt:lpstr>Způsob rozkazovací:</vt:lpstr>
      <vt:lpstr>Urči osobu, číslo, způsob a čas:</vt:lpstr>
      <vt:lpstr>Vymysli sloveso a vytvoř správný tvar: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Novakovi</cp:lastModifiedBy>
  <cp:revision>175</cp:revision>
  <dcterms:created xsi:type="dcterms:W3CDTF">2011-12-02T14:06:03Z</dcterms:created>
  <dcterms:modified xsi:type="dcterms:W3CDTF">2013-03-28T14:18:36Z</dcterms:modified>
</cp:coreProperties>
</file>