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74" r:id="rId4"/>
    <p:sldId id="283" r:id="rId5"/>
    <p:sldId id="286" r:id="rId6"/>
    <p:sldId id="287" r:id="rId7"/>
    <p:sldId id="288" r:id="rId8"/>
    <p:sldId id="285" r:id="rId9"/>
    <p:sldId id="289" r:id="rId10"/>
    <p:sldId id="27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VY_32_inovace_18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Rozlišování slovesného způsobu – způsob podmiňovací přítomný.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8095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Slovesa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284984"/>
            <a:ext cx="8259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se </a:t>
            </a:r>
            <a:r>
              <a:rPr lang="cs-CZ" sz="4000" b="1" dirty="0" smtClean="0">
                <a:solidFill>
                  <a:srgbClr val="0000CC"/>
                </a:solidFill>
              </a:rPr>
              <a:t>ČASUJÍ</a:t>
            </a:r>
            <a:r>
              <a:rPr lang="cs-CZ" sz="4000" b="1" dirty="0" smtClean="0"/>
              <a:t> = mají různé tvary.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8259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vyjadřují: </a:t>
            </a:r>
            <a:r>
              <a:rPr lang="cs-CZ" sz="4000" b="1" dirty="0" smtClean="0">
                <a:solidFill>
                  <a:srgbClr val="FF0000"/>
                </a:solidFill>
              </a:rPr>
              <a:t>OSOBU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ČÍSLO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ČAS</a:t>
            </a:r>
            <a:r>
              <a:rPr lang="cs-CZ" sz="4000" b="1" dirty="0" smtClean="0"/>
              <a:t> a </a:t>
            </a:r>
            <a:r>
              <a:rPr lang="cs-CZ" sz="4000" b="1" dirty="0" smtClean="0">
                <a:solidFill>
                  <a:srgbClr val="FF0000"/>
                </a:solidFill>
              </a:rPr>
              <a:t>ZPŮSOB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0974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139279"/>
            <a:ext cx="1455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Čas: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4293096"/>
            <a:ext cx="8419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budoucí </a:t>
            </a:r>
            <a:r>
              <a:rPr lang="cs-CZ" sz="3600" b="1" dirty="0" smtClean="0"/>
              <a:t>– vyjadřuje děj, který se teprve stane.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325" y="2780928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minulý </a:t>
            </a:r>
            <a:r>
              <a:rPr lang="cs-CZ" sz="3600" b="1" dirty="0" smtClean="0"/>
              <a:t>– vyjadřuje děj, který se už stal. 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7324" y="908720"/>
            <a:ext cx="8419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přítomný </a:t>
            </a:r>
            <a:r>
              <a:rPr lang="cs-CZ" sz="3600" b="1" dirty="0" smtClean="0"/>
              <a:t>- vyjadřuje děj, který se právě děje.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2001327"/>
            <a:ext cx="8067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 čtu, maluješ si, voláme </a:t>
            </a:r>
            <a:endParaRPr lang="cs-CZ" sz="3200" b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3445452"/>
            <a:ext cx="8431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</a:t>
            </a:r>
            <a:r>
              <a:rPr lang="cs-CZ" sz="3200" b="1" dirty="0" smtClean="0"/>
              <a:t> četla jsem, malovala, volal </a:t>
            </a:r>
            <a:endParaRPr lang="cs-CZ" sz="3200" b="1" u="sng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325" y="5493425"/>
            <a:ext cx="8419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budu číst, namaluješ, budeme volat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259404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39279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Slovesný způsob: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4365104"/>
            <a:ext cx="84191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Způsob oznamovací</a:t>
            </a:r>
            <a:r>
              <a:rPr lang="cs-CZ" sz="4000" b="1" dirty="0" smtClean="0"/>
              <a:t>: vyjadřuje děj, který se děje, který se stal a který se teprve stane.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325" y="2337715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rozkazovací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7324" y="1035035"/>
            <a:ext cx="8275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Rozlišujeme slovesný způsob: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1742921"/>
            <a:ext cx="8067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oznamovací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2993571"/>
            <a:ext cx="8431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podmiňovací</a:t>
            </a:r>
            <a:endParaRPr lang="cs-CZ" sz="36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75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39279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Slovesný způsob: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03867" y="1096590"/>
            <a:ext cx="827515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Způsob rozkazovací</a:t>
            </a:r>
            <a:r>
              <a:rPr lang="cs-CZ" sz="4000" b="1" dirty="0" smtClean="0"/>
              <a:t>: vyjadřuje děj, který se má podle rozkazu uskutečnit nebo podle zákazu neuskutečnit.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0228" y="3067482"/>
            <a:ext cx="8390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Například: přineste!, nemluvte!, spi!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228" y="4005064"/>
            <a:ext cx="826879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Způsob </a:t>
            </a:r>
            <a:r>
              <a:rPr lang="cs-CZ" sz="4000" b="1" dirty="0" smtClean="0">
                <a:solidFill>
                  <a:srgbClr val="00B050"/>
                </a:solidFill>
              </a:rPr>
              <a:t>podmiňovací</a:t>
            </a:r>
            <a:r>
              <a:rPr lang="cs-CZ" sz="4000" b="1" dirty="0" smtClean="0"/>
              <a:t>: vyjadřuje děj, který by se mohl stát. </a:t>
            </a:r>
            <a:endParaRPr lang="cs-CZ" sz="4000" b="1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228" y="5445224"/>
            <a:ext cx="86337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Například: koupila bych si, zavolala bych, 			  četli by, psali bychom 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81978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39279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Pamatujte si: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324" y="4429236"/>
            <a:ext cx="49627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smát </a:t>
            </a:r>
            <a:r>
              <a:rPr lang="cs-CZ" sz="3600" b="1" dirty="0" smtClean="0"/>
              <a:t>se    </a:t>
            </a:r>
            <a:r>
              <a:rPr lang="cs-CZ" sz="3600" b="1" dirty="0" smtClean="0">
                <a:solidFill>
                  <a:srgbClr val="FF0000"/>
                </a:solidFill>
              </a:rPr>
              <a:t>→</a:t>
            </a:r>
            <a:r>
              <a:rPr lang="cs-CZ" sz="3600" b="1" dirty="0" smtClean="0"/>
              <a:t> smál by </a:t>
            </a:r>
            <a:r>
              <a:rPr lang="cs-CZ" sz="3600" b="1" dirty="0" smtClean="0">
                <a:solidFill>
                  <a:srgbClr val="FF0000"/>
                </a:solidFill>
              </a:rPr>
              <a:t>ses </a:t>
            </a:r>
            <a:r>
              <a:rPr lang="cs-CZ" sz="3600" b="1" dirty="0" smtClean="0"/>
              <a:t>dívat se   </a:t>
            </a:r>
            <a:r>
              <a:rPr lang="cs-CZ" sz="3600" b="1" dirty="0" smtClean="0">
                <a:solidFill>
                  <a:srgbClr val="FF0000"/>
                </a:solidFill>
              </a:rPr>
              <a:t>→</a:t>
            </a:r>
            <a:r>
              <a:rPr lang="cs-CZ" sz="3600" b="1" dirty="0" smtClean="0"/>
              <a:t> díval by </a:t>
            </a:r>
            <a:r>
              <a:rPr lang="cs-CZ" sz="3600" b="1" dirty="0" smtClean="0">
                <a:solidFill>
                  <a:srgbClr val="FF0000"/>
                </a:solidFill>
              </a:rPr>
              <a:t>ses </a:t>
            </a:r>
            <a:r>
              <a:rPr lang="cs-CZ" sz="3600" b="1" dirty="0" smtClean="0"/>
              <a:t>číst si       </a:t>
            </a:r>
            <a:r>
              <a:rPr lang="cs-CZ" sz="3600" b="1" dirty="0" smtClean="0">
                <a:solidFill>
                  <a:srgbClr val="FF0000"/>
                </a:solidFill>
              </a:rPr>
              <a:t>→ </a:t>
            </a:r>
            <a:r>
              <a:rPr lang="cs-CZ" sz="3600" b="1" dirty="0" smtClean="0"/>
              <a:t>četl by </a:t>
            </a:r>
            <a:r>
              <a:rPr lang="cs-CZ" sz="3600" b="1" dirty="0" smtClean="0">
                <a:solidFill>
                  <a:srgbClr val="FF0000"/>
                </a:solidFill>
              </a:rPr>
              <a:t>sis </a:t>
            </a:r>
            <a:r>
              <a:rPr lang="cs-CZ" sz="3600" b="1" dirty="0" smtClean="0"/>
              <a:t>napsat si </a:t>
            </a:r>
            <a:r>
              <a:rPr lang="cs-CZ" sz="3600" b="1" dirty="0" smtClean="0">
                <a:solidFill>
                  <a:srgbClr val="FF0000"/>
                </a:solidFill>
              </a:rPr>
              <a:t>→ </a:t>
            </a:r>
            <a:r>
              <a:rPr lang="cs-CZ" sz="3600" b="1" dirty="0" smtClean="0"/>
              <a:t>napsal by </a:t>
            </a:r>
            <a:r>
              <a:rPr lang="cs-CZ" sz="3600" b="1" dirty="0" smtClean="0">
                <a:solidFill>
                  <a:srgbClr val="FF0000"/>
                </a:solidFill>
              </a:rPr>
              <a:t>sis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7324" y="836712"/>
            <a:ext cx="827515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Tvary </a:t>
            </a:r>
            <a:r>
              <a:rPr lang="cs-CZ" sz="4000" b="1" dirty="0" smtClean="0">
                <a:solidFill>
                  <a:srgbClr val="00B050"/>
                </a:solidFill>
              </a:rPr>
              <a:t>podmiňovacího způsobu</a:t>
            </a:r>
            <a:r>
              <a:rPr lang="cs-CZ" sz="4000" b="1" dirty="0" smtClean="0"/>
              <a:t> jsou složené z příčestí minulého a tvarů: bych, bys, by, bychom, byste.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3068960"/>
            <a:ext cx="78431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Pozor na tvary zvratných sloves ve 2. os., č. jednotného!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02526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Způsob podmiňovací přítomný: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79" y="1433539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19107" y="1433539"/>
            <a:ext cx="4244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Číst: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11660" y="2106133"/>
            <a:ext cx="1978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780928"/>
            <a:ext cx="337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os.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27126" y="2780928"/>
            <a:ext cx="20455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 bys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11660" y="3486582"/>
            <a:ext cx="2229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jednotné</a:t>
            </a:r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116483"/>
            <a:ext cx="3153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os.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27126" y="4110710"/>
            <a:ext cx="35491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četli bychom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360596" y="1621941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4359" y="2059967"/>
            <a:ext cx="1445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os.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27126" y="2106133"/>
            <a:ext cx="20455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 bych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11660" y="2780928"/>
            <a:ext cx="2229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jednotné</a:t>
            </a:r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4359" y="3486582"/>
            <a:ext cx="16902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os.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27126" y="3486582"/>
            <a:ext cx="3895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 by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11660" y="4110710"/>
            <a:ext cx="22295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4747787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os.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131840" y="163592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511660" y="4747787"/>
            <a:ext cx="36309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27126" y="4747787"/>
            <a:ext cx="3477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četli byste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9512" y="5471646"/>
            <a:ext cx="2720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os.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11660" y="5471646"/>
            <a:ext cx="2340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27126" y="5470746"/>
            <a:ext cx="1698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četli by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6012160" y="1635928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205668" y="1433539"/>
            <a:ext cx="2758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Dívat se: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205668" y="2106134"/>
            <a:ext cx="3406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díval bych se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205668" y="2780928"/>
            <a:ext cx="2938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díval by ses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205668" y="3486582"/>
            <a:ext cx="30468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díval by se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205668" y="4110710"/>
            <a:ext cx="2938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dívali bychom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205668" y="4771174"/>
            <a:ext cx="2938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dívali byste se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205668" y="5471646"/>
            <a:ext cx="2938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dívali by se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11660" y="1444134"/>
            <a:ext cx="22295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cxnSp>
        <p:nvCxnSpPr>
          <p:cNvPr id="43" name="Přímá spojnice 42"/>
          <p:cNvCxnSpPr/>
          <p:nvPr/>
        </p:nvCxnSpPr>
        <p:spPr>
          <a:xfrm>
            <a:off x="174359" y="4015640"/>
            <a:ext cx="8790129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529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číslo, způsob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4360" y="1433539"/>
            <a:ext cx="1580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1625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" y="2780928"/>
            <a:ext cx="1755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šli bychom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3" y="2780928"/>
            <a:ext cx="159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" y="4116483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malovali by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158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864592" y="1579980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" y="2106133"/>
            <a:ext cx="150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nesl by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" y="3486582"/>
            <a:ext cx="1864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zula by ses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5" y="3486582"/>
            <a:ext cx="15843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" y="4747787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umyli byste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5" y="4747787"/>
            <a:ext cx="1483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1659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5471646"/>
            <a:ext cx="175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sedl by sis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267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1" y="5470746"/>
            <a:ext cx="1592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5142593" y="1593967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72652" y="1433539"/>
            <a:ext cx="207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Způsob: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17246" y="2106134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17246" y="2780928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7246" y="3486582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17246" y="4110710"/>
            <a:ext cx="2232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17245" y="4771174"/>
            <a:ext cx="22328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7245" y="5471646"/>
            <a:ext cx="22328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593" y="1444134"/>
            <a:ext cx="1876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přítomný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08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 a vytvoř správný tvar: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440515" y="1907539"/>
            <a:ext cx="305947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1.os.,č.j.,zp.podmiň.,č.přít.</a:t>
            </a:r>
            <a:endParaRPr lang="cs-CZ" sz="2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5372" y="3472516"/>
            <a:ext cx="30946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3.os.,č.j.,zp.podmiň., </a:t>
            </a:r>
            <a:r>
              <a:rPr lang="cs-CZ" sz="2600" b="1" dirty="0" err="1" smtClean="0"/>
              <a:t>č.přít</a:t>
            </a:r>
            <a:r>
              <a:rPr lang="cs-CZ" sz="2600" b="1" dirty="0" smtClean="0"/>
              <a:t>.</a:t>
            </a:r>
            <a:endParaRPr lang="cs-CZ" sz="2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61356" y="5164718"/>
            <a:ext cx="35512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.os.,č.mn.,zp.podmiň., </a:t>
            </a:r>
            <a:r>
              <a:rPr lang="cs-CZ" sz="2600" b="1" dirty="0" err="1" smtClean="0"/>
              <a:t>č.přít</a:t>
            </a:r>
            <a:r>
              <a:rPr lang="cs-CZ" sz="2600" b="1" dirty="0" smtClean="0"/>
              <a:t>.</a:t>
            </a:r>
            <a:endParaRPr lang="cs-CZ" sz="2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38202" y="1861131"/>
            <a:ext cx="371528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3</a:t>
            </a:r>
            <a:r>
              <a:rPr lang="cs-CZ" sz="2600" b="1" dirty="0" smtClean="0"/>
              <a:t>.os.,č.mn.,zp.podmiň., </a:t>
            </a:r>
            <a:r>
              <a:rPr lang="cs-CZ" sz="2600" b="1" dirty="0" err="1" smtClean="0"/>
              <a:t>č.přít</a:t>
            </a:r>
            <a:r>
              <a:rPr lang="cs-CZ" sz="2600" b="1" dirty="0" smtClean="0"/>
              <a:t>.</a:t>
            </a:r>
            <a:endParaRPr lang="cs-CZ" sz="2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518089"/>
            <a:ext cx="345735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.os.,č.mn.,zp.podmiň.,č.přít.</a:t>
            </a:r>
            <a:endParaRPr lang="cs-CZ" sz="2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187811"/>
            <a:ext cx="316931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1</a:t>
            </a:r>
            <a:r>
              <a:rPr lang="cs-CZ" sz="2600" b="1" dirty="0" smtClean="0"/>
              <a:t>.os.,č.j.,zp.podmiň</a:t>
            </a:r>
            <a:r>
              <a:rPr lang="cs-CZ" sz="2600" b="1" smtClean="0"/>
              <a:t>.,č.přít.</a:t>
            </a:r>
            <a:endParaRPr lang="cs-CZ" sz="2600" b="1" dirty="0"/>
          </a:p>
        </p:txBody>
      </p:sp>
      <p:pic>
        <p:nvPicPr>
          <p:cNvPr id="1026" name="Picture 2" descr="C:\Documents and Settings\Doma\Local Settings\Temporary Internet Files\Content.IE5\LZ4J8HKS\MC9003521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212976"/>
            <a:ext cx="1547664" cy="1090784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XEYMIIPP\MC9004354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284984"/>
            <a:ext cx="1493639" cy="1173204"/>
          </a:xfrm>
          <a:prstGeom prst="rect">
            <a:avLst/>
          </a:prstGeom>
          <a:noFill/>
        </p:spPr>
      </p:pic>
      <p:pic>
        <p:nvPicPr>
          <p:cNvPr id="1028" name="Picture 4" descr="C:\Documents and Settings\Doma\Local Settings\Temporary Internet Files\Content.IE5\LZ4J8HKS\MC9001134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5085184"/>
            <a:ext cx="1188609" cy="1022402"/>
          </a:xfrm>
          <a:prstGeom prst="rect">
            <a:avLst/>
          </a:prstGeom>
          <a:noFill/>
        </p:spPr>
      </p:pic>
      <p:pic>
        <p:nvPicPr>
          <p:cNvPr id="1029" name="Picture 5" descr="C:\Documents and Settings\Doma\Local Settings\Temporary Internet Files\Content.IE5\2XTOXZD2\MC9003523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628800"/>
            <a:ext cx="1323060" cy="1076596"/>
          </a:xfrm>
          <a:prstGeom prst="rect">
            <a:avLst/>
          </a:prstGeom>
          <a:noFill/>
        </p:spPr>
      </p:pic>
      <p:pic>
        <p:nvPicPr>
          <p:cNvPr id="1030" name="Picture 6" descr="C:\Documents and Settings\Doma\Local Settings\Temporary Internet Files\Content.IE5\GYW54KXF\MC90044130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252536" y="1052736"/>
            <a:ext cx="1835696" cy="1835696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XEYMIIPP\MC90044131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4797152"/>
            <a:ext cx="1515616" cy="15156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549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</a:t>
            </a:r>
            <a:r>
              <a:rPr lang="cs-CZ" b="1" dirty="0" smtClean="0"/>
              <a:t>2010 – www.office.microsoft.com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3452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711</TotalTime>
  <Words>522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Český jazyk – Časování sloves</vt:lpstr>
      <vt:lpstr>Slovesa</vt:lpstr>
      <vt:lpstr>Prezentace aplikace PowerPoint</vt:lpstr>
      <vt:lpstr>Prezentace aplikace PowerPoint</vt:lpstr>
      <vt:lpstr>Prezentace aplikace PowerPoint</vt:lpstr>
      <vt:lpstr>Prezentace aplikace PowerPoint</vt:lpstr>
      <vt:lpstr>Způsob podmiňovací přítomný:</vt:lpstr>
      <vt:lpstr>Urči osobu, číslo, způsob a čas:</vt:lpstr>
      <vt:lpstr>Vymysli sloveso a vytvoř správný tvar: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195</cp:revision>
  <dcterms:created xsi:type="dcterms:W3CDTF">2011-12-02T14:06:03Z</dcterms:created>
  <dcterms:modified xsi:type="dcterms:W3CDTF">2014-01-22T22:25:28Z</dcterms:modified>
</cp:coreProperties>
</file>