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93" r:id="rId3"/>
    <p:sldId id="285" r:id="rId4"/>
    <p:sldId id="294" r:id="rId5"/>
    <p:sldId id="290" r:id="rId6"/>
    <p:sldId id="289" r:id="rId7"/>
    <p:sldId id="27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  <a:srgbClr val="0000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10061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83760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31316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96428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2658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4763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28811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4549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72356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902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274614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F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FD3268-FBDA-4C55-8FE6-929E50E07290}" type="datetimeFigureOut">
              <a:rPr lang="cs-CZ" smtClean="0"/>
              <a:pPr/>
              <a:t>12.4.2013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626B8D-0DEA-428A-8C92-005D166175AA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493294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Časování sloves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</a:t>
            </a:r>
            <a:r>
              <a:rPr lang="cs-CZ" sz="1600" smtClean="0"/>
              <a:t>:      </a:t>
            </a:r>
            <a:r>
              <a:rPr lang="cs-CZ" sz="1600" b="1" smtClean="0"/>
              <a:t>VY_32_inovace_20 </a:t>
            </a:r>
            <a:r>
              <a:rPr lang="cs-CZ" sz="1600" b="1" dirty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Český jazyk</a:t>
            </a:r>
            <a:r>
              <a:rPr lang="cs-CZ" sz="1600" b="1" dirty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 – </a:t>
            </a:r>
            <a:r>
              <a:rPr lang="cs-CZ" sz="16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Časování sloves</a:t>
            </a:r>
          </a:p>
          <a:p>
            <a:r>
              <a:rPr lang="cs-CZ" sz="1600" dirty="0" smtClean="0"/>
              <a:t>Autor:        Iva Mrákotová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   4. ročník</a:t>
            </a:r>
          </a:p>
          <a:p>
            <a:r>
              <a:rPr lang="cs-CZ" sz="1600" dirty="0" smtClean="0"/>
              <a:t>Tematická oblast:    Český jazyk – Časování sloves</a:t>
            </a:r>
          </a:p>
          <a:p>
            <a:r>
              <a:rPr lang="cs-CZ" sz="1600" dirty="0" smtClean="0"/>
              <a:t>Anotace:    Procvičování probraných jevů.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880955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571327"/>
            <a:ext cx="83529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0066"/>
                </a:solidFill>
              </a:rPr>
              <a:t>Doplň sloveso ve správném tvaru:</a:t>
            </a:r>
            <a:endParaRPr lang="cs-CZ" sz="4400" b="1" dirty="0">
              <a:solidFill>
                <a:srgbClr val="FF0066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4666" y="5731857"/>
            <a:ext cx="7434545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(</a:t>
            </a:r>
            <a:r>
              <a:rPr lang="cs-CZ" sz="3000" b="1" dirty="0" smtClean="0">
                <a:solidFill>
                  <a:srgbClr val="0000CC"/>
                </a:solidFill>
              </a:rPr>
              <a:t>Napsat</a:t>
            </a:r>
            <a:r>
              <a:rPr lang="cs-CZ" sz="3000" b="1" dirty="0" smtClean="0"/>
              <a:t> – 3.os.,č.mn.,zp.rozkaz.) příklady.</a:t>
            </a:r>
            <a:endParaRPr lang="cs-CZ" sz="3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2835" y="3822518"/>
            <a:ext cx="7446377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(</a:t>
            </a:r>
            <a:r>
              <a:rPr lang="cs-CZ" sz="3000" b="1" dirty="0" smtClean="0">
                <a:solidFill>
                  <a:srgbClr val="0000CC"/>
                </a:solidFill>
              </a:rPr>
              <a:t>Pověsit </a:t>
            </a:r>
            <a:r>
              <a:rPr lang="cs-CZ" sz="3000" b="1" dirty="0" smtClean="0"/>
              <a:t>- 1.os.,č.j.,zp.podmiň,č.přít.) prádlo. </a:t>
            </a:r>
            <a:endParaRPr lang="cs-CZ" sz="30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72835" y="2060848"/>
            <a:ext cx="746177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(</a:t>
            </a:r>
            <a:r>
              <a:rPr lang="cs-CZ" sz="3000" b="1" dirty="0" smtClean="0">
                <a:solidFill>
                  <a:srgbClr val="0000CC"/>
                </a:solidFill>
              </a:rPr>
              <a:t>Vzít si</a:t>
            </a:r>
            <a:r>
              <a:rPr lang="cs-CZ" sz="3000" b="1" dirty="0" smtClean="0"/>
              <a:t> - 2.os.,č.j.,zp.rozkaz.) chléb.</a:t>
            </a:r>
            <a:endParaRPr lang="cs-CZ" sz="3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789" y="2933199"/>
            <a:ext cx="792766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(</a:t>
            </a:r>
            <a:r>
              <a:rPr lang="cs-CZ" sz="3000" b="1" dirty="0" smtClean="0">
                <a:solidFill>
                  <a:srgbClr val="0000CC"/>
                </a:solidFill>
              </a:rPr>
              <a:t>Posvítit </a:t>
            </a:r>
            <a:r>
              <a:rPr lang="cs-CZ" sz="3000" b="1" dirty="0" smtClean="0"/>
              <a:t>- 3.os.,č.j.,zp.oznam.,č.min.) baterkou.</a:t>
            </a:r>
            <a:endParaRPr lang="cs-CZ" sz="30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2835" y="4733602"/>
            <a:ext cx="746118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/>
              <a:t>(</a:t>
            </a:r>
            <a:r>
              <a:rPr lang="cs-CZ" sz="3000" b="1" dirty="0">
                <a:solidFill>
                  <a:srgbClr val="0000CC"/>
                </a:solidFill>
              </a:rPr>
              <a:t>J</a:t>
            </a:r>
            <a:r>
              <a:rPr lang="cs-CZ" sz="3000" b="1" dirty="0" smtClean="0">
                <a:solidFill>
                  <a:srgbClr val="0000CC"/>
                </a:solidFill>
              </a:rPr>
              <a:t>íst</a:t>
            </a:r>
            <a:r>
              <a:rPr lang="cs-CZ" sz="3000" b="1" dirty="0" smtClean="0"/>
              <a:t> - 2.os.,č.j.,zp.oznam.,č.bud.) zeleninu.</a:t>
            </a:r>
            <a:endParaRPr lang="cs-CZ" sz="3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7624872" y="2091625"/>
            <a:ext cx="16996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Vezmi si</a:t>
            </a:r>
            <a:endParaRPr lang="cs-CZ" sz="3000" b="1" dirty="0">
              <a:solidFill>
                <a:srgbClr val="FF0000"/>
              </a:solidFill>
            </a:endParaRPr>
          </a:p>
        </p:txBody>
      </p:sp>
      <p:cxnSp>
        <p:nvCxnSpPr>
          <p:cNvPr id="9" name="Přímá spojnice 8"/>
          <p:cNvCxnSpPr/>
          <p:nvPr/>
        </p:nvCxnSpPr>
        <p:spPr>
          <a:xfrm>
            <a:off x="7524328" y="1340768"/>
            <a:ext cx="0" cy="53285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7624872" y="2933199"/>
            <a:ext cx="16093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>
                <a:solidFill>
                  <a:srgbClr val="FF0000"/>
                </a:solidFill>
              </a:rPr>
              <a:t>P</a:t>
            </a:r>
            <a:r>
              <a:rPr lang="cs-CZ" sz="3000" b="1" dirty="0" smtClean="0">
                <a:solidFill>
                  <a:srgbClr val="FF0000"/>
                </a:solidFill>
              </a:rPr>
              <a:t>osvítil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624872" y="3591685"/>
            <a:ext cx="183540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Pověsila bych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24872" y="4619618"/>
            <a:ext cx="150373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Budeš jíst</a:t>
            </a:r>
            <a:endParaRPr lang="cs-CZ" sz="30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624872" y="5762634"/>
            <a:ext cx="160939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b="1" dirty="0" smtClean="0">
                <a:solidFill>
                  <a:srgbClr val="FF0000"/>
                </a:solidFill>
              </a:rPr>
              <a:t>Ať napíší</a:t>
            </a:r>
            <a:endParaRPr lang="cs-CZ" sz="3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4999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3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2" grpId="0"/>
      <p:bldP spid="7" grpId="0"/>
      <p:bldP spid="16" grpId="0"/>
      <p:bldP spid="6" grpId="0"/>
      <p:bldP spid="13" grpId="0"/>
      <p:bldP spid="14" grpId="0"/>
      <p:bldP spid="15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číslo, způsob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4360" y="1433539"/>
            <a:ext cx="1580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1625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" y="2780928"/>
            <a:ext cx="1755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povíte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3" y="2780928"/>
            <a:ext cx="159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" y="4116483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četl by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158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864592" y="1579980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" y="2106133"/>
            <a:ext cx="150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rozvaž!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" y="3486582"/>
            <a:ext cx="1864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uklidil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5" y="3486582"/>
            <a:ext cx="15843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" y="4747787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ať jdou!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5" y="4747787"/>
            <a:ext cx="1483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1659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5471646"/>
            <a:ext cx="175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pišme!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267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1" y="5470746"/>
            <a:ext cx="1592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5142593" y="1593967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72652" y="1433539"/>
            <a:ext cx="207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Způsob: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17246" y="2106134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17246" y="2780928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7246" y="3486582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17246" y="4110710"/>
            <a:ext cx="2232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17245" y="4771174"/>
            <a:ext cx="22328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7245" y="5471646"/>
            <a:ext cx="22328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593" y="1444134"/>
            <a:ext cx="1876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budoucí</a:t>
            </a:r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80824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číslo, způsob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4360" y="1433539"/>
            <a:ext cx="1580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1625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" y="2780928"/>
            <a:ext cx="1755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šel jsem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3" y="2780928"/>
            <a:ext cx="159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" y="4116483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jedl bych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158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864592" y="1579980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" y="2106133"/>
            <a:ext cx="150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žijí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" y="3486582"/>
            <a:ext cx="1864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šel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5" y="3486582"/>
            <a:ext cx="15843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" y="4747787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zavolejte!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5" y="4747787"/>
            <a:ext cx="1483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1659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5471646"/>
            <a:ext cx="175506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budeme pít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267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1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1" y="5470746"/>
            <a:ext cx="1592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5142593" y="1593967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72652" y="1433539"/>
            <a:ext cx="207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Způsob: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17246" y="2106134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17246" y="2780928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7246" y="3486582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17246" y="4110710"/>
            <a:ext cx="2232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17245" y="4771174"/>
            <a:ext cx="22328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7245" y="5471646"/>
            <a:ext cx="22328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593" y="1444134"/>
            <a:ext cx="1876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přítomný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budoucí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10333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2295" y="0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Urči osobu, číslo, způsob a čas: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4360" y="1433539"/>
            <a:ext cx="1580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u="sng" dirty="0" smtClean="0"/>
              <a:t>Sloveso:</a:t>
            </a:r>
            <a:endParaRPr lang="cs-CZ" sz="28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49672" y="1444134"/>
            <a:ext cx="424824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Číslo:</a:t>
            </a:r>
            <a:endParaRPr lang="cs-CZ" sz="2800" b="1" u="sng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64594" y="2106133"/>
            <a:ext cx="16255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" y="2780928"/>
            <a:ext cx="17550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spali by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49673" y="2780928"/>
            <a:ext cx="15929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864594" y="3486582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" y="4116483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nesl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58235" y="4110710"/>
            <a:ext cx="15843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cxnSp>
        <p:nvCxnSpPr>
          <p:cNvPr id="12" name="Přímá spojnice 11"/>
          <p:cNvCxnSpPr/>
          <p:nvPr/>
        </p:nvCxnSpPr>
        <p:spPr>
          <a:xfrm>
            <a:off x="1864592" y="1579980"/>
            <a:ext cx="0" cy="5040000"/>
          </a:xfrm>
          <a:prstGeom prst="line">
            <a:avLst/>
          </a:prstGeom>
          <a:ln w="2222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" y="2106133"/>
            <a:ext cx="15065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ať koupí!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558234" y="2106133"/>
            <a:ext cx="181441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864594" y="2780928"/>
            <a:ext cx="18765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  <a:p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" y="3486582"/>
            <a:ext cx="186459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odneste!</a:t>
            </a:r>
            <a:endParaRPr lang="cs-CZ" sz="2800" b="1" dirty="0">
              <a:solidFill>
                <a:prstClr val="black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58235" y="3486582"/>
            <a:ext cx="15843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864594" y="4110710"/>
            <a:ext cx="18765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" y="4747787"/>
            <a:ext cx="19797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prstClr val="black"/>
                </a:solidFill>
              </a:rPr>
              <a:t>ležíte</a:t>
            </a:r>
            <a:endParaRPr lang="cs-CZ" sz="2800" b="1" dirty="0">
              <a:solidFill>
                <a:prstClr val="black"/>
              </a:solidFill>
            </a:endParaRPr>
          </a:p>
        </p:txBody>
      </p:sp>
      <p:cxnSp>
        <p:nvCxnSpPr>
          <p:cNvPr id="16" name="Přímá spojnice 15"/>
          <p:cNvCxnSpPr/>
          <p:nvPr/>
        </p:nvCxnSpPr>
        <p:spPr>
          <a:xfrm>
            <a:off x="3490183" y="1612985"/>
            <a:ext cx="0" cy="5034969"/>
          </a:xfrm>
          <a:prstGeom prst="line">
            <a:avLst/>
          </a:prstGeom>
          <a:ln w="2222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1864595" y="4747787"/>
            <a:ext cx="14832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2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558235" y="4747787"/>
            <a:ext cx="16590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množné</a:t>
            </a:r>
            <a:endParaRPr lang="cs-CZ" sz="28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0" y="5471646"/>
            <a:ext cx="17550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odpoví</a:t>
            </a:r>
            <a:endParaRPr lang="cs-CZ" sz="2800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864592" y="5471646"/>
            <a:ext cx="1267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3</a:t>
            </a:r>
            <a:r>
              <a:rPr lang="cs-CZ" sz="2800" b="1" dirty="0" smtClean="0"/>
              <a:t>. os.</a:t>
            </a:r>
            <a:endParaRPr lang="cs-CZ" sz="2800" b="1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549671" y="5470746"/>
            <a:ext cx="159292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jednotné</a:t>
            </a:r>
            <a:endParaRPr lang="cs-CZ" sz="2800" b="1" dirty="0" smtClean="0">
              <a:solidFill>
                <a:srgbClr val="FF0000"/>
              </a:solidFill>
            </a:endParaRPr>
          </a:p>
        </p:txBody>
      </p:sp>
      <p:cxnSp>
        <p:nvCxnSpPr>
          <p:cNvPr id="27" name="Přímá spojnice 26"/>
          <p:cNvCxnSpPr/>
          <p:nvPr/>
        </p:nvCxnSpPr>
        <p:spPr>
          <a:xfrm>
            <a:off x="5142593" y="1593967"/>
            <a:ext cx="0" cy="5012026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5372652" y="1433539"/>
            <a:ext cx="2077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Způsob:</a:t>
            </a:r>
            <a:endParaRPr lang="cs-CZ" sz="2800" b="1" u="sng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217246" y="2106134"/>
            <a:ext cx="22328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217246" y="2780928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podmiňovací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217246" y="3486582"/>
            <a:ext cx="223287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rozkazovací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5217246" y="4110710"/>
            <a:ext cx="22328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217245" y="4771174"/>
            <a:ext cx="223287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5217245" y="5471646"/>
            <a:ext cx="2232877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oznamovací</a:t>
            </a:r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  <a:p>
            <a:endParaRPr lang="cs-CZ" sz="2800" b="1" dirty="0">
              <a:solidFill>
                <a:srgbClr val="0000CC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864593" y="1444134"/>
            <a:ext cx="18765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Osoba:</a:t>
            </a:r>
            <a:endParaRPr lang="cs-CZ" sz="2800" b="1" u="sng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7296177" y="1621941"/>
            <a:ext cx="0" cy="5040000"/>
          </a:xfrm>
          <a:prstGeom prst="line">
            <a:avLst/>
          </a:prstGeom>
          <a:ln w="222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TextovéPole 40"/>
          <p:cNvSpPr txBox="1"/>
          <p:nvPr/>
        </p:nvSpPr>
        <p:spPr>
          <a:xfrm>
            <a:off x="7296177" y="1433539"/>
            <a:ext cx="19563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/>
              <a:t>Čas:</a:t>
            </a:r>
            <a:endParaRPr lang="cs-CZ" sz="2800" b="1" u="sng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96177" y="211369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296177" y="2780928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přítomný</a:t>
            </a:r>
          </a:p>
        </p:txBody>
      </p:sp>
      <p:sp>
        <p:nvSpPr>
          <p:cNvPr id="49" name="TextovéPole 48"/>
          <p:cNvSpPr txBox="1"/>
          <p:nvPr/>
        </p:nvSpPr>
        <p:spPr>
          <a:xfrm>
            <a:off x="7296177" y="3486582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---</a:t>
            </a:r>
            <a:endParaRPr lang="cs-CZ" sz="2800" b="1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296177" y="4110009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minulý</a:t>
            </a:r>
            <a:endParaRPr lang="cs-CZ" sz="28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296177" y="4771174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přítomný</a:t>
            </a:r>
            <a:endParaRPr lang="cs-CZ" sz="28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96177" y="5470746"/>
            <a:ext cx="18478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budoucí</a:t>
            </a:r>
            <a:endParaRPr lang="cs-CZ" sz="2800" b="1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3868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000"/>
                            </p:stCondLst>
                            <p:childTnLst>
                              <p:par>
                                <p:cTn id="1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2000"/>
                            </p:stCondLst>
                            <p:childTnLst>
                              <p:par>
                                <p:cTn id="2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3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3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1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2" dur="3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3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3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3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3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4" dur="3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3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1" fill="hold">
                      <p:stCondLst>
                        <p:cond delay="indefinite"/>
                      </p:stCondLst>
                      <p:childTnLst>
                        <p:par>
                          <p:cTn id="162" fill="hold">
                            <p:stCondLst>
                              <p:cond delay="0"/>
                            </p:stCondLst>
                            <p:childTnLst>
                              <p:par>
                                <p:cTn id="1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7" fill="hold">
                      <p:stCondLst>
                        <p:cond delay="indefinite"/>
                      </p:stCondLst>
                      <p:childTnLst>
                        <p:par>
                          <p:cTn id="168" fill="hold">
                            <p:stCondLst>
                              <p:cond delay="0"/>
                            </p:stCondLst>
                            <p:childTnLst>
                              <p:par>
                                <p:cTn id="1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3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3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3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4" dur="3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5" fill="hold">
                      <p:stCondLst>
                        <p:cond delay="indefinite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3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1" fill="hold">
                      <p:stCondLst>
                        <p:cond delay="indefinite"/>
                      </p:stCondLst>
                      <p:childTnLst>
                        <p:par>
                          <p:cTn id="192" fill="hold">
                            <p:stCondLst>
                              <p:cond delay="0"/>
                            </p:stCondLst>
                            <p:childTnLst>
                              <p:par>
                                <p:cTn id="1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6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7" fill="hold">
                      <p:stCondLst>
                        <p:cond delay="indefinite"/>
                      </p:stCondLst>
                      <p:childTnLst>
                        <p:par>
                          <p:cTn id="198" fill="hold">
                            <p:stCondLst>
                              <p:cond delay="0"/>
                            </p:stCondLst>
                            <p:childTnLst>
                              <p:par>
                                <p:cTn id="19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3" fill="hold">
                      <p:stCondLst>
                        <p:cond delay="indefinite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7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8" dur="3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6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11" grpId="0"/>
      <p:bldP spid="41" grpId="0"/>
      <p:bldP spid="47" grpId="0"/>
      <p:bldP spid="48" grpId="0"/>
      <p:bldP spid="49" grpId="0"/>
      <p:bldP spid="50" grpId="0"/>
      <p:bldP spid="51" grpId="0"/>
      <p:bldP spid="5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6856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66"/>
                </a:solidFill>
              </a:rPr>
              <a:t>Vymysli sloveso a vytvoř správný tvar:</a:t>
            </a:r>
            <a:endParaRPr lang="cs-CZ" b="1" dirty="0">
              <a:solidFill>
                <a:srgbClr val="FF0066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2195736" y="2753683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2195736" y="4293097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195736" y="6021288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6876256" y="2753683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876256" y="4293097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6876256" y="6021288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440515" y="1907539"/>
            <a:ext cx="298746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1.os.,č.j.,zp.oznam.,č.přít.</a:t>
            </a:r>
            <a:endParaRPr lang="cs-CZ" sz="26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61356" y="3774782"/>
            <a:ext cx="323863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 smtClean="0"/>
              <a:t>3.os.,č.mn.,zp.rozkaz.</a:t>
            </a:r>
            <a:endParaRPr lang="cs-CZ" sz="26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261356" y="5164718"/>
            <a:ext cx="355129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.os.,č.mn.,zp.podmiň., </a:t>
            </a:r>
            <a:r>
              <a:rPr lang="cs-CZ" sz="2600" b="1" dirty="0" err="1" smtClean="0"/>
              <a:t>č.přít</a:t>
            </a:r>
            <a:r>
              <a:rPr lang="cs-CZ" sz="2600" b="1" dirty="0" smtClean="0"/>
              <a:t>.</a:t>
            </a:r>
            <a:endParaRPr lang="cs-CZ" sz="26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38202" y="1861131"/>
            <a:ext cx="3715284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3</a:t>
            </a:r>
            <a:r>
              <a:rPr lang="cs-CZ" sz="2600" b="1" dirty="0" smtClean="0"/>
              <a:t>.os.,č.mn.,zp.oznam., </a:t>
            </a:r>
            <a:r>
              <a:rPr lang="cs-CZ" sz="2600" b="1" dirty="0" err="1" smtClean="0"/>
              <a:t>č.bud</a:t>
            </a:r>
            <a:r>
              <a:rPr lang="cs-CZ" sz="2600" b="1" dirty="0" smtClean="0"/>
              <a:t>.</a:t>
            </a:r>
            <a:endParaRPr lang="cs-CZ" sz="26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51044" y="3758368"/>
            <a:ext cx="345735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2</a:t>
            </a:r>
            <a:r>
              <a:rPr lang="cs-CZ" sz="2600" b="1" dirty="0" smtClean="0"/>
              <a:t>.os</a:t>
            </a:r>
            <a:r>
              <a:rPr lang="cs-CZ" sz="2600" b="1" smtClean="0"/>
              <a:t>.,č.j.,</a:t>
            </a:r>
            <a:r>
              <a:rPr lang="cs-CZ" sz="2600" b="1" dirty="0" smtClean="0"/>
              <a:t>zp.rozkaz.</a:t>
            </a:r>
            <a:endParaRPr lang="cs-CZ" sz="26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187811"/>
            <a:ext cx="3169318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600" b="1" dirty="0"/>
              <a:t>1</a:t>
            </a:r>
            <a:r>
              <a:rPr lang="cs-CZ" sz="2600" b="1" dirty="0" smtClean="0"/>
              <a:t>.os.,č.j.,zp.podmiň.,č.přít.</a:t>
            </a:r>
            <a:endParaRPr lang="cs-CZ" sz="2600" b="1" dirty="0"/>
          </a:p>
        </p:txBody>
      </p:sp>
      <p:pic>
        <p:nvPicPr>
          <p:cNvPr id="3" name="Picture 2" descr="C:\Documents and Settings\Doma\Local Settings\Temporary Internet Files\Content.IE5\4FSUWY17\MC90042838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340768"/>
            <a:ext cx="1354728" cy="1699518"/>
          </a:xfrm>
          <a:prstGeom prst="rect">
            <a:avLst/>
          </a:prstGeom>
          <a:noFill/>
        </p:spPr>
      </p:pic>
      <p:pic>
        <p:nvPicPr>
          <p:cNvPr id="9" name="Picture 3" descr="C:\Documents and Settings\Doma\Local Settings\Temporary Internet Files\Content.IE5\PL6YL53W\MC90043483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3284984"/>
            <a:ext cx="1430889" cy="1430889"/>
          </a:xfrm>
          <a:prstGeom prst="rect">
            <a:avLst/>
          </a:prstGeom>
          <a:noFill/>
        </p:spPr>
      </p:pic>
      <p:pic>
        <p:nvPicPr>
          <p:cNvPr id="11" name="Picture 4" descr="C:\Documents and Settings\Doma\Local Settings\Temporary Internet Files\Content.IE5\XEYMIIPP\MC9001989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9512" y="3429000"/>
            <a:ext cx="1152128" cy="1235627"/>
          </a:xfrm>
          <a:prstGeom prst="rect">
            <a:avLst/>
          </a:prstGeom>
          <a:noFill/>
        </p:spPr>
      </p:pic>
      <p:pic>
        <p:nvPicPr>
          <p:cNvPr id="19" name="Picture 6" descr="C:\Documents and Settings\Doma\Local Settings\Temporary Internet Files\Content.IE5\XEYMIIPP\MC900252177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20472859">
            <a:off x="13374" y="5277952"/>
            <a:ext cx="1654308" cy="1166967"/>
          </a:xfrm>
          <a:prstGeom prst="rect">
            <a:avLst/>
          </a:prstGeom>
          <a:noFill/>
        </p:spPr>
      </p:pic>
      <p:pic>
        <p:nvPicPr>
          <p:cNvPr id="20" name="Picture 7" descr="C:\Documents and Settings\Doma\Local Settings\Temporary Internet Files\Content.IE5\LZ4J8HKS\MC900441468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1556792"/>
            <a:ext cx="2091509" cy="2091509"/>
          </a:xfrm>
          <a:prstGeom prst="rect">
            <a:avLst/>
          </a:prstGeom>
          <a:noFill/>
        </p:spPr>
      </p:pic>
      <p:pic>
        <p:nvPicPr>
          <p:cNvPr id="1032" name="Picture 8" descr="C:\Documents and Settings\Doma\Local Settings\Temporary Internet Files\Content.IE5\DTG322BI\MC90023951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788024" y="4869160"/>
            <a:ext cx="1374343" cy="183977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65496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3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3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3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13" grpId="0"/>
      <p:bldP spid="15" grpId="0"/>
      <p:bldP spid="16" grpId="0"/>
      <p:bldP spid="1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66"/>
                </a:solidFill>
              </a:rPr>
              <a:t>Zdroje</a:t>
            </a:r>
            <a:endParaRPr lang="cs-CZ" b="1" dirty="0">
              <a:solidFill>
                <a:srgbClr val="FF0066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03648" y="1459423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prstClr val="black"/>
                </a:solidFill>
              </a:rPr>
              <a:t>Český jazyk 4 pro základní školy; SPN 2009</a:t>
            </a:r>
            <a:endParaRPr lang="cs-CZ" b="1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437362" y="2164214"/>
            <a:ext cx="7200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Kliparty z programu Microsoft Power Point 2010</a:t>
            </a:r>
          </a:p>
        </p:txBody>
      </p:sp>
    </p:spTree>
    <p:extLst>
      <p:ext uri="{BB962C8B-B14F-4D97-AF65-F5344CB8AC3E}">
        <p14:creationId xmlns:p14="http://schemas.microsoft.com/office/powerpoint/2010/main" val="3134522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752</TotalTime>
  <Words>411</Words>
  <Application>Microsoft Office PowerPoint</Application>
  <PresentationFormat>Předvádění na obrazovce (4:3)</PresentationFormat>
  <Paragraphs>140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Český jazyk – Časování sloves</vt:lpstr>
      <vt:lpstr>Prezentace aplikace PowerPoint</vt:lpstr>
      <vt:lpstr>Urči osobu, číslo, způsob a čas:</vt:lpstr>
      <vt:lpstr>Urči osobu, číslo, způsob a čas:</vt:lpstr>
      <vt:lpstr>Urči osobu, číslo, způsob a čas:</vt:lpstr>
      <vt:lpstr>Vymysli sloveso a vytvoř správný tvar: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221</cp:revision>
  <dcterms:created xsi:type="dcterms:W3CDTF">2011-12-02T14:06:03Z</dcterms:created>
  <dcterms:modified xsi:type="dcterms:W3CDTF">2013-04-12T05:29:47Z</dcterms:modified>
</cp:coreProperties>
</file>