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5"/>
  </p:notesMasterIdLst>
  <p:sldIdLst>
    <p:sldId id="264" r:id="rId2"/>
    <p:sldId id="259" r:id="rId3"/>
    <p:sldId id="257" r:id="rId4"/>
    <p:sldId id="258" r:id="rId5"/>
    <p:sldId id="260" r:id="rId6"/>
    <p:sldId id="262" r:id="rId7"/>
    <p:sldId id="261" r:id="rId8"/>
    <p:sldId id="266" r:id="rId9"/>
    <p:sldId id="270" r:id="rId10"/>
    <p:sldId id="265" r:id="rId11"/>
    <p:sldId id="267" r:id="rId12"/>
    <p:sldId id="27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CA23"/>
    <a:srgbClr val="03F32B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69" autoAdjust="0"/>
    <p:restoredTop sz="85968" autoAdjust="0"/>
  </p:normalViewPr>
  <p:slideViewPr>
    <p:cSldViewPr>
      <p:cViewPr varScale="1">
        <p:scale>
          <a:sx n="63" d="100"/>
          <a:sy n="63" d="100"/>
        </p:scale>
        <p:origin x="-103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5C58DD-4EF7-45D3-8B4E-D8072966296E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82DB7-EC79-4837-9ABA-7B8B5E0A70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469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82DB7-EC79-4837-9ABA-7B8B5E0A703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2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C94D5E-8B8E-496B-9F84-AB90414BA1DB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99B8B4-7E19-4AC5-A95F-55B60B12943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" name="Rectangle 7"/>
          <p:cNvSpPr>
            <a:spLocks noChangeArrowheads="1"/>
          </p:cNvSpPr>
          <p:nvPr/>
        </p:nvSpPr>
        <p:spPr bwMode="auto">
          <a:xfrm>
            <a:off x="683568" y="1844675"/>
            <a:ext cx="7560840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chemeClr val="tx1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chemeClr val="tx1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 Školní 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výlet a</a:t>
            </a:r>
            <a:endParaRPr lang="cs-CZ" altLang="cs-CZ" sz="1200" b="1" dirty="0">
              <a:solidFill>
                <a:schemeClr val="tx1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chemeClr val="tx1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22</a:t>
            </a:r>
            <a:endParaRPr lang="cs-CZ" altLang="cs-CZ" sz="1200" b="1" dirty="0">
              <a:solidFill>
                <a:schemeClr val="tx1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chemeClr val="tx1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JM_VI/2_FIN_GRAM_MAT_II_22</a:t>
            </a:r>
            <a:endParaRPr lang="cs-CZ" altLang="cs-CZ" sz="1200" b="1" dirty="0">
              <a:solidFill>
                <a:schemeClr val="tx1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chemeClr val="tx1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19.01.2014</a:t>
            </a:r>
            <a:endParaRPr lang="cs-CZ" altLang="cs-CZ" sz="1200" b="1" dirty="0">
              <a:solidFill>
                <a:schemeClr val="tx1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. </a:t>
            </a:r>
            <a:endParaRPr lang="cs-CZ" altLang="cs-CZ" sz="1200" b="1" dirty="0" smtClean="0">
              <a:solidFill>
                <a:schemeClr val="tx1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METODICKÝ </a:t>
            </a:r>
            <a:r>
              <a:rPr lang="cs-CZ" altLang="cs-CZ" sz="1200" b="1" dirty="0">
                <a:solidFill>
                  <a:schemeClr val="tx1"/>
                </a:solidFill>
                <a:latin typeface="Verdana" pitchFamily="34" charset="0"/>
              </a:rPr>
              <a:t>POKYN: </a:t>
            </a:r>
            <a:r>
              <a:rPr lang="cs-CZ" altLang="cs-CZ" sz="1200" b="1" dirty="0" smtClean="0">
                <a:solidFill>
                  <a:schemeClr val="tx1"/>
                </a:solidFill>
                <a:latin typeface="Verdana" pitchFamily="34" charset="0"/>
              </a:rPr>
              <a:t> přílohou Dumu č.22 je pracovní list Školní výlet b s přehledným 			zadáním příkladu a tabulkou pro vyplnění.</a:t>
            </a:r>
            <a:endParaRPr lang="cs-CZ" altLang="cs-CZ" sz="1200" b="1" dirty="0">
              <a:solidFill>
                <a:schemeClr val="tx1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188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Školní výlet</a:t>
            </a:r>
            <a:endParaRPr lang="cs-CZ" sz="880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/>
              <a:t>Rozpočet a vyúčtování</a:t>
            </a: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val="54538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Třída jede na výlet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8229600" cy="3456384"/>
          </a:xfrm>
        </p:spPr>
        <p:txBody>
          <a:bodyPr/>
          <a:lstStyle/>
          <a:p>
            <a:r>
              <a:rPr lang="cs-CZ" sz="2800" b="1" dirty="0" smtClean="0"/>
              <a:t>Promyslíme a spočítáme náklady</a:t>
            </a:r>
          </a:p>
          <a:p>
            <a:r>
              <a:rPr lang="cs-CZ" sz="2800" b="1" dirty="0" smtClean="0"/>
              <a:t>Vybereme zálohy</a:t>
            </a:r>
          </a:p>
          <a:p>
            <a:r>
              <a:rPr lang="cs-CZ" sz="2800" b="1" dirty="0" smtClean="0"/>
              <a:t>Po výletě spočítáme výdaje</a:t>
            </a:r>
          </a:p>
          <a:p>
            <a:r>
              <a:rPr lang="cs-CZ" sz="2800" b="1" dirty="0" smtClean="0"/>
              <a:t>Provedeme vyúčtování</a:t>
            </a:r>
          </a:p>
          <a:p>
            <a:r>
              <a:rPr lang="cs-CZ" sz="2800" b="1" dirty="0" smtClean="0"/>
              <a:t>Zhodnotíme výlet – i po finanční stránce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91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Co víme a plánujeme: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13384"/>
            <a:ext cx="8496944" cy="5355976"/>
          </a:xfrm>
        </p:spPr>
        <p:txBody>
          <a:bodyPr>
            <a:normAutofit fontScale="32500" lnSpcReduction="20000"/>
          </a:bodyPr>
          <a:lstStyle/>
          <a:p>
            <a:r>
              <a:rPr lang="cs-CZ" sz="7400" b="1" dirty="0" smtClean="0"/>
              <a:t>Ve třídě je 26 žáků.</a:t>
            </a:r>
          </a:p>
          <a:p>
            <a:r>
              <a:rPr lang="cs-CZ" sz="7400" b="1" dirty="0" smtClean="0"/>
              <a:t>Jde o třídenní putování po horách.</a:t>
            </a:r>
          </a:p>
          <a:p>
            <a:r>
              <a:rPr lang="cs-CZ" sz="7400" b="1" dirty="0" smtClean="0"/>
              <a:t>Navrhneme, co bude potřeba objednat předem a kolik to bude stát.</a:t>
            </a:r>
          </a:p>
          <a:p>
            <a:r>
              <a:rPr lang="cs-CZ" sz="7400" b="1" dirty="0" smtClean="0"/>
              <a:t>Pojede  paní učitelka a paní Smutná jako průvodkyně a druhý dozor.</a:t>
            </a:r>
          </a:p>
          <a:p>
            <a:r>
              <a:rPr lang="cs-CZ" sz="7400" b="1" dirty="0" smtClean="0"/>
              <a:t>Paní Smutná je maminka jedné dívky. Vzala si na výlet dovolenou z práce a chce si sama platit ubytování a stravování. Paní učitelka </a:t>
            </a:r>
            <a:r>
              <a:rPr lang="cs-CZ" sz="7400" b="1" dirty="0" smtClean="0"/>
              <a:t>jí </a:t>
            </a:r>
            <a:r>
              <a:rPr lang="cs-CZ" sz="7400" b="1" dirty="0" smtClean="0"/>
              <a:t>chce              z vybraných  peněz zaplatit alespoň lanovku a jízdné a chce </a:t>
            </a:r>
            <a:r>
              <a:rPr lang="cs-CZ" sz="7400" b="1" dirty="0" smtClean="0"/>
              <a:t>jí </a:t>
            </a:r>
            <a:r>
              <a:rPr lang="cs-CZ" sz="7400" b="1" dirty="0" smtClean="0"/>
              <a:t>jako poděkování koupit malý dárek.</a:t>
            </a:r>
          </a:p>
          <a:p>
            <a:r>
              <a:rPr lang="cs-CZ" sz="7400" b="1" dirty="0" smtClean="0"/>
              <a:t>Paní učitelka také nedostane od zaměstnavatele zaplacené ubytování a náklady na stravování.  Zaplatí si je ze svého, ale některé další náklady – </a:t>
            </a:r>
            <a:r>
              <a:rPr lang="cs-CZ" sz="7400" b="1" dirty="0" smtClean="0"/>
              <a:t>jízdné, </a:t>
            </a:r>
            <a:r>
              <a:rPr lang="cs-CZ" sz="7400" b="1" dirty="0" smtClean="0"/>
              <a:t>vstupné a lanovku také rozpočítá mezi děti.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41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120680" cy="93610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Co víme a plánujeme: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496855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Pojede 26 dětí a 2 dospělí.</a:t>
            </a:r>
          </a:p>
          <a:p>
            <a:r>
              <a:rPr lang="cs-CZ" b="1" dirty="0" smtClean="0"/>
              <a:t>Potřebujeme 2 noclehy – na dvou místech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- 1. den - chata ………….. 120 Kč na osobu.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- 2. den - chata……………110 Kč na osobu a dospělý     doprovod má ubytování zdarma.</a:t>
            </a:r>
          </a:p>
          <a:p>
            <a:r>
              <a:rPr lang="cs-CZ" b="1" dirty="0" smtClean="0"/>
              <a:t>Hromadná jízdenka do hor bude stát 620 Kč.</a:t>
            </a:r>
          </a:p>
          <a:p>
            <a:r>
              <a:rPr lang="cs-CZ" b="1" dirty="0" smtClean="0"/>
              <a:t>Zpáteční jízdenka bude stát 430 Kč.</a:t>
            </a:r>
          </a:p>
          <a:p>
            <a:r>
              <a:rPr lang="cs-CZ" b="1" dirty="0" smtClean="0"/>
              <a:t>Lanovka je za 60 Kč dětská, 100 Kč pro dospělého. </a:t>
            </a:r>
          </a:p>
          <a:p>
            <a:r>
              <a:rPr lang="cs-CZ" b="1" dirty="0" smtClean="0"/>
              <a:t>Polopenze – dětská - večeře + snídaně je za 120 Kč .</a:t>
            </a:r>
          </a:p>
          <a:p>
            <a:pPr marL="0" indent="0">
              <a:buNone/>
            </a:pPr>
            <a:r>
              <a:rPr lang="cs-CZ" b="1" dirty="0" smtClean="0"/>
              <a:t>    polopenze – dospělý – za 150 Kč,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polopenzi bude potřeba objednat 2x.</a:t>
            </a:r>
          </a:p>
          <a:p>
            <a:r>
              <a:rPr lang="cs-CZ" b="1" dirty="0" smtClean="0"/>
              <a:t>Vstupné do muzea je 20 Kč – dospělý dozor zdarma.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95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Co víme a plánujeme: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11256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Monika má jízdné ve vlaku zdarma.</a:t>
            </a:r>
          </a:p>
          <a:p>
            <a:r>
              <a:rPr lang="cs-CZ" sz="2400" b="1" dirty="0" smtClean="0"/>
              <a:t>Petra přivezou rodiče 1. den až večer autem, protože jde odpoledne k lékaři, večeřet už bude na chatě.</a:t>
            </a:r>
          </a:p>
          <a:p>
            <a:r>
              <a:rPr lang="cs-CZ" sz="2400" b="1" dirty="0" smtClean="0"/>
              <a:t>Ubytování  s polopenzí objednala paní učitelka předem pro všech 26 dětí a dva dospělé.</a:t>
            </a:r>
          </a:p>
          <a:p>
            <a:r>
              <a:rPr lang="cs-CZ" sz="2400" b="1" dirty="0" smtClean="0"/>
              <a:t>V případě, že někdo nepojede, přijde o zálohu na ubytování a polopenzi, která činí 30 % z ceny.</a:t>
            </a:r>
          </a:p>
          <a:p>
            <a:r>
              <a:rPr lang="cs-CZ" sz="2400" b="1" dirty="0" smtClean="0"/>
              <a:t>Na poslední chvíli si Jirka zlomil nohu a nemůže jet.</a:t>
            </a:r>
          </a:p>
          <a:p>
            <a:r>
              <a:rPr lang="cs-CZ" sz="2400" b="1" dirty="0" smtClean="0"/>
              <a:t>Martina má zase důležitý sportovní zápas a rodiče si ji vyzvednou druhý den po večeři. Takže přijde o jedno ubytování a snídani v hodnotě 35 Kč. Také nepojede lanovkou.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6441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9361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Paní učitelka připravila tabulku:</a:t>
            </a:r>
            <a:endParaRPr lang="cs-CZ" sz="4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2887389"/>
              </p:ext>
            </p:extLst>
          </p:nvPr>
        </p:nvGraphicFramePr>
        <p:xfrm>
          <a:off x="395536" y="1340769"/>
          <a:ext cx="8136900" cy="4797422"/>
        </p:xfrm>
        <a:graphic>
          <a:graphicData uri="http://schemas.openxmlformats.org/drawingml/2006/table">
            <a:tbl>
              <a:tblPr bandRow="1">
                <a:tableStyleId>{616DA210-FB5B-4158-B5E0-FEB733F419BA}</a:tableStyleId>
              </a:tblPr>
              <a:tblGrid>
                <a:gridCol w="813690"/>
                <a:gridCol w="813690"/>
                <a:gridCol w="813690"/>
                <a:gridCol w="813690"/>
                <a:gridCol w="813690"/>
                <a:gridCol w="813690"/>
                <a:gridCol w="813690"/>
                <a:gridCol w="813690"/>
                <a:gridCol w="813690"/>
                <a:gridCol w="813690"/>
              </a:tblGrid>
              <a:tr h="1944215">
                <a:tc>
                  <a:txBody>
                    <a:bodyPr/>
                    <a:lstStyle/>
                    <a:p>
                      <a:pPr algn="l"/>
                      <a:endParaRPr lang="cs-CZ" sz="2400" b="1" i="1" dirty="0"/>
                    </a:p>
                  </a:txBody>
                  <a:tcPr vert="vert27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Jízdné  I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Jízdné II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1.ubyt. 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2.ubyt.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polopenze 2x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lanovka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vstupné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ostatní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celkem</a:t>
                      </a:r>
                      <a:endParaRPr lang="cs-CZ" sz="2400" b="1" i="1" dirty="0"/>
                    </a:p>
                  </a:txBody>
                  <a:tcPr vert="vert270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</a:tr>
              <a:tr h="951069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Cel </a:t>
                      </a:r>
                      <a:r>
                        <a:rPr lang="cs-CZ" sz="2400" b="1" i="1" dirty="0" err="1" smtClean="0"/>
                        <a:t>kem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51069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Na    1 dítě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51069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1</a:t>
                      </a:r>
                      <a:r>
                        <a:rPr lang="cs-CZ" sz="2400" b="1" i="1" baseline="0" dirty="0" smtClean="0"/>
                        <a:t> </a:t>
                      </a:r>
                      <a:r>
                        <a:rPr lang="cs-CZ" sz="2400" b="1" i="1" baseline="0" dirty="0" err="1" smtClean="0"/>
                        <a:t>d</a:t>
                      </a:r>
                      <a:r>
                        <a:rPr lang="cs-CZ" sz="2400" b="1" i="1" dirty="0" err="1" smtClean="0"/>
                        <a:t>os</a:t>
                      </a:r>
                      <a:r>
                        <a:rPr lang="cs-CZ" sz="2400" b="1" i="1" dirty="0" smtClean="0"/>
                        <a:t> </a:t>
                      </a:r>
                      <a:r>
                        <a:rPr lang="cs-CZ" sz="2400" b="1" i="1" dirty="0" err="1" smtClean="0"/>
                        <a:t>pělý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300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2590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Pomozte tabulku vyplnit: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46958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Mezi kolik dětí rozpočítáme 1.jízdenku na vlak?</a:t>
            </a:r>
          </a:p>
          <a:p>
            <a:r>
              <a:rPr lang="cs-CZ" sz="2400" b="1" dirty="0"/>
              <a:t>Mezi kolik dětí rozpočítáme </a:t>
            </a:r>
            <a:r>
              <a:rPr lang="cs-CZ" sz="2400" b="1" dirty="0" smtClean="0"/>
              <a:t>2.jízdenku </a:t>
            </a:r>
            <a:r>
              <a:rPr lang="cs-CZ" sz="2400" b="1" dirty="0"/>
              <a:t>na vlak</a:t>
            </a:r>
            <a:r>
              <a:rPr lang="cs-CZ" sz="2400" b="1" dirty="0" smtClean="0"/>
              <a:t>?</a:t>
            </a:r>
          </a:p>
          <a:p>
            <a:r>
              <a:rPr lang="cs-CZ" sz="2400" b="1" dirty="0" smtClean="0"/>
              <a:t>Kolik bude stát ubytování a stravování dětí na     1. chatě a kolik  činí propadlé zálohy?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Kolik bude stát ubytování a stravování dětí na </a:t>
            </a:r>
            <a:r>
              <a:rPr lang="cs-CZ" sz="2400" b="1" dirty="0" smtClean="0"/>
              <a:t>   2. </a:t>
            </a:r>
            <a:r>
              <a:rPr lang="cs-CZ" sz="2400" b="1" dirty="0"/>
              <a:t>chatě a kolik  činí propadlé zálohy</a:t>
            </a:r>
            <a:r>
              <a:rPr lang="cs-CZ" sz="2400" b="1" dirty="0" smtClean="0"/>
              <a:t>?</a:t>
            </a:r>
          </a:p>
          <a:p>
            <a:r>
              <a:rPr lang="cs-CZ" sz="2400" b="1" dirty="0" smtClean="0"/>
              <a:t>Dárek pro paní  Smutnou stál 160 Kč.</a:t>
            </a:r>
          </a:p>
          <a:p>
            <a:r>
              <a:rPr lang="cs-CZ" sz="2400" b="1" dirty="0" smtClean="0"/>
              <a:t>Doplňte </a:t>
            </a:r>
            <a:r>
              <a:rPr lang="cs-CZ" sz="2400" b="1" dirty="0" smtClean="0"/>
              <a:t>tabulku.</a:t>
            </a:r>
            <a:endParaRPr lang="cs-CZ" sz="2400" b="1" dirty="0" smtClean="0"/>
          </a:p>
          <a:p>
            <a:r>
              <a:rPr lang="cs-CZ" sz="2400" b="1" dirty="0" smtClean="0"/>
              <a:t>Spočítejte, kolik za výlet zaplatí každé </a:t>
            </a:r>
            <a:r>
              <a:rPr lang="cs-CZ" sz="2400" b="1" dirty="0" smtClean="0"/>
              <a:t>dítě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Kolik zaplatí Monika,  Martina, Petr a kolik smolař Jirka se zlomenou nohou.</a:t>
            </a:r>
          </a:p>
          <a:p>
            <a:endParaRPr lang="cs-CZ" sz="2400" b="1" dirty="0"/>
          </a:p>
          <a:p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67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6707088" cy="852704"/>
          </a:xfrm>
        </p:spPr>
        <p:txBody>
          <a:bodyPr/>
          <a:lstStyle/>
          <a:p>
            <a:r>
              <a:rPr lang="cs-CZ" dirty="0" smtClean="0"/>
              <a:t>Příprava: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Paní učitelka vybrala od dětí zálohu na výlet 700 Kč.</a:t>
            </a:r>
          </a:p>
          <a:p>
            <a:r>
              <a:rPr lang="cs-CZ" dirty="0" smtClean="0"/>
              <a:t>Bude to stačit?</a:t>
            </a:r>
          </a:p>
          <a:p>
            <a:r>
              <a:rPr lang="cs-CZ" dirty="0" smtClean="0"/>
              <a:t>Také jim připomněla, že budou potřebovat pořádnou svačinu a kapesné asi 200Kč na jídlo a pití přes den.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5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9361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Paní učitelka připravila tabulku:</a:t>
            </a:r>
            <a:endParaRPr lang="cs-CZ" sz="4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3825160"/>
              </p:ext>
            </p:extLst>
          </p:nvPr>
        </p:nvGraphicFramePr>
        <p:xfrm>
          <a:off x="107506" y="1340768"/>
          <a:ext cx="8928990" cy="5184575"/>
        </p:xfrm>
        <a:graphic>
          <a:graphicData uri="http://schemas.openxmlformats.org/drawingml/2006/table">
            <a:tbl>
              <a:tblPr bandRow="1">
                <a:tableStyleId>{616DA210-FB5B-4158-B5E0-FEB733F419BA}</a:tableStyleId>
              </a:tblPr>
              <a:tblGrid>
                <a:gridCol w="892899"/>
                <a:gridCol w="892899"/>
                <a:gridCol w="892899"/>
                <a:gridCol w="892899"/>
                <a:gridCol w="892899"/>
                <a:gridCol w="892899"/>
                <a:gridCol w="892899"/>
                <a:gridCol w="892899"/>
                <a:gridCol w="892899"/>
                <a:gridCol w="892899"/>
              </a:tblGrid>
              <a:tr h="1951020"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v</a:t>
                      </a:r>
                    </a:p>
                    <a:p>
                      <a:pPr algn="l"/>
                      <a:r>
                        <a:rPr lang="cs-CZ" sz="2400" b="1" i="1" dirty="0" smtClean="0"/>
                        <a:t>Kč</a:t>
                      </a:r>
                      <a:endParaRPr lang="cs-CZ" sz="2400" b="1" i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Jízdné  I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Jízdné II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1.ubyt. 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2.ubyt.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polopenze 2x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lanovka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vstupné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ostatní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celkem</a:t>
                      </a:r>
                      <a:endParaRPr lang="cs-CZ" sz="2400" b="1" i="1" dirty="0"/>
                    </a:p>
                  </a:txBody>
                  <a:tcPr vert="vert270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</a:tr>
              <a:tr h="1324761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Cel </a:t>
                      </a:r>
                      <a:r>
                        <a:rPr lang="cs-CZ" sz="2400" b="1" i="1" dirty="0" err="1" smtClean="0"/>
                        <a:t>kem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430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3000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240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02CA23"/>
                          </a:solidFill>
                        </a:rPr>
                        <a:t>36</a:t>
                      </a:r>
                      <a:endParaRPr lang="cs-CZ" sz="2000" b="1" dirty="0">
                        <a:solidFill>
                          <a:srgbClr val="02CA23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2640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</a:rPr>
                        <a:t>66</a:t>
                      </a:r>
                      <a:endParaRPr lang="cs-CZ" sz="20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5760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600</a:t>
                      </a:r>
                    </a:p>
                    <a:p>
                      <a:pPr algn="ctr"/>
                      <a:r>
                        <a:rPr lang="cs-CZ" sz="2000" b="1" dirty="0" smtClean="0"/>
                        <a:t>205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</a:rPr>
                        <a:t>72</a:t>
                      </a:r>
                      <a:endParaRPr lang="cs-CZ" sz="20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1440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FF6600"/>
                          </a:solidFill>
                        </a:rPr>
                        <a:t>200</a:t>
                      </a:r>
                      <a:endParaRPr lang="cs-CZ" sz="2000" b="1" dirty="0">
                        <a:solidFill>
                          <a:srgbClr val="FF66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6600"/>
                          </a:solidFill>
                        </a:rPr>
                        <a:t>200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160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x</a:t>
                      </a:r>
                      <a:endParaRPr lang="cs-CZ" sz="20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54397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Na    1 dítě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18,7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14,4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610</a:t>
                      </a:r>
                      <a:endParaRPr lang="cs-CZ" sz="20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54397">
                <a:tc>
                  <a:txBody>
                    <a:bodyPr/>
                    <a:lstStyle/>
                    <a:p>
                      <a:r>
                        <a:rPr lang="cs-CZ" sz="2400" b="1" i="1" dirty="0" err="1" smtClean="0"/>
                        <a:t>Dos</a:t>
                      </a:r>
                      <a:r>
                        <a:rPr lang="cs-CZ" sz="2400" b="1" i="1" dirty="0" smtClean="0"/>
                        <a:t> </a:t>
                      </a:r>
                      <a:r>
                        <a:rPr lang="cs-CZ" sz="2400" b="1" i="1" dirty="0" err="1" smtClean="0"/>
                        <a:t>pělý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120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300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420</a:t>
                      </a:r>
                      <a:endParaRPr lang="cs-CZ" sz="20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999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08912" cy="93610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Paní učitelka připravila tabulku:</a:t>
            </a:r>
            <a:endParaRPr lang="cs-CZ" sz="4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2500268"/>
              </p:ext>
            </p:extLst>
          </p:nvPr>
        </p:nvGraphicFramePr>
        <p:xfrm>
          <a:off x="251516" y="1196752"/>
          <a:ext cx="8784980" cy="5328594"/>
        </p:xfrm>
        <a:graphic>
          <a:graphicData uri="http://schemas.openxmlformats.org/drawingml/2006/table">
            <a:tbl>
              <a:tblPr bandRow="1">
                <a:tableStyleId>{616DA210-FB5B-4158-B5E0-FEB733F419BA}</a:tableStyleId>
              </a:tblPr>
              <a:tblGrid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1137725"/>
              </a:tblGrid>
              <a:tr h="1463270">
                <a:tc>
                  <a:txBody>
                    <a:bodyPr/>
                    <a:lstStyle/>
                    <a:p>
                      <a:pPr algn="l"/>
                      <a:endParaRPr lang="cs-CZ" sz="2400" b="1" i="1" dirty="0"/>
                    </a:p>
                  </a:txBody>
                  <a:tcPr vert="vert27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Jízdné  I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Jízdné II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1.ubyt. 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2.ubyt.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polopenze 2x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lanovka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vstupné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ostatní</a:t>
                      </a:r>
                      <a:endParaRPr lang="cs-CZ" sz="2400" b="1" i="1" dirty="0"/>
                    </a:p>
                  </a:txBody>
                  <a:tcPr vert="vert270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/>
                        <a:t>celkem</a:t>
                      </a:r>
                      <a:endParaRPr lang="cs-CZ" sz="2400" b="1" i="1" dirty="0"/>
                    </a:p>
                  </a:txBody>
                  <a:tcPr vert="vert270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75000"/>
                        <a:alpha val="20000"/>
                      </a:schemeClr>
                    </a:solidFill>
                  </a:tcPr>
                </a:tc>
              </a:tr>
              <a:tr h="966331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Monika 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14,4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564,4</a:t>
                      </a:r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66331">
                <a:tc>
                  <a:txBody>
                    <a:bodyPr/>
                    <a:lstStyle/>
                    <a:p>
                      <a:r>
                        <a:rPr lang="cs-CZ" sz="2400" b="1" i="1" dirty="0" err="1" smtClean="0"/>
                        <a:t>Mar</a:t>
                      </a:r>
                      <a:r>
                        <a:rPr lang="cs-CZ" sz="2400" b="1" i="1" dirty="0" smtClean="0"/>
                        <a:t> </a:t>
                      </a:r>
                      <a:r>
                        <a:rPr lang="cs-CZ" sz="2400" b="1" i="1" dirty="0" err="1" smtClean="0"/>
                        <a:t>tina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27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205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14,4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419,4</a:t>
                      </a:r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66331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Petr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18,7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14,4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583,1</a:t>
                      </a:r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966331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Jirka</a:t>
                      </a:r>
                      <a:endParaRPr lang="cs-CZ" sz="2400" b="1" i="1" dirty="0"/>
                    </a:p>
                  </a:txBody>
                  <a:tcPr vert="vert27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 anchor="ctr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141</a:t>
                      </a:r>
                      <a:endParaRPr lang="cs-CZ" sz="2400" b="1" dirty="0"/>
                    </a:p>
                  </a:txBody>
                  <a:tcPr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061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400" b="1" dirty="0" smtClean="0"/>
              <a:t>Náklady na výlet dopadly podle předpokladu.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b="1" dirty="0" smtClean="0"/>
              <a:t>Jízdné vlakem na výlet platilo 23 žáků – vyšlo 27 Kč na jednoho.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b="1" dirty="0" smtClean="0"/>
              <a:t>Jízdné zpět platilo opět 23 žáků – vyšlo 18,7Kč.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b="1" dirty="0"/>
              <a:t>Martině cenu snídaně, na kterou chyběla vůbec nepočítali</a:t>
            </a:r>
            <a:r>
              <a:rPr lang="cs-CZ" sz="2400" b="1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b="1" dirty="0" smtClean="0"/>
              <a:t>Každé z dětí zaplatilo za výlet 610 Kč, dostalo ještě 90 Kč nazpět.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b="1" dirty="0" smtClean="0"/>
              <a:t>Propadlé zálohy na ubytování a stravu jsou v tabulce zeleně.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b="1" dirty="0" smtClean="0"/>
              <a:t>Monika, Martina, Petr a Jirka platili jinou částku. Její výpočet je ve druhé tabulce.</a:t>
            </a:r>
          </a:p>
          <a:p>
            <a:pPr marL="0" indent="0">
              <a:buNone/>
            </a:pP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3509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41148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5770984" cy="98946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369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728</TotalTime>
  <Words>770</Words>
  <Application>Microsoft Office PowerPoint</Application>
  <PresentationFormat>Předvádění na obrazovce (4:3)</PresentationFormat>
  <Paragraphs>201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Školní výlet</vt:lpstr>
      <vt:lpstr>Třída jede na výlet</vt:lpstr>
      <vt:lpstr>Co víme a plánujeme:</vt:lpstr>
      <vt:lpstr>Co víme a plánujeme:</vt:lpstr>
      <vt:lpstr>Co víme a plánujeme:</vt:lpstr>
      <vt:lpstr>Paní učitelka připravila tabulku:</vt:lpstr>
      <vt:lpstr>Pomozte tabulku vyplnit:</vt:lpstr>
      <vt:lpstr>Příprava:</vt:lpstr>
      <vt:lpstr>Paní učitelka připravila tabulku:</vt:lpstr>
      <vt:lpstr>Paní učitelka připravila tabulku:</vt:lpstr>
      <vt:lpstr>Shrnutí: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 výlet</dc:title>
  <dc:creator>Jarmiolaq Moravcová</dc:creator>
  <cp:lastModifiedBy>Jarmiolaq Moravcová</cp:lastModifiedBy>
  <cp:revision>34</cp:revision>
  <dcterms:created xsi:type="dcterms:W3CDTF">2014-01-16T19:16:13Z</dcterms:created>
  <dcterms:modified xsi:type="dcterms:W3CDTF">2014-01-19T16:13:02Z</dcterms:modified>
</cp:coreProperties>
</file>