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VY_32_INOVACE_13_ČJ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PODMĚTU A PŘÍSUDKU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546" custLinFactNeighborY="129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138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3382EE-6B81-4C91-B0D3-4CC926BAF55F}" type="presOf" srcId="{D8197B8C-B260-4A16-BDF4-0947B075E274}" destId="{25B08C86-7E15-44DC-BE7F-FFB55DD49D12}" srcOrd="0" destOrd="0" presId="urn:microsoft.com/office/officeart/2005/8/layout/target3"/>
    <dgm:cxn modelId="{71EBBAA5-AB7F-486A-8FD5-6FB2FF58B1B4}" type="presOf" srcId="{D1B46980-6531-4606-95E6-44980827E919}" destId="{6140AFEC-043D-4C43-A2F9-D0F5331DF3A3}" srcOrd="0" destOrd="0" presId="urn:microsoft.com/office/officeart/2005/8/layout/target3"/>
    <dgm:cxn modelId="{36B5D12A-6CF1-4B44-99C0-F294749A193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E13040C-CE5D-4F95-AB50-D5ADEBAC77D7}" type="presOf" srcId="{D1D4F407-5343-4D3F-B5B9-D407B03CAEB4}" destId="{D005CE8C-CC26-4C3E-AC11-E15060ECD759}" srcOrd="0" destOrd="0" presId="urn:microsoft.com/office/officeart/2005/8/layout/target3"/>
    <dgm:cxn modelId="{52FE0E1F-1C87-4E26-99D2-314BDDDD9ABF}" type="presOf" srcId="{B651F6E3-6281-48DB-9319-2AEAFDAE7572}" destId="{6BB5E863-4638-4E1D-BFDE-399D028AC4ED}" srcOrd="1" destOrd="0" presId="urn:microsoft.com/office/officeart/2005/8/layout/target3"/>
    <dgm:cxn modelId="{14751CC5-D032-4104-A672-C9D418FD51E0}" type="presOf" srcId="{B651F6E3-6281-48DB-9319-2AEAFDAE7572}" destId="{619D679B-A015-4ECF-8348-D1034C574F40}" srcOrd="0" destOrd="0" presId="urn:microsoft.com/office/officeart/2005/8/layout/target3"/>
    <dgm:cxn modelId="{50EA8D31-210E-4494-9F34-191BAE906A2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7229BA1-292B-405B-B12D-7067FA6D102F}" type="presOf" srcId="{D1B46980-6531-4606-95E6-44980827E919}" destId="{2BE915AB-18AA-4053-B92C-3BFC9ED204BB}" srcOrd="1" destOrd="0" presId="urn:microsoft.com/office/officeart/2005/8/layout/target3"/>
    <dgm:cxn modelId="{F27B3B29-925D-48AF-A2F9-71F12DABCE16}" type="presOf" srcId="{4C35D32F-0EAB-4CD7-82EE-45574DC2A586}" destId="{890E4F0B-2866-4A3F-A3C7-2A14B1797930}" srcOrd="1" destOrd="0" presId="urn:microsoft.com/office/officeart/2005/8/layout/target3"/>
    <dgm:cxn modelId="{A59C37EB-F16C-45F6-BCF5-E72DDAA8034D}" type="presOf" srcId="{757F3AB3-0718-4624-B441-E567A8F0AB56}" destId="{333A1088-737F-45CB-B68E-254E46348037}" srcOrd="0" destOrd="0" presId="urn:microsoft.com/office/officeart/2005/8/layout/target3"/>
    <dgm:cxn modelId="{F20AFEC9-5D62-4246-9A14-07C65A641514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37981B0-DD00-4D9A-B5B7-AAB7AC686766}" type="presParOf" srcId="{333A1088-737F-45CB-B68E-254E46348037}" destId="{F5ABB229-8D3B-4694-996A-96F23CF14429}" srcOrd="0" destOrd="0" presId="urn:microsoft.com/office/officeart/2005/8/layout/target3"/>
    <dgm:cxn modelId="{5A2B1FED-5935-463C-A6F7-80D73DAB6551}" type="presParOf" srcId="{333A1088-737F-45CB-B68E-254E46348037}" destId="{F41139FD-01EE-4571-8B17-4FB00FC51163}" srcOrd="1" destOrd="0" presId="urn:microsoft.com/office/officeart/2005/8/layout/target3"/>
    <dgm:cxn modelId="{5EC84780-A8A3-49D7-B253-C7395B2CB8CA}" type="presParOf" srcId="{333A1088-737F-45CB-B68E-254E46348037}" destId="{D005CE8C-CC26-4C3E-AC11-E15060ECD759}" srcOrd="2" destOrd="0" presId="urn:microsoft.com/office/officeart/2005/8/layout/target3"/>
    <dgm:cxn modelId="{3CAC8AA3-F0C3-4A1A-8FC5-E969E833DBBD}" type="presParOf" srcId="{333A1088-737F-45CB-B68E-254E46348037}" destId="{2C702D82-9B77-49B7-9568-BB8EB47C3372}" srcOrd="3" destOrd="0" presId="urn:microsoft.com/office/officeart/2005/8/layout/target3"/>
    <dgm:cxn modelId="{5BC3C732-1822-434F-949B-4C0F077B85B9}" type="presParOf" srcId="{333A1088-737F-45CB-B68E-254E46348037}" destId="{A52A0455-90FF-4808-ABD0-F02540D31D5A}" srcOrd="4" destOrd="0" presId="urn:microsoft.com/office/officeart/2005/8/layout/target3"/>
    <dgm:cxn modelId="{5E2B2C7E-74CD-4754-BB9C-DC1FA42A4DB0}" type="presParOf" srcId="{333A1088-737F-45CB-B68E-254E46348037}" destId="{6140AFEC-043D-4C43-A2F9-D0F5331DF3A3}" srcOrd="5" destOrd="0" presId="urn:microsoft.com/office/officeart/2005/8/layout/target3"/>
    <dgm:cxn modelId="{6EC5A03F-D3F2-42A8-8ECE-9ECF09A2A131}" type="presParOf" srcId="{333A1088-737F-45CB-B68E-254E46348037}" destId="{9358AC05-5D7D-4327-9F80-1AD486AEA664}" srcOrd="6" destOrd="0" presId="urn:microsoft.com/office/officeart/2005/8/layout/target3"/>
    <dgm:cxn modelId="{333D56C9-5D72-4114-9DBE-77E7DA76B4CB}" type="presParOf" srcId="{333A1088-737F-45CB-B68E-254E46348037}" destId="{313FC574-E1CD-4FB4-B054-0B805CE0447D}" srcOrd="7" destOrd="0" presId="urn:microsoft.com/office/officeart/2005/8/layout/target3"/>
    <dgm:cxn modelId="{4818A331-BEA0-489C-9D19-D585E5DF06D2}" type="presParOf" srcId="{333A1088-737F-45CB-B68E-254E46348037}" destId="{619D679B-A015-4ECF-8348-D1034C574F40}" srcOrd="8" destOrd="0" presId="urn:microsoft.com/office/officeart/2005/8/layout/target3"/>
    <dgm:cxn modelId="{FE37AC64-E2BA-4443-9984-09F4CBC48A0B}" type="presParOf" srcId="{333A1088-737F-45CB-B68E-254E46348037}" destId="{322283A8-4A27-4CDA-BAE3-F381106A9174}" srcOrd="9" destOrd="0" presId="urn:microsoft.com/office/officeart/2005/8/layout/target3"/>
    <dgm:cxn modelId="{F6EC1313-AECE-4C31-8260-10CDE2D5618D}" type="presParOf" srcId="{333A1088-737F-45CB-B68E-254E46348037}" destId="{FFC9F71D-1B4F-4AD9-A4A6-86ADEFC8AF5C}" srcOrd="10" destOrd="0" presId="urn:microsoft.com/office/officeart/2005/8/layout/target3"/>
    <dgm:cxn modelId="{41152276-58A9-4AA7-A7A5-5D5C4C122E4A}" type="presParOf" srcId="{333A1088-737F-45CB-B68E-254E46348037}" destId="{25B08C86-7E15-44DC-BE7F-FFB55DD49D12}" srcOrd="11" destOrd="0" presId="urn:microsoft.com/office/officeart/2005/8/layout/target3"/>
    <dgm:cxn modelId="{94C12BA2-8924-4962-9367-0325E2FD1944}" type="presParOf" srcId="{333A1088-737F-45CB-B68E-254E46348037}" destId="{76644BE8-9D7C-4C09-B250-3D10AF48CBB7}" srcOrd="12" destOrd="0" presId="urn:microsoft.com/office/officeart/2005/8/layout/target3"/>
    <dgm:cxn modelId="{A3D441C0-B3B5-42B2-B8C9-E2E35F4E1C57}" type="presParOf" srcId="{333A1088-737F-45CB-B68E-254E46348037}" destId="{EE85B701-7295-41C0-BA7A-34D3756A2AE6}" srcOrd="13" destOrd="0" presId="urn:microsoft.com/office/officeart/2005/8/layout/target3"/>
    <dgm:cxn modelId="{509FCE76-7480-49BA-AAE5-4AB087B8DC7A}" type="presParOf" srcId="{333A1088-737F-45CB-B68E-254E46348037}" destId="{8BEBB6EC-1DAA-4CAC-8A25-BC0FCBD5DBD5}" srcOrd="14" destOrd="0" presId="urn:microsoft.com/office/officeart/2005/8/layout/target3"/>
    <dgm:cxn modelId="{748BE63A-53CF-452E-85BD-3F10E321F29A}" type="presParOf" srcId="{333A1088-737F-45CB-B68E-254E46348037}" destId="{AED2198E-93D5-4001-81B4-73124B309672}" srcOrd="15" destOrd="0" presId="urn:microsoft.com/office/officeart/2005/8/layout/target3"/>
    <dgm:cxn modelId="{A3054866-F97D-4FAD-ADBA-374FB475C4D8}" type="presParOf" srcId="{333A1088-737F-45CB-B68E-254E46348037}" destId="{2BE915AB-18AA-4053-B92C-3BFC9ED204BB}" srcOrd="16" destOrd="0" presId="urn:microsoft.com/office/officeart/2005/8/layout/target3"/>
    <dgm:cxn modelId="{C8A5DB73-361F-46E0-9921-B53367388E01}" type="presParOf" srcId="{333A1088-737F-45CB-B68E-254E46348037}" destId="{6BB5E863-4638-4E1D-BFDE-399D028AC4ED}" srcOrd="17" destOrd="0" presId="urn:microsoft.com/office/officeart/2005/8/layout/target3"/>
    <dgm:cxn modelId="{AD5C5DE1-2F70-40EB-A7B9-E918FC42C502}" type="presParOf" srcId="{333A1088-737F-45CB-B68E-254E46348037}" destId="{5A5FFA88-C948-4069-8E93-59FA12366E83}" srcOrd="18" destOrd="0" presId="urn:microsoft.com/office/officeart/2005/8/layout/target3"/>
    <dgm:cxn modelId="{7DDCCE45-5535-43E9-B8EC-A2E3B369923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111" y="0"/>
          <a:ext cx="6588731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</a:t>
          </a:r>
          <a:endParaRPr lang="cs-CZ" sz="2000" kern="1200" dirty="0"/>
        </a:p>
      </dsp:txBody>
      <dsp:txXfrm>
        <a:off x="1676111" y="0"/>
        <a:ext cx="6588731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76070"/>
          <a:ext cx="6588731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692188" y="576070"/>
        <a:ext cx="6588731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588731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VY_32_INOVACE_13_ČJ</a:t>
          </a:r>
          <a:endParaRPr lang="cs-CZ" sz="2000" kern="1200" dirty="0"/>
        </a:p>
      </dsp:txBody>
      <dsp:txXfrm>
        <a:off x="1692188" y="1083000"/>
        <a:ext cx="6588731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92188" y="1626140"/>
          <a:ext cx="6588731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PODMĚTU A PŘÍSUDKU</a:t>
          </a:r>
          <a:endParaRPr lang="cs-CZ" sz="2000" kern="1200" dirty="0"/>
        </a:p>
      </dsp:txBody>
      <dsp:txXfrm>
        <a:off x="1692188" y="1626140"/>
        <a:ext cx="6588731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588731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 </a:t>
          </a:r>
          <a:endParaRPr lang="cs-CZ" sz="2000" kern="1200" dirty="0"/>
        </a:p>
      </dsp:txBody>
      <dsp:txXfrm>
        <a:off x="1692188" y="2166000"/>
        <a:ext cx="6588731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SHODA PODMĚTU A PŘÍSUDKU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Český jazyk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941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50506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5989763"/>
              </p:ext>
            </p:extLst>
          </p:nvPr>
        </p:nvGraphicFramePr>
        <p:xfrm>
          <a:off x="539552" y="476672"/>
          <a:ext cx="8280920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127" y="5084763"/>
            <a:ext cx="4761746" cy="92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75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je určena žákům 5. ročníku</a:t>
            </a:r>
          </a:p>
          <a:p>
            <a:r>
              <a:rPr lang="cs-CZ" sz="2000" dirty="0" smtClean="0"/>
              <a:t>Slouží ke shrnutí a procvičení učiva o shodě podmětu a přísudku</a:t>
            </a:r>
          </a:p>
          <a:p>
            <a:r>
              <a:rPr lang="cs-CZ" sz="2000" dirty="0" smtClean="0"/>
              <a:t>Žáci si postupně zopakují vyhledávání podmětu a přísudku</a:t>
            </a:r>
          </a:p>
          <a:p>
            <a:r>
              <a:rPr lang="cs-CZ" sz="2000" dirty="0" smtClean="0"/>
              <a:t>V dalším snímku si ověří shodu Po a </a:t>
            </a:r>
            <a:r>
              <a:rPr lang="cs-CZ" sz="2000" dirty="0" err="1" smtClean="0"/>
              <a:t>Ps</a:t>
            </a:r>
            <a:r>
              <a:rPr lang="cs-CZ" sz="2000" dirty="0" smtClean="0"/>
              <a:t> v čísle, osobě a rodě</a:t>
            </a:r>
          </a:p>
          <a:p>
            <a:r>
              <a:rPr lang="cs-CZ" sz="2000" dirty="0" smtClean="0"/>
              <a:t>Připomenou si psaní koncovek podle rodu</a:t>
            </a:r>
          </a:p>
          <a:p>
            <a:r>
              <a:rPr lang="cs-CZ" sz="2000" dirty="0" smtClean="0"/>
              <a:t>Psaní koncovek v příčestí minulém, je-li podmět děti, lidé, my, vy</a:t>
            </a:r>
          </a:p>
          <a:p>
            <a:r>
              <a:rPr lang="cs-CZ" sz="2000" dirty="0" smtClean="0"/>
              <a:t>V závěrečném snímku doplní koncovky a hned si ověří správnost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059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ze souboru Klipart Microsoft Office</a:t>
            </a:r>
          </a:p>
          <a:p>
            <a:r>
              <a:rPr lang="cs-CZ" dirty="0" smtClean="0"/>
              <a:t>Použité věty jsou dílem autorky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44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523736"/>
          </a:xfrm>
        </p:spPr>
        <p:txBody>
          <a:bodyPr/>
          <a:lstStyle/>
          <a:p>
            <a:r>
              <a:rPr lang="cs-CZ" dirty="0" smtClean="0"/>
              <a:t>Voda poháněla mlýnské kolo.</a:t>
            </a:r>
          </a:p>
          <a:p>
            <a:r>
              <a:rPr lang="cs-CZ" dirty="0" smtClean="0"/>
              <a:t>Kolo se pomalu otáčelo.</a:t>
            </a:r>
          </a:p>
          <a:p>
            <a:r>
              <a:rPr lang="cs-CZ" dirty="0" smtClean="0"/>
              <a:t>Mlynář dohlížel na chod mlýna.</a:t>
            </a:r>
          </a:p>
          <a:p>
            <a:r>
              <a:rPr lang="cs-CZ" dirty="0" smtClean="0"/>
              <a:t>Pomocníci nosili pytle s moukou.</a:t>
            </a:r>
          </a:p>
          <a:p>
            <a:r>
              <a:rPr lang="cs-CZ" dirty="0" smtClean="0"/>
              <a:t>Mlynářka z mouky upekla koláče.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Ve větách vyhledejte a podtrhněte Po a </a:t>
            </a:r>
            <a:r>
              <a:rPr lang="cs-CZ" sz="2800" dirty="0" err="1" smtClean="0"/>
              <a:t>Ps</a:t>
            </a:r>
            <a:endParaRPr lang="cs-CZ" sz="2800" dirty="0"/>
          </a:p>
        </p:txBody>
      </p:sp>
      <p:pic>
        <p:nvPicPr>
          <p:cNvPr id="1026" name="Picture 2" descr="C:\Users\hfukalova\AppData\Local\Microsoft\Windows\Temporary Internet Files\Content.IE5\CR6GNU6M\MC900212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861048"/>
            <a:ext cx="1819501" cy="243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28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1677596"/>
              </p:ext>
            </p:extLst>
          </p:nvPr>
        </p:nvGraphicFramePr>
        <p:xfrm>
          <a:off x="467544" y="836712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voda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kolo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mlynář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pomocníci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mlynářka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Určete číslo, rod a osobu</a:t>
            </a:r>
            <a:endParaRPr lang="cs-CZ" sz="18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1732056"/>
              </p:ext>
            </p:extLst>
          </p:nvPr>
        </p:nvGraphicFramePr>
        <p:xfrm>
          <a:off x="467544" y="3356992"/>
          <a:ext cx="8208912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2228"/>
                <a:gridCol w="2052228"/>
                <a:gridCol w="2052228"/>
                <a:gridCol w="2052228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poháněla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otáčelo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dohlížel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nosili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upekla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33945" y="5582559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Podmět a přísudek se shodují v čísle, osobě a rodě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14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5192" y="1124744"/>
            <a:ext cx="7931224" cy="651528"/>
          </a:xfrm>
        </p:spPr>
        <p:txBody>
          <a:bodyPr/>
          <a:lstStyle/>
          <a:p>
            <a:r>
              <a:rPr lang="cs-CZ" dirty="0" smtClean="0"/>
              <a:t>Koncovka se řídí rodem podmětu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/>
              <a:t>Pravidla pro psaní koncovek příčestí minulého</a:t>
            </a:r>
            <a:endParaRPr lang="cs-CZ" sz="2000" b="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42088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r. </a:t>
            </a:r>
            <a:r>
              <a:rPr lang="cs-CZ" dirty="0" err="1" smtClean="0"/>
              <a:t>muž.živ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9695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r. </a:t>
            </a:r>
            <a:r>
              <a:rPr lang="cs-CZ" dirty="0" err="1" smtClean="0"/>
              <a:t>muž.neživ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4953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r. ženského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031147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r. středního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95854" y="341189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67862" y="24208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07066" y="2996952"/>
            <a:ext cx="437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4002912"/>
            <a:ext cx="70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-a</a:t>
            </a:r>
            <a:endParaRPr lang="cs-CZ" dirty="0"/>
          </a:p>
        </p:txBody>
      </p:sp>
      <p:pic>
        <p:nvPicPr>
          <p:cNvPr id="2050" name="Picture 2" descr="C:\Users\hfukalova\AppData\Local\Microsoft\Windows\Temporary Internet Files\Content.IE5\FBCCZRL7\MC90044035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531" y="2222727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fukalova\AppData\Local\Microsoft\Windows\Temporary Internet Files\Content.IE5\HCYGOXSD\MC900388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927" y="3243338"/>
            <a:ext cx="479222" cy="67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5260440" y="2771506"/>
            <a:ext cx="544835" cy="65749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5" name="Picture 7" descr="C:\Users\hfukalova\AppData\Local\Microsoft\Windows\Temporary Internet Files\Content.IE5\HCYGOXSD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934" y="3830525"/>
            <a:ext cx="714106" cy="71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043608" y="486916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fotbalisté hrál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stromy rostl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baletky tančil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auta jel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167636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Je-li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47782" y="1668729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Napíšeme v PS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209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57952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Pamatujeme si: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Další pravidla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3772" y="2276872"/>
            <a:ext cx="4250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Děti skotačil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48199" y="3861048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Lidé se sešl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4688221" y="3079166"/>
            <a:ext cx="31241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 jsme stál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43829" y="4797152"/>
            <a:ext cx="3111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  jste přišl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94353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správnou koncovku v PS</a:t>
            </a:r>
            <a:endParaRPr lang="cs-CZ" dirty="0"/>
          </a:p>
        </p:txBody>
      </p:sp>
      <p:pic>
        <p:nvPicPr>
          <p:cNvPr id="3074" name="Picture 2" descr="C:\Users\hfukalova\AppData\Local\Microsoft\Windows\Temporary Internet Files\Content.IE5\3OU5ETHM\MP90018280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1169880"/>
            <a:ext cx="792088" cy="96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1556792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Lékaři provedl….. </a:t>
            </a:r>
            <a:r>
              <a:rPr lang="cs-CZ" dirty="0"/>
              <a:t>n</a:t>
            </a:r>
            <a:r>
              <a:rPr lang="cs-CZ" dirty="0" smtClean="0"/>
              <a:t>áročnou operaci.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14127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pic>
        <p:nvPicPr>
          <p:cNvPr id="3075" name="Picture 3" descr="C:\Users\hfukalova\AppData\Local\Microsoft\Windows\Temporary Internet Files\Content.IE5\3OU5ETHM\MP900448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520" y="2115190"/>
            <a:ext cx="843352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27784" y="256490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Knihy ležel… na polici.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221272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pic>
        <p:nvPicPr>
          <p:cNvPr id="3076" name="Picture 4" descr="C:\Users\hfukalova\AppData\Local\Microsoft\Windows\Temporary Internet Files\Content.IE5\1W8F1JXC\MP9004066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443" y="3789040"/>
            <a:ext cx="1014616" cy="67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70192" y="3789040"/>
            <a:ext cx="4385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Kuřata</a:t>
            </a:r>
            <a:r>
              <a:rPr lang="cs-CZ" dirty="0" smtClean="0"/>
              <a:t> pípal…. </a:t>
            </a:r>
            <a:r>
              <a:rPr lang="cs-CZ" dirty="0"/>
              <a:t>n</a:t>
            </a:r>
            <a:r>
              <a:rPr lang="cs-CZ" dirty="0" smtClean="0"/>
              <a:t>a dvoře.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3501008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3077" name="Picture 5" descr="C:\Users\hfukalova\AppData\Local\Microsoft\Windows\Temporary Internet Files\Content.IE5\CR6GNU6M\MC9004080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042" y="4158372"/>
            <a:ext cx="1567316" cy="168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fukalova\AppData\Local\Microsoft\Windows\Temporary Internet Files\Content.IE5\CR6GNU6M\MC9004080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599" y="4793636"/>
            <a:ext cx="584887" cy="62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834926" y="44582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Draci</a:t>
            </a:r>
            <a:r>
              <a:rPr lang="cs-CZ" dirty="0" smtClean="0"/>
              <a:t> létal…. na obloze.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69290" y="417041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15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65</TotalTime>
  <Words>288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SHODA PODMĚTU A PŘÍSUDKU</vt:lpstr>
      <vt:lpstr>Prezentace aplikace PowerPoint</vt:lpstr>
      <vt:lpstr>ANOTACE</vt:lpstr>
      <vt:lpstr>CITACE</vt:lpstr>
      <vt:lpstr>Ve větách vyhledejte a podtrhněte Po a Ps</vt:lpstr>
      <vt:lpstr>Určete číslo, rod a osobu</vt:lpstr>
      <vt:lpstr>Pravidla pro psaní koncovek příčestí minulého</vt:lpstr>
      <vt:lpstr>Další pravidla</vt:lpstr>
      <vt:lpstr>Doplň správnou koncovku v PS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PODMĚTU A PŘÍSUDKU</dc:title>
  <dc:creator>Fukalová Hana</dc:creator>
  <cp:lastModifiedBy>Fukalová Hana</cp:lastModifiedBy>
  <cp:revision>8</cp:revision>
  <dcterms:created xsi:type="dcterms:W3CDTF">2014-01-19T12:41:16Z</dcterms:created>
  <dcterms:modified xsi:type="dcterms:W3CDTF">2014-01-19T17:36:40Z</dcterms:modified>
</cp:coreProperties>
</file>